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Ex1.xml" ContentType="application/vnd.ms-office.chartex+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331" r:id="rId2"/>
    <p:sldId id="383" r:id="rId3"/>
    <p:sldId id="384" r:id="rId4"/>
    <p:sldId id="388" r:id="rId5"/>
    <p:sldId id="382" r:id="rId6"/>
    <p:sldId id="378" r:id="rId7"/>
    <p:sldId id="351" r:id="rId8"/>
    <p:sldId id="352" r:id="rId9"/>
    <p:sldId id="353" r:id="rId10"/>
    <p:sldId id="355" r:id="rId11"/>
    <p:sldId id="356" r:id="rId12"/>
    <p:sldId id="357" r:id="rId13"/>
    <p:sldId id="347" r:id="rId14"/>
    <p:sldId id="350" r:id="rId15"/>
    <p:sldId id="349" r:id="rId16"/>
    <p:sldId id="1247" r:id="rId17"/>
    <p:sldId id="1251" r:id="rId18"/>
    <p:sldId id="1263" r:id="rId19"/>
    <p:sldId id="385" r:id="rId20"/>
    <p:sldId id="1265" r:id="rId21"/>
    <p:sldId id="1266" r:id="rId22"/>
    <p:sldId id="346" r:id="rId23"/>
    <p:sldId id="386" r:id="rId24"/>
    <p:sldId id="257" r:id="rId25"/>
    <p:sldId id="258" r:id="rId26"/>
    <p:sldId id="262" r:id="rId27"/>
    <p:sldId id="390" r:id="rId28"/>
    <p:sldId id="322" r:id="rId29"/>
    <p:sldId id="375" r:id="rId30"/>
    <p:sldId id="376" r:id="rId31"/>
    <p:sldId id="377" r:id="rId32"/>
    <p:sldId id="364" r:id="rId33"/>
    <p:sldId id="329" r:id="rId34"/>
    <p:sldId id="281" r:id="rId35"/>
    <p:sldId id="327" r:id="rId36"/>
    <p:sldId id="348" r:id="rId37"/>
    <p:sldId id="354" r:id="rId38"/>
    <p:sldId id="359" r:id="rId39"/>
    <p:sldId id="345" r:id="rId40"/>
    <p:sldId id="365" r:id="rId41"/>
    <p:sldId id="362" r:id="rId42"/>
    <p:sldId id="369" r:id="rId43"/>
    <p:sldId id="371" r:id="rId44"/>
    <p:sldId id="370" r:id="rId45"/>
    <p:sldId id="373" r:id="rId46"/>
    <p:sldId id="379" r:id="rId47"/>
    <p:sldId id="380" r:id="rId48"/>
    <p:sldId id="367" r:id="rId49"/>
    <p:sldId id="368" r:id="rId50"/>
    <p:sldId id="358" r:id="rId51"/>
    <p:sldId id="374" r:id="rId52"/>
    <p:sldId id="372" r:id="rId53"/>
    <p:sldId id="387" r:id="rId54"/>
    <p:sldId id="389" r:id="rId55"/>
    <p:sldId id="381" r:id="rId56"/>
    <p:sldId id="344" r:id="rId57"/>
  </p:sldIdLst>
  <p:sldSz cx="9144000" cy="6858000" type="screen4x3"/>
  <p:notesSz cx="6797675" cy="9926638"/>
  <p:defaultTextStyle>
    <a:defPPr>
      <a:defRPr lang="de-AT"/>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F4F"/>
    <a:srgbClr val="FFFFCC"/>
    <a:srgbClr val="FF6161"/>
    <a:srgbClr val="FFCDCD"/>
    <a:srgbClr val="FFC5C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2000CF-B4FF-B64E-BEC5-C029B4326CC7}" v="77" dt="2023-05-31T08:13:02.31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unkle Formatvorlage 2 - Akzent 5/Akz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6" autoAdjust="0"/>
    <p:restoredTop sz="71807" autoAdjust="0"/>
  </p:normalViewPr>
  <p:slideViewPr>
    <p:cSldViewPr showGuides="1">
      <p:cViewPr varScale="1">
        <p:scale>
          <a:sx n="73" d="100"/>
          <a:sy n="73" d="100"/>
        </p:scale>
        <p:origin x="146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05b6002911d525cb/_2023/SFU/Smartphonestudie%20Stiftung/Regressionskoeffiziente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Arbeitsblatt.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Arbeitsblat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Arbeitsblatt2.xlsx"/></Relationships>
</file>

<file path=ppt/charts/_rels/chartEx1.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Mappe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accent1"/>
              </a:solidFill>
              <a:round/>
            </a:ln>
            <a:effectLst/>
          </c:spPr>
          <c:marker>
            <c:symbol val="none"/>
          </c:marker>
          <c:cat>
            <c:strRef>
              <c:f>[Regressionskoeffizienten.xlsx]Tabelle1!$K$7:$K$16</c:f>
              <c:strCache>
                <c:ptCount val="10"/>
                <c:pt idx="0">
                  <c:v>2007</c:v>
                </c:pt>
                <c:pt idx="1">
                  <c:v>2017</c:v>
                </c:pt>
                <c:pt idx="2">
                  <c:v>2027</c:v>
                </c:pt>
                <c:pt idx="3">
                  <c:v>2037</c:v>
                </c:pt>
                <c:pt idx="4">
                  <c:v>2047</c:v>
                </c:pt>
                <c:pt idx="5">
                  <c:v>2057</c:v>
                </c:pt>
                <c:pt idx="6">
                  <c:v>2067</c:v>
                </c:pt>
                <c:pt idx="7">
                  <c:v>2077</c:v>
                </c:pt>
                <c:pt idx="8">
                  <c:v>2087</c:v>
                </c:pt>
                <c:pt idx="9">
                  <c:v>2097</c:v>
                </c:pt>
              </c:strCache>
            </c:strRef>
          </c:cat>
          <c:val>
            <c:numRef>
              <c:f>[Regressionskoeffizienten.xlsx]Tabelle1!$L$7:$L$16</c:f>
              <c:numCache>
                <c:formatCode>General</c:formatCode>
                <c:ptCount val="10"/>
                <c:pt idx="0">
                  <c:v>1</c:v>
                </c:pt>
                <c:pt idx="1">
                  <c:v>2</c:v>
                </c:pt>
                <c:pt idx="2">
                  <c:v>4</c:v>
                </c:pt>
                <c:pt idx="3">
                  <c:v>8</c:v>
                </c:pt>
                <c:pt idx="4">
                  <c:v>16</c:v>
                </c:pt>
                <c:pt idx="5">
                  <c:v>32</c:v>
                </c:pt>
                <c:pt idx="6">
                  <c:v>64</c:v>
                </c:pt>
                <c:pt idx="7">
                  <c:v>128</c:v>
                </c:pt>
                <c:pt idx="8">
                  <c:v>256</c:v>
                </c:pt>
                <c:pt idx="9">
                  <c:v>512</c:v>
                </c:pt>
              </c:numCache>
            </c:numRef>
          </c:val>
          <c:smooth val="0"/>
          <c:extLst>
            <c:ext xmlns:c16="http://schemas.microsoft.com/office/drawing/2014/chart" uri="{C3380CC4-5D6E-409C-BE32-E72D297353CC}">
              <c16:uniqueId val="{00000000-3008-004A-8799-0ED061BCFD88}"/>
            </c:ext>
          </c:extLst>
        </c:ser>
        <c:dLbls>
          <c:showLegendKey val="0"/>
          <c:showVal val="0"/>
          <c:showCatName val="0"/>
          <c:showSerName val="0"/>
          <c:showPercent val="0"/>
          <c:showBubbleSize val="0"/>
        </c:dLbls>
        <c:smooth val="0"/>
        <c:axId val="1063019919"/>
        <c:axId val="1117644991"/>
      </c:lineChart>
      <c:catAx>
        <c:axId val="10630199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117644991"/>
        <c:crosses val="autoZero"/>
        <c:auto val="1"/>
        <c:lblAlgn val="ctr"/>
        <c:lblOffset val="100"/>
        <c:noMultiLvlLbl val="0"/>
      </c:catAx>
      <c:valAx>
        <c:axId val="11176449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0630199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Datenreihe 1</c:v>
                </c:pt>
              </c:strCache>
            </c:strRef>
          </c:tx>
          <c:spPr>
            <a:solidFill>
              <a:schemeClr val="accent1"/>
            </a:solidFill>
            <a:ln>
              <a:noFill/>
            </a:ln>
            <a:effectLst/>
          </c:spPr>
          <c:invertIfNegative val="0"/>
          <c:cat>
            <c:strRef>
              <c:f>Tabelle1!$A$2:$A$6</c:f>
              <c:strCache>
                <c:ptCount val="5"/>
                <c:pt idx="0">
                  <c:v>NIE</c:v>
                </c:pt>
                <c:pt idx="1">
                  <c:v>SELTEN</c:v>
                </c:pt>
                <c:pt idx="2">
                  <c:v>MANCHMAL</c:v>
                </c:pt>
                <c:pt idx="3">
                  <c:v>HÄUFIG</c:v>
                </c:pt>
                <c:pt idx="4">
                  <c:v>SEHR HÄUFIG</c:v>
                </c:pt>
              </c:strCache>
            </c:strRef>
          </c:cat>
          <c:val>
            <c:numRef>
              <c:f>Tabelle1!$B$2:$B$6</c:f>
              <c:numCache>
                <c:formatCode>General</c:formatCode>
                <c:ptCount val="5"/>
                <c:pt idx="0">
                  <c:v>5.72</c:v>
                </c:pt>
                <c:pt idx="1">
                  <c:v>10.54</c:v>
                </c:pt>
                <c:pt idx="2">
                  <c:v>14.58</c:v>
                </c:pt>
                <c:pt idx="3">
                  <c:v>18.16</c:v>
                </c:pt>
                <c:pt idx="4">
                  <c:v>29.36</c:v>
                </c:pt>
              </c:numCache>
            </c:numRef>
          </c:val>
          <c:extLst>
            <c:ext xmlns:c16="http://schemas.microsoft.com/office/drawing/2014/chart" uri="{C3380CC4-5D6E-409C-BE32-E72D297353CC}">
              <c16:uniqueId val="{00000000-FA11-42DB-AB07-87C7AEF6F961}"/>
            </c:ext>
          </c:extLst>
        </c:ser>
        <c:dLbls>
          <c:showLegendKey val="0"/>
          <c:showVal val="0"/>
          <c:showCatName val="0"/>
          <c:showSerName val="0"/>
          <c:showPercent val="0"/>
          <c:showBubbleSize val="0"/>
        </c:dLbls>
        <c:gapWidth val="219"/>
        <c:overlap val="-27"/>
        <c:axId val="380276128"/>
        <c:axId val="380277112"/>
      </c:barChart>
      <c:catAx>
        <c:axId val="380276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80277112"/>
        <c:crosses val="autoZero"/>
        <c:auto val="1"/>
        <c:lblAlgn val="ctr"/>
        <c:lblOffset val="100"/>
        <c:noMultiLvlLbl val="0"/>
      </c:catAx>
      <c:valAx>
        <c:axId val="38027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802761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wöchentliche Smartphone-Nutzung in der Freizeit</c:v>
                </c:pt>
              </c:strCache>
            </c:strRef>
          </c:tx>
          <c:spPr>
            <a:solidFill>
              <a:schemeClr val="accent1"/>
            </a:solidFill>
            <a:ln>
              <a:noFill/>
            </a:ln>
            <a:effectLst/>
          </c:spPr>
          <c:invertIfNegative val="0"/>
          <c:cat>
            <c:strRef>
              <c:f>Tabelle1!$A$2:$A$3</c:f>
              <c:strCache>
                <c:ptCount val="2"/>
                <c:pt idx="0">
                  <c:v>NEIN</c:v>
                </c:pt>
                <c:pt idx="1">
                  <c:v>JA</c:v>
                </c:pt>
              </c:strCache>
            </c:strRef>
          </c:cat>
          <c:val>
            <c:numRef>
              <c:f>Tabelle1!$B$2:$B$3</c:f>
              <c:numCache>
                <c:formatCode>General</c:formatCode>
                <c:ptCount val="2"/>
                <c:pt idx="0">
                  <c:v>8.15</c:v>
                </c:pt>
                <c:pt idx="1">
                  <c:v>14.97</c:v>
                </c:pt>
              </c:numCache>
            </c:numRef>
          </c:val>
          <c:extLst>
            <c:ext xmlns:c16="http://schemas.microsoft.com/office/drawing/2014/chart" uri="{C3380CC4-5D6E-409C-BE32-E72D297353CC}">
              <c16:uniqueId val="{00000000-6E84-4B15-A311-5FE5CFD99F8B}"/>
            </c:ext>
          </c:extLst>
        </c:ser>
        <c:dLbls>
          <c:showLegendKey val="0"/>
          <c:showVal val="0"/>
          <c:showCatName val="0"/>
          <c:showSerName val="0"/>
          <c:showPercent val="0"/>
          <c:showBubbleSize val="0"/>
        </c:dLbls>
        <c:gapWidth val="219"/>
        <c:overlap val="-27"/>
        <c:axId val="340719592"/>
        <c:axId val="340714672"/>
      </c:barChart>
      <c:catAx>
        <c:axId val="340719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40714672"/>
        <c:crosses val="autoZero"/>
        <c:auto val="1"/>
        <c:lblAlgn val="ctr"/>
        <c:lblOffset val="100"/>
        <c:noMultiLvlLbl val="0"/>
      </c:catAx>
      <c:valAx>
        <c:axId val="34071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40719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b="0">
              <a:solidFill>
                <a:srgbClr val="C00000"/>
              </a:solidFill>
              <a:latin typeface="Arial" panose="020B0604020202020204" pitchFamily="34" charset="0"/>
              <a:cs typeface="Arial" panose="020B0604020202020204" pitchFamily="34" charset="0"/>
            </a:defRPr>
          </a:pPr>
          <a:endParaRPr lang="de-DE"/>
        </a:p>
      </c:txPr>
    </c:title>
    <c:autoTitleDeleted val="0"/>
    <c:plotArea>
      <c:layout/>
      <c:barChart>
        <c:barDir val="col"/>
        <c:grouping val="clustered"/>
        <c:varyColors val="0"/>
        <c:ser>
          <c:idx val="0"/>
          <c:order val="0"/>
          <c:tx>
            <c:strRef>
              <c:f>Tabelle1!$B$1</c:f>
              <c:strCache>
                <c:ptCount val="1"/>
                <c:pt idx="0">
                  <c:v>parents to buy their child a smartphone</c:v>
                </c:pt>
              </c:strCache>
            </c:strRef>
          </c:tx>
          <c:spPr>
            <a:solidFill>
              <a:srgbClr val="C0000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Tabelle1!$A$2:$A$6</c:f>
              <c:strCache>
                <c:ptCount val="5"/>
                <c:pt idx="0">
                  <c:v>7 or younger</c:v>
                </c:pt>
                <c:pt idx="1">
                  <c:v>8 to 12</c:v>
                </c:pt>
                <c:pt idx="2">
                  <c:v>13 to 15</c:v>
                </c:pt>
                <c:pt idx="3">
                  <c:v>16 to 18</c:v>
                </c:pt>
                <c:pt idx="4">
                  <c:v>Not until they can purchase their own</c:v>
                </c:pt>
              </c:strCache>
            </c:strRef>
          </c:cat>
          <c:val>
            <c:numRef>
              <c:f>Tabelle1!$B$2:$B$6</c:f>
              <c:numCache>
                <c:formatCode>0%</c:formatCode>
                <c:ptCount val="5"/>
                <c:pt idx="0">
                  <c:v>2.0000000000000011E-2</c:v>
                </c:pt>
                <c:pt idx="1">
                  <c:v>0.17</c:v>
                </c:pt>
                <c:pt idx="2">
                  <c:v>0.46</c:v>
                </c:pt>
                <c:pt idx="3">
                  <c:v>0.19</c:v>
                </c:pt>
                <c:pt idx="4">
                  <c:v>0.14000000000000001</c:v>
                </c:pt>
              </c:numCache>
            </c:numRef>
          </c:val>
          <c:extLst>
            <c:ext xmlns:c16="http://schemas.microsoft.com/office/drawing/2014/chart" uri="{C3380CC4-5D6E-409C-BE32-E72D297353CC}">
              <c16:uniqueId val="{00000000-AF1C-4292-968F-2B558AED8BC6}"/>
            </c:ext>
          </c:extLst>
        </c:ser>
        <c:dLbls>
          <c:showLegendKey val="0"/>
          <c:showVal val="0"/>
          <c:showCatName val="0"/>
          <c:showSerName val="0"/>
          <c:showPercent val="0"/>
          <c:showBubbleSize val="0"/>
        </c:dLbls>
        <c:gapWidth val="150"/>
        <c:axId val="84323712"/>
        <c:axId val="84325504"/>
      </c:barChart>
      <c:catAx>
        <c:axId val="84323712"/>
        <c:scaling>
          <c:orientation val="minMax"/>
        </c:scaling>
        <c:delete val="0"/>
        <c:axPos val="b"/>
        <c:numFmt formatCode="General" sourceLinked="0"/>
        <c:majorTickMark val="out"/>
        <c:minorTickMark val="none"/>
        <c:tickLblPos val="nextTo"/>
        <c:crossAx val="84325504"/>
        <c:crosses val="autoZero"/>
        <c:auto val="1"/>
        <c:lblAlgn val="ctr"/>
        <c:lblOffset val="100"/>
        <c:noMultiLvlLbl val="0"/>
      </c:catAx>
      <c:valAx>
        <c:axId val="84325504"/>
        <c:scaling>
          <c:orientation val="minMax"/>
        </c:scaling>
        <c:delete val="0"/>
        <c:axPos val="l"/>
        <c:majorGridlines/>
        <c:numFmt formatCode="0%" sourceLinked="1"/>
        <c:majorTickMark val="out"/>
        <c:minorTickMark val="none"/>
        <c:tickLblPos val="nextTo"/>
        <c:crossAx val="84323712"/>
        <c:crosses val="autoZero"/>
        <c:crossBetween val="between"/>
      </c:valAx>
    </c:plotArea>
    <c:plotVisOnly val="1"/>
    <c:dispBlanksAs val="gap"/>
    <c:showDLblsOverMax val="0"/>
  </c:chart>
  <c:txPr>
    <a:bodyPr/>
    <a:lstStyle/>
    <a:p>
      <a:pPr>
        <a:defRPr sz="1800"/>
      </a:pPr>
      <a:endParaRPr lang="de-DE"/>
    </a:p>
  </c:txPr>
  <c:externalData r:id="rId1">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Tabelle1!$F$9:$F$17</cx:f>
        <cx:lvl ptCount="9">
          <cx:pt idx="0">Smartphone Addiction</cx:pt>
          <cx:pt idx="1">Food Addiction</cx:pt>
          <cx:pt idx="2">Social Media Addiction</cx:pt>
          <cx:pt idx="3">Internet Addiction</cx:pt>
          <cx:pt idx="4">Sex Addiction</cx:pt>
          <cx:pt idx="5">Gambling Addiction</cx:pt>
          <cx:pt idx="6">Shopping Addiction</cx:pt>
          <cx:pt idx="7">Exercise Addiction</cx:pt>
          <cx:pt idx="8">Gaming Addiction</cx:pt>
        </cx:lvl>
      </cx:strDim>
      <cx:numDim type="val">
        <cx:f>Tabelle1!$G$9:$G$17</cx:f>
        <cx:lvl ptCount="9" formatCode="0,0%">
          <cx:pt idx="0">0.307</cx:pt>
          <cx:pt idx="1">0.20999999999999999</cx:pt>
          <cx:pt idx="2">0.151</cx:pt>
          <cx:pt idx="3">0.106</cx:pt>
          <cx:pt idx="4">0.094</cx:pt>
          <cx:pt idx="5">0.071999999999999995</cx:pt>
          <cx:pt idx="6">0.071999999999999995</cx:pt>
          <cx:pt idx="7">0.070000000000000007</cx:pt>
          <cx:pt idx="8">0.052999999999999999</cx:pt>
        </cx:lvl>
      </cx:numDim>
    </cx:data>
  </cx:chartData>
  <cx:chart>
    <cx:plotArea>
      <cx:plotAreaRegion>
        <cx:series layoutId="funnel" uniqueId="{FF4976A3-5B04-3A41-B170-CB60F2BBBE3E}">
          <cx:dataLabels>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600"/>
            </a:pPr>
            <a:endParaRPr lang="de-DE" sz="1600" b="0" i="0" u="none" strike="noStrike" baseline="0">
              <a:solidFill>
                <a:srgbClr val="000000">
                  <a:lumMod val="65000"/>
                  <a:lumOff val="35000"/>
                </a:srgbClr>
              </a:solidFill>
              <a:latin typeface="Times New Roman"/>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0.12927</cdr:x>
      <cdr:y>0.12638</cdr:y>
    </cdr:from>
    <cdr:to>
      <cdr:x>0.12927</cdr:x>
      <cdr:y>0.79223</cdr:y>
    </cdr:to>
    <cdr:cxnSp macro="">
      <cdr:nvCxnSpPr>
        <cdr:cNvPr id="3" name="Gerader Verbinder 2">
          <a:extLst xmlns:a="http://schemas.openxmlformats.org/drawingml/2006/main">
            <a:ext uri="{FF2B5EF4-FFF2-40B4-BE49-F238E27FC236}">
              <a16:creationId xmlns:a16="http://schemas.microsoft.com/office/drawing/2014/main" id="{2E6921ED-C174-4E4A-BB39-960087683065}"/>
            </a:ext>
          </a:extLst>
        </cdr:cNvPr>
        <cdr:cNvCxnSpPr/>
      </cdr:nvCxnSpPr>
      <cdr:spPr>
        <a:xfrm xmlns:a="http://schemas.openxmlformats.org/drawingml/2006/main">
          <a:off x="1004764" y="520023"/>
          <a:ext cx="0" cy="2739843"/>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B025B21-7C70-44E4-8D09-CD031A80273F}" type="datetimeFigureOut">
              <a:rPr lang="de-AT" smtClean="0"/>
              <a:pPr/>
              <a:t>27.05.23</a:t>
            </a:fld>
            <a:endParaRPr lang="de-AT"/>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5265080-FFCC-40C9-AD15-30EF96A60E84}" type="slidenum">
              <a:rPr lang="de-AT" smtClean="0"/>
              <a:pPr/>
              <a:t>‹Nr.›</a:t>
            </a:fld>
            <a:endParaRPr lang="de-AT"/>
          </a:p>
        </p:txBody>
      </p:sp>
    </p:spTree>
    <p:extLst>
      <p:ext uri="{BB962C8B-B14F-4D97-AF65-F5344CB8AC3E}">
        <p14:creationId xmlns:p14="http://schemas.microsoft.com/office/powerpoint/2010/main" val="1649679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de.wikipedia.org/wiki/Spanien" TargetMode="External"/><Relationship Id="rId13" Type="http://schemas.openxmlformats.org/officeDocument/2006/relationships/hyperlink" Target="https://de.wikipedia.org/wiki/Neil_Harbisson#cite_note-Tibballs-4" TargetMode="External"/><Relationship Id="rId3" Type="http://schemas.openxmlformats.org/officeDocument/2006/relationships/hyperlink" Target="https://de.wikipedia.org/wiki/Neil_Harbisson#p-search" TargetMode="External"/><Relationship Id="rId7" Type="http://schemas.openxmlformats.org/officeDocument/2006/relationships/hyperlink" Target="https://de.wikipedia.org/wiki/Katalonien" TargetMode="External"/><Relationship Id="rId12" Type="http://schemas.openxmlformats.org/officeDocument/2006/relationships/hyperlink" Target="https://de.wikipedia.org/wiki/Neil_Harbisson#cite_note-Miah,_Andy-3"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de.wikipedia.org/wiki/Neil_Harbisson#cite_note-Registre-1" TargetMode="External"/><Relationship Id="rId11" Type="http://schemas.openxmlformats.org/officeDocument/2006/relationships/hyperlink" Target="https://de.wikipedia.org/wiki/Neil_Harbisson#cite_note-The_Sunday_Times-2" TargetMode="External"/><Relationship Id="rId5" Type="http://schemas.openxmlformats.org/officeDocument/2006/relationships/hyperlink" Target="https://de.wikipedia.org/wiki/1984" TargetMode="External"/><Relationship Id="rId15" Type="http://schemas.openxmlformats.org/officeDocument/2006/relationships/hyperlink" Target="https://de.wikipedia.org/wiki/Neil_Harbisson#cite_note-Modern_Painters-5" TargetMode="External"/><Relationship Id="rId10" Type="http://schemas.openxmlformats.org/officeDocument/2006/relationships/hyperlink" Target="https://de.wikipedia.org/wiki/Cyborg" TargetMode="External"/><Relationship Id="rId4" Type="http://schemas.openxmlformats.org/officeDocument/2006/relationships/hyperlink" Target="https://de.wikipedia.org/wiki/27._Juli" TargetMode="External"/><Relationship Id="rId9" Type="http://schemas.openxmlformats.org/officeDocument/2006/relationships/hyperlink" Target="https://de.wikipedia.org/wiki/New_York_City" TargetMode="External"/><Relationship Id="rId14" Type="http://schemas.openxmlformats.org/officeDocument/2006/relationships/hyperlink" Target="https://de.wikipedia.org/wiki/Wi-Fi" TargetMode="Externa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de.wikipedia.org/wiki/Universit%C3%A4t_Erfurt" TargetMode="External"/><Relationship Id="rId3" Type="http://schemas.openxmlformats.org/officeDocument/2006/relationships/hyperlink" Target="https://de.wikipedia.org/wiki/Deutschland" TargetMode="External"/><Relationship Id="rId7" Type="http://schemas.openxmlformats.org/officeDocument/2006/relationships/hyperlink" Target="https://de.wikipedia.org/wiki/Max-Weber-Kolleg"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de.wikipedia.org/wiki/Friedrich-Schiller-Universit%C3%A4t_Jena" TargetMode="External"/><Relationship Id="rId5" Type="http://schemas.openxmlformats.org/officeDocument/2006/relationships/hyperlink" Target="https://de.wikipedia.org/wiki/Politikwissenschaft" TargetMode="External"/><Relationship Id="rId4" Type="http://schemas.openxmlformats.org/officeDocument/2006/relationships/hyperlink" Target="https://de.wikipedia.org/wiki/Soziologie" TargetMode="External"/><Relationship Id="rId9" Type="http://schemas.openxmlformats.org/officeDocument/2006/relationships/hyperlink" Target="https://de.wikipedia.org/wiki/Berliner_Journal_f%C3%BCr_Soziologie"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dailymail.co.uk/news/article-550610/Nomophobia-fear-mobile-phone-contact--plague-24-7-age.html" TargetMode="External"/><Relationship Id="rId2" Type="http://schemas.openxmlformats.org/officeDocument/2006/relationships/slide" Target="../slides/slide34.xml"/><Relationship Id="rId1" Type="http://schemas.openxmlformats.org/officeDocument/2006/relationships/notesMaster" Target="../notesMasters/notesMaster1.xml"/><Relationship Id="rId5" Type="http://schemas.openxmlformats.org/officeDocument/2006/relationships/hyperlink" Target="http://ec.tynt.com/b/rf?id=bBOTTqvd0r3Pooab7jrHcU&amp;u=DailyMail" TargetMode="External"/><Relationship Id="rId4" Type="http://schemas.openxmlformats.org/officeDocument/2006/relationships/hyperlink" Target="http://ec.tynt.com/b/rw?id=bBOTTqvd0r3Pooab7jrHcU&amp;u=MailOnline"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de.wikipedia.org/wiki/Sexueller_Missbrauch_von_Unm%C3%BCndigen" TargetMode="External"/><Relationship Id="rId3" Type="http://schemas.openxmlformats.org/officeDocument/2006/relationships/hyperlink" Target="http://de.wikipedia.org/wiki/Strafgesetzbuch_(%C3%96sterreich)" TargetMode="External"/><Relationship Id="rId7" Type="http://schemas.openxmlformats.org/officeDocument/2006/relationships/hyperlink" Target="http://de.wikipedia.org/wiki/Geschlechtliche_N%C3%B6tigung" TargetMode="External"/><Relationship Id="rId2" Type="http://schemas.openxmlformats.org/officeDocument/2006/relationships/slide" Target="../slides/slide41.xml"/><Relationship Id="rId1" Type="http://schemas.openxmlformats.org/officeDocument/2006/relationships/notesMaster" Target="../notesMasters/notesMaster1.xml"/><Relationship Id="rId6" Type="http://schemas.openxmlformats.org/officeDocument/2006/relationships/hyperlink" Target="http://de.wikipedia.org/wiki/Vergewaltigung" TargetMode="External"/><Relationship Id="rId5" Type="http://schemas.openxmlformats.org/officeDocument/2006/relationships/hyperlink" Target="http://de.wikipedia.org/wiki/Cyber-Grooming" TargetMode="External"/><Relationship Id="rId4" Type="http://schemas.openxmlformats.org/officeDocument/2006/relationships/hyperlink" Target="http://de.wikipedia.org/wiki/Unm%C3%BCndigkeit" TargetMode="External"/><Relationship Id="rId9" Type="http://schemas.openxmlformats.org/officeDocument/2006/relationships/hyperlink" Target="http://de.wikipedia.org/wiki/Kinderpornografie"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AT" dirty="0"/>
              <a:t>Bitte vergessen Sie nicht Ihr Handy nach der Veranstaltung wieder einzuschalten!</a:t>
            </a:r>
          </a:p>
          <a:p>
            <a:r>
              <a:rPr lang="de-AT" dirty="0"/>
              <a:t>Wer ist schon umgekehrt, weil er sein privates Smartphone zu Hause vergessen hat. 82% erwägen</a:t>
            </a:r>
            <a:r>
              <a:rPr lang="de-AT" baseline="0" dirty="0"/>
              <a:t> umzukehren bzw. kehren um, wenn sie ihr Smartphone zu Hause vergessen haben. </a:t>
            </a:r>
          </a:p>
          <a:p>
            <a:endParaRPr lang="de-AT"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1</a:t>
            </a:fld>
            <a:endParaRPr lang="de-A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Digitale Demenz: Manfred Spitzer: Smartphones machen dumm!</a:t>
            </a:r>
          </a:p>
          <a:p>
            <a:endParaRPr lang="de-DE" dirty="0"/>
          </a:p>
          <a:p>
            <a:r>
              <a:rPr lang="de-DE" dirty="0"/>
              <a:t>Georg </a:t>
            </a:r>
            <a:r>
              <a:rPr lang="de-DE" dirty="0" err="1"/>
              <a:t>Milzner</a:t>
            </a:r>
            <a:r>
              <a:rPr lang="de-DE" baseline="0" dirty="0"/>
              <a:t> (Dipl. Psychologe): Smartphones machen nicht dumm oder krank. Keiner weiß was kommt. Akademie der Wissenschaft St. Petersburg: Erdöl ist eine Nutzlose Absonderung der Erde; Thomas J. Watson (Präsident von IBM) 1943: in den USA gibt es einen bedarf von max. 5 Computern.</a:t>
            </a:r>
          </a:p>
          <a:p>
            <a:endParaRPr lang="de-DE" baseline="0" dirty="0"/>
          </a:p>
          <a:p>
            <a:r>
              <a:rPr lang="de-DE" dirty="0"/>
              <a:t>… aber was ist vernünftig? Setzen wir unsere Kinder nicht ohne Führerschein im Alter von 12-14 Jahren in ein Auto und lassen es losfahren?</a:t>
            </a:r>
          </a:p>
          <a:p>
            <a:endParaRPr lang="de-DE" dirty="0"/>
          </a:p>
          <a:p>
            <a:endParaRPr lang="de-DE"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6</a:t>
            </a:fld>
            <a:endParaRPr lang="de-AT"/>
          </a:p>
        </p:txBody>
      </p:sp>
    </p:spTree>
    <p:extLst>
      <p:ext uri="{BB962C8B-B14F-4D97-AF65-F5344CB8AC3E}">
        <p14:creationId xmlns:p14="http://schemas.microsoft.com/office/powerpoint/2010/main" val="884999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a typeface="Times New Roman" panose="02020603050405020304" pitchFamily="18" charset="0"/>
              </a:rPr>
              <a:t>Vertreter der Aufklärung waren zu Beginn Befürworter des Lesens erst im späterem Verlauf kam es zu einem Sinneswandel, der einhellig postuliert, dass das Studium von Lektüre bloß dazu missbraucht werden würde, Langeweile zu verhindern</a:t>
            </a:r>
            <a:endParaRPr lang="de-DE" sz="1200" dirty="0">
              <a:ea typeface="Calibri" panose="020F0502020204030204" pitchFamily="34" charset="0"/>
            </a:endParaRPr>
          </a:p>
          <a:p>
            <a:endParaRPr lang="de-DE"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7</a:t>
            </a:fld>
            <a:endParaRPr lang="de-AT"/>
          </a:p>
        </p:txBody>
      </p:sp>
    </p:spTree>
    <p:extLst>
      <p:ext uri="{BB962C8B-B14F-4D97-AF65-F5344CB8AC3E}">
        <p14:creationId xmlns:p14="http://schemas.microsoft.com/office/powerpoint/2010/main" val="61029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a typeface="Times New Roman" panose="02020603050405020304" pitchFamily="18" charset="0"/>
              </a:rPr>
              <a:t>Dieser historische Hintergrund ist sehr bedeutsam, will man das Smartphone in seiner Gefährlichkeit richtig einschätzen ohne zu katastrophaleren oder all zu sehr schwarzmalen </a:t>
            </a:r>
            <a:endParaRPr lang="de-DE" sz="1200" dirty="0">
              <a:ea typeface="Calibri" panose="020F0502020204030204" pitchFamily="34" charset="0"/>
            </a:endParaRPr>
          </a:p>
          <a:p>
            <a:endParaRPr lang="de-DE"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8</a:t>
            </a:fld>
            <a:endParaRPr lang="de-AT"/>
          </a:p>
        </p:txBody>
      </p:sp>
    </p:spTree>
    <p:extLst>
      <p:ext uri="{BB962C8B-B14F-4D97-AF65-F5344CB8AC3E}">
        <p14:creationId xmlns:p14="http://schemas.microsoft.com/office/powerpoint/2010/main" val="24921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optischen als auch die taktile Informationen verschmelzen zu einer</a:t>
            </a:r>
            <a:r>
              <a:rPr lang="de-DE" baseline="0" dirty="0"/>
              <a:t> Wahrnehmung.</a:t>
            </a:r>
          </a:p>
          <a:p>
            <a:endParaRPr lang="de-DE" baseline="0" dirty="0"/>
          </a:p>
          <a:p>
            <a:endParaRPr lang="de-DE"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10</a:t>
            </a:fld>
            <a:endParaRPr lang="de-AT"/>
          </a:p>
        </p:txBody>
      </p:sp>
    </p:spTree>
    <p:extLst>
      <p:ext uri="{BB962C8B-B14F-4D97-AF65-F5344CB8AC3E}">
        <p14:creationId xmlns:p14="http://schemas.microsoft.com/office/powerpoint/2010/main" val="2028179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Kaum ein Gegenstand wird so häufig und intensiv befühlt und benutzt wie das eigene Smartphone.</a:t>
            </a:r>
          </a:p>
          <a:p>
            <a:endParaRPr lang="de-DE" baseline="0" dirty="0"/>
          </a:p>
          <a:p>
            <a:endParaRPr lang="de-DE"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11</a:t>
            </a:fld>
            <a:endParaRPr lang="de-AT"/>
          </a:p>
        </p:txBody>
      </p:sp>
    </p:spTree>
    <p:extLst>
      <p:ext uri="{BB962C8B-B14F-4D97-AF65-F5344CB8AC3E}">
        <p14:creationId xmlns:p14="http://schemas.microsoft.com/office/powerpoint/2010/main" val="1865988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hlinkClick r:id="rId3"/>
              </a:rPr>
              <a:t>Zur Suche </a:t>
            </a:r>
            <a:r>
              <a:rPr lang="de-DE" dirty="0" err="1">
                <a:hlinkClick r:id="rId3"/>
              </a:rPr>
              <a:t>springen</a:t>
            </a:r>
            <a:r>
              <a:rPr lang="de-DE" b="1" dirty="0" err="1">
                <a:effectLst/>
              </a:rPr>
              <a:t>Neil</a:t>
            </a:r>
            <a:r>
              <a:rPr lang="de-DE" b="1" dirty="0">
                <a:effectLst/>
              </a:rPr>
              <a:t> </a:t>
            </a:r>
            <a:r>
              <a:rPr lang="de-DE" b="1" dirty="0" err="1">
                <a:effectLst/>
              </a:rPr>
              <a:t>Harbisson</a:t>
            </a:r>
            <a:r>
              <a:rPr lang="de-DE" dirty="0">
                <a:effectLst/>
              </a:rPr>
              <a:t> (* </a:t>
            </a:r>
            <a:r>
              <a:rPr lang="de-DE" dirty="0">
                <a:effectLst/>
                <a:hlinkClick r:id="rId4" tooltip="27. Juli"/>
              </a:rPr>
              <a:t>27. Juli</a:t>
            </a:r>
            <a:r>
              <a:rPr lang="de-DE" dirty="0">
                <a:effectLst/>
              </a:rPr>
              <a:t> </a:t>
            </a:r>
            <a:r>
              <a:rPr lang="de-DE" dirty="0">
                <a:effectLst/>
                <a:hlinkClick r:id="rId5" tooltip="1984"/>
              </a:rPr>
              <a:t>1984</a:t>
            </a:r>
            <a:r>
              <a:rPr lang="de-DE" dirty="0">
                <a:effectLst/>
              </a:rPr>
              <a:t>)</a:t>
            </a:r>
            <a:r>
              <a:rPr lang="de-DE" baseline="30000" dirty="0">
                <a:effectLst/>
                <a:hlinkClick r:id="rId6"/>
              </a:rPr>
              <a:t>[1]</a:t>
            </a:r>
            <a:r>
              <a:rPr lang="de-DE" dirty="0">
                <a:effectLst/>
              </a:rPr>
              <a:t> ist ein in </a:t>
            </a:r>
            <a:r>
              <a:rPr lang="de-DE" dirty="0">
                <a:effectLst/>
                <a:hlinkClick r:id="rId7" tooltip="Katalonien"/>
              </a:rPr>
              <a:t>Katalonien</a:t>
            </a:r>
            <a:r>
              <a:rPr lang="de-DE" dirty="0">
                <a:effectLst/>
              </a:rPr>
              <a:t>, </a:t>
            </a:r>
            <a:r>
              <a:rPr lang="de-DE" dirty="0">
                <a:effectLst/>
                <a:hlinkClick r:id="rId8" tooltip="Spanien"/>
              </a:rPr>
              <a:t>Spanien</a:t>
            </a:r>
            <a:r>
              <a:rPr lang="de-DE" dirty="0">
                <a:effectLst/>
              </a:rPr>
              <a:t>, aufgewachsener, britisch geborener Avantgarde-Künstler und Cyborg-Aktivist mit Sitz in </a:t>
            </a:r>
            <a:r>
              <a:rPr lang="de-DE" dirty="0">
                <a:effectLst/>
                <a:hlinkClick r:id="rId9" tooltip="New York City"/>
              </a:rPr>
              <a:t>New York City</a:t>
            </a:r>
            <a:r>
              <a:rPr lang="de-DE" dirty="0">
                <a:effectLst/>
              </a:rPr>
              <a:t>. Er ist der erste Mensch auf der Welt mit einer implantierten Antenne im Schädel und außerdem der erste offiziell von einer Regierung anerkannte </a:t>
            </a:r>
            <a:r>
              <a:rPr lang="de-DE" dirty="0">
                <a:effectLst/>
                <a:hlinkClick r:id="rId10" tooltip="Cyborg"/>
              </a:rPr>
              <a:t>Cyborg</a:t>
            </a:r>
            <a:r>
              <a:rPr lang="de-DE" dirty="0">
                <a:effectLst/>
              </a:rPr>
              <a:t>.</a:t>
            </a:r>
            <a:r>
              <a:rPr lang="de-DE" baseline="30000" dirty="0">
                <a:effectLst/>
                <a:hlinkClick r:id="rId11"/>
              </a:rPr>
              <a:t>[2]</a:t>
            </a:r>
            <a:r>
              <a:rPr lang="de-DE" dirty="0">
                <a:effectLst/>
              </a:rPr>
              <a:t> Seine Antenne benutzt hörbare Schwingungen in seinem Schädel, um ihm Informationen zu geben.</a:t>
            </a:r>
            <a:r>
              <a:rPr lang="de-DE" baseline="30000" dirty="0">
                <a:effectLst/>
                <a:hlinkClick r:id="rId12"/>
              </a:rPr>
              <a:t>[3]</a:t>
            </a:r>
            <a:r>
              <a:rPr lang="de-DE" dirty="0">
                <a:effectLst/>
              </a:rPr>
              <a:t> Dazu gehören Messungen von elektromagnetischer Strahlung, Telefonanrufe, Musik sowie Videos oder Bilder, die in Klänge übersetzt werden.</a:t>
            </a:r>
            <a:r>
              <a:rPr lang="de-DE" baseline="30000" dirty="0">
                <a:effectLst/>
                <a:hlinkClick r:id="rId13"/>
              </a:rPr>
              <a:t>[4]</a:t>
            </a:r>
            <a:r>
              <a:rPr lang="de-DE" dirty="0">
                <a:effectLst/>
              </a:rPr>
              <a:t> Seine </a:t>
            </a:r>
            <a:r>
              <a:rPr lang="de-DE" dirty="0">
                <a:effectLst/>
                <a:hlinkClick r:id="rId14" tooltip="Wi-Fi"/>
              </a:rPr>
              <a:t>Wi-Fi</a:t>
            </a:r>
            <a:r>
              <a:rPr lang="de-DE" dirty="0">
                <a:effectLst/>
              </a:rPr>
              <a:t>-Antenne erlaubt ihm auch, Signale und Daten von Satelliten zu empfangen.</a:t>
            </a:r>
            <a:r>
              <a:rPr lang="de-DE" baseline="30000" dirty="0">
                <a:effectLst/>
                <a:hlinkClick r:id="rId15"/>
              </a:rPr>
              <a:t>[5]</a:t>
            </a:r>
            <a:r>
              <a:rPr lang="de-DE" dirty="0">
                <a:effectLst/>
              </a:rPr>
              <a:t> </a:t>
            </a:r>
          </a:p>
          <a:p>
            <a:endParaRPr lang="de-DE"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12</a:t>
            </a:fld>
            <a:endParaRPr lang="de-AT"/>
          </a:p>
        </p:txBody>
      </p:sp>
    </p:spTree>
    <p:extLst>
      <p:ext uri="{BB962C8B-B14F-4D97-AF65-F5344CB8AC3E}">
        <p14:creationId xmlns:p14="http://schemas.microsoft.com/office/powerpoint/2010/main" val="2200931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de-AT" sz="1200" kern="1200" dirty="0">
                <a:solidFill>
                  <a:schemeClr val="tx1"/>
                </a:solidFill>
                <a:effectLst/>
                <a:latin typeface="Times New Roman" pitchFamily="18" charset="0"/>
                <a:ea typeface="+mn-ea"/>
                <a:cs typeface="+mn-cs"/>
              </a:rPr>
              <a:t>Folgend gilt es, die erste Forschungsfrage, also: welche Möglichkeiten das Smartphone bietet, das Lebenstempo zu erhöhen und welche Formen der </a:t>
            </a:r>
            <a:r>
              <a:rPr lang="de-AT" sz="1200" kern="1200" dirty="0" err="1">
                <a:solidFill>
                  <a:schemeClr val="tx1"/>
                </a:solidFill>
                <a:effectLst/>
                <a:latin typeface="Times New Roman" pitchFamily="18" charset="0"/>
                <a:ea typeface="+mn-ea"/>
                <a:cs typeface="+mn-cs"/>
              </a:rPr>
              <a:t>akzelerierenden</a:t>
            </a:r>
            <a:r>
              <a:rPr lang="de-AT" sz="1200" kern="1200" dirty="0">
                <a:solidFill>
                  <a:schemeClr val="tx1"/>
                </a:solidFill>
                <a:effectLst/>
                <a:latin typeface="Times New Roman" pitchFamily="18" charset="0"/>
                <a:ea typeface="+mn-ea"/>
                <a:cs typeface="+mn-cs"/>
              </a:rPr>
              <a:t> Smartphone-Nutzung hiervon abzuleiten sind, abzuhandeln. Um im Rahmen dieser Analyse die unterschiedlichen Strategien mithilfe der Smartphone-Nutzung das Lebenstempo zu erhöhen systematisch und ganzheitlich erfassen zu können, werden die vier von Rosa angeführten Beschleunigungsstrategien aufgegriffen, also die: Beschleunigung von Einzelhandlungen (siehe: 3.1.1), Minimierung von Leerzeiten (siehe: 3.1.2), zeitliche Überlagerung von Tätigkeiten (siehe: 3.1.3) und schnellere funktionalen Äquivalente (siehe: 3.1.4). Dabei wird erörtert, welche Möglichkeiten Smartphones bieten, die jeweilige Beschleunigungsstrategie umzusetzen. Vorab bedarf es jedoch noch einer Abklärung des genauen Verständnisses von </a:t>
            </a:r>
            <a:r>
              <a:rPr lang="de-AT" sz="1200" kern="1200" dirty="0" err="1">
                <a:solidFill>
                  <a:schemeClr val="tx1"/>
                </a:solidFill>
                <a:effectLst/>
                <a:latin typeface="Times New Roman" pitchFamily="18" charset="0"/>
                <a:ea typeface="+mn-ea"/>
                <a:cs typeface="+mn-cs"/>
              </a:rPr>
              <a:t>akzelerierender</a:t>
            </a:r>
            <a:r>
              <a:rPr lang="de-AT" sz="1200" kern="1200" dirty="0">
                <a:solidFill>
                  <a:schemeClr val="tx1"/>
                </a:solidFill>
                <a:effectLst/>
                <a:latin typeface="Times New Roman" pitchFamily="18" charset="0"/>
                <a:ea typeface="+mn-ea"/>
                <a:cs typeface="+mn-cs"/>
              </a:rPr>
              <a:t> Smartphone-Nutzung.</a:t>
            </a:r>
          </a:p>
          <a:p>
            <a:endParaRPr lang="de-DE" dirty="0"/>
          </a:p>
          <a:p>
            <a:r>
              <a:rPr lang="de-AT" sz="1200" b="0" i="0" u="none" strike="noStrike" kern="1200" dirty="0">
                <a:solidFill>
                  <a:schemeClr val="tx1"/>
                </a:solidFill>
                <a:effectLst/>
                <a:latin typeface="Times New Roman" pitchFamily="18" charset="0"/>
                <a:ea typeface="+mn-ea"/>
                <a:cs typeface="+mn-cs"/>
              </a:rPr>
              <a:t> </a:t>
            </a:r>
            <a:r>
              <a:rPr lang="de-AT" sz="1200" b="0" i="0" u="none" strike="noStrike" kern="1200" dirty="0" err="1">
                <a:solidFill>
                  <a:schemeClr val="tx1"/>
                </a:solidFill>
                <a:effectLst/>
                <a:latin typeface="Times New Roman" pitchFamily="18" charset="0"/>
                <a:ea typeface="+mn-ea"/>
                <a:cs typeface="+mn-cs"/>
                <a:hlinkClick r:id="rId3" tooltip="Deutschland"/>
              </a:rPr>
              <a:t>deutscher</a:t>
            </a:r>
            <a:r>
              <a:rPr lang="de-AT" sz="1200" b="0" i="0" u="none" strike="noStrike" kern="1200" dirty="0" err="1">
                <a:solidFill>
                  <a:schemeClr val="tx1"/>
                </a:solidFill>
                <a:effectLst/>
                <a:latin typeface="Times New Roman" pitchFamily="18" charset="0"/>
                <a:ea typeface="+mn-ea"/>
                <a:cs typeface="+mn-cs"/>
                <a:hlinkClick r:id="rId4" tooltip="Soziologie"/>
              </a:rPr>
              <a:t>Soziologe</a:t>
            </a:r>
            <a:r>
              <a:rPr lang="de-AT" sz="1200" b="0" i="0" u="none" strike="noStrike" kern="1200" dirty="0">
                <a:solidFill>
                  <a:schemeClr val="tx1"/>
                </a:solidFill>
                <a:effectLst/>
                <a:latin typeface="Times New Roman" pitchFamily="18" charset="0"/>
                <a:ea typeface="+mn-ea"/>
                <a:cs typeface="+mn-cs"/>
              </a:rPr>
              <a:t> und </a:t>
            </a:r>
            <a:r>
              <a:rPr lang="de-AT" sz="1200" b="0" i="0" u="none" strike="noStrike" kern="1200" dirty="0">
                <a:solidFill>
                  <a:schemeClr val="tx1"/>
                </a:solidFill>
                <a:effectLst/>
                <a:latin typeface="Times New Roman" pitchFamily="18" charset="0"/>
                <a:ea typeface="+mn-ea"/>
                <a:cs typeface="+mn-cs"/>
                <a:hlinkClick r:id="rId5" tooltip="Politikwissenschaft"/>
              </a:rPr>
              <a:t>Politikwissenschaftler</a:t>
            </a:r>
            <a:r>
              <a:rPr lang="de-AT" sz="1200" b="0" i="0" u="none" strike="noStrike" kern="1200" dirty="0">
                <a:solidFill>
                  <a:schemeClr val="tx1"/>
                </a:solidFill>
                <a:effectLst/>
                <a:latin typeface="Times New Roman" pitchFamily="18" charset="0"/>
                <a:ea typeface="+mn-ea"/>
                <a:cs typeface="+mn-cs"/>
              </a:rPr>
              <a:t>.</a:t>
            </a:r>
          </a:p>
          <a:p>
            <a:r>
              <a:rPr lang="de-AT" sz="1200" b="0" i="0" u="none" strike="noStrike" kern="1200" dirty="0">
                <a:solidFill>
                  <a:schemeClr val="tx1"/>
                </a:solidFill>
                <a:effectLst/>
                <a:latin typeface="Times New Roman" pitchFamily="18" charset="0"/>
                <a:ea typeface="+mn-ea"/>
                <a:cs typeface="+mn-cs"/>
              </a:rPr>
              <a:t>Rosa lehrt an der </a:t>
            </a:r>
            <a:r>
              <a:rPr lang="de-AT" sz="1200" b="0" i="0" u="none" strike="noStrike" kern="1200" dirty="0">
                <a:solidFill>
                  <a:schemeClr val="tx1"/>
                </a:solidFill>
                <a:effectLst/>
                <a:latin typeface="Times New Roman" pitchFamily="18" charset="0"/>
                <a:ea typeface="+mn-ea"/>
                <a:cs typeface="+mn-cs"/>
                <a:hlinkClick r:id="rId6" tooltip="Friedrich-Schiller-Universität Jena"/>
              </a:rPr>
              <a:t>Friedrich-Schiller-Universität Jena</a:t>
            </a:r>
            <a:r>
              <a:rPr lang="de-AT" sz="1200" b="0" i="0" u="none" strike="noStrike" kern="1200" dirty="0">
                <a:solidFill>
                  <a:schemeClr val="tx1"/>
                </a:solidFill>
                <a:effectLst/>
                <a:latin typeface="Times New Roman" pitchFamily="18" charset="0"/>
                <a:ea typeface="+mn-ea"/>
                <a:cs typeface="+mn-cs"/>
              </a:rPr>
              <a:t>. Er ist Direktor des </a:t>
            </a:r>
            <a:r>
              <a:rPr lang="de-AT" sz="1200" b="0" i="0" u="none" strike="noStrike" kern="1200" dirty="0">
                <a:solidFill>
                  <a:schemeClr val="tx1"/>
                </a:solidFill>
                <a:effectLst/>
                <a:latin typeface="Times New Roman" pitchFamily="18" charset="0"/>
                <a:ea typeface="+mn-ea"/>
                <a:cs typeface="+mn-cs"/>
                <a:hlinkClick r:id="rId7" tooltip="Max-Weber-Kolleg"/>
              </a:rPr>
              <a:t>Max-Weber-Kollegs</a:t>
            </a:r>
            <a:r>
              <a:rPr lang="de-AT" sz="1200" b="0" i="0" u="none" strike="noStrike" kern="1200" dirty="0">
                <a:solidFill>
                  <a:schemeClr val="tx1"/>
                </a:solidFill>
                <a:effectLst/>
                <a:latin typeface="Times New Roman" pitchFamily="18" charset="0"/>
                <a:ea typeface="+mn-ea"/>
                <a:cs typeface="+mn-cs"/>
              </a:rPr>
              <a:t> der </a:t>
            </a:r>
            <a:r>
              <a:rPr lang="de-AT" sz="1200" b="0" i="0" u="none" strike="noStrike" kern="1200" dirty="0">
                <a:solidFill>
                  <a:schemeClr val="tx1"/>
                </a:solidFill>
                <a:effectLst/>
                <a:latin typeface="Times New Roman" pitchFamily="18" charset="0"/>
                <a:ea typeface="+mn-ea"/>
                <a:cs typeface="+mn-cs"/>
                <a:hlinkClick r:id="rId8" tooltip="Universität Erfurt"/>
              </a:rPr>
              <a:t>Universität Erfurt</a:t>
            </a:r>
            <a:r>
              <a:rPr lang="de-AT" sz="1200" b="0" i="0" u="none" strike="noStrike" kern="1200" dirty="0">
                <a:solidFill>
                  <a:schemeClr val="tx1"/>
                </a:solidFill>
                <a:effectLst/>
                <a:latin typeface="Times New Roman" pitchFamily="18" charset="0"/>
                <a:ea typeface="+mn-ea"/>
                <a:cs typeface="+mn-cs"/>
              </a:rPr>
              <a:t> und Mitherausgeber der Fachzeitschrift </a:t>
            </a:r>
            <a:r>
              <a:rPr lang="de-AT" sz="1200" b="0" i="1" u="none" strike="noStrike" kern="1200" dirty="0">
                <a:solidFill>
                  <a:schemeClr val="tx1"/>
                </a:solidFill>
                <a:effectLst/>
                <a:latin typeface="Times New Roman" pitchFamily="18" charset="0"/>
                <a:ea typeface="+mn-ea"/>
                <a:cs typeface="+mn-cs"/>
              </a:rPr>
              <a:t>Time &amp; Society</a:t>
            </a:r>
            <a:r>
              <a:rPr lang="de-AT" sz="1200" b="0" i="0" u="none" strike="noStrike" kern="1200" dirty="0">
                <a:solidFill>
                  <a:schemeClr val="tx1"/>
                </a:solidFill>
                <a:effectLst/>
                <a:latin typeface="Times New Roman" pitchFamily="18" charset="0"/>
                <a:ea typeface="+mn-ea"/>
                <a:cs typeface="+mn-cs"/>
              </a:rPr>
              <a:t> sowie des </a:t>
            </a:r>
            <a:r>
              <a:rPr lang="de-AT" sz="1200" b="0" i="0" u="none" strike="noStrike" kern="1200" dirty="0">
                <a:solidFill>
                  <a:schemeClr val="tx1"/>
                </a:solidFill>
                <a:effectLst/>
                <a:latin typeface="Times New Roman" pitchFamily="18" charset="0"/>
                <a:ea typeface="+mn-ea"/>
                <a:cs typeface="+mn-cs"/>
                <a:hlinkClick r:id="rId9" tooltip="Berliner Journal für Soziologie"/>
              </a:rPr>
              <a:t>Berliner Journals für Soziologie</a:t>
            </a:r>
            <a:r>
              <a:rPr lang="de-AT" sz="1200" b="0" i="0" u="none" strike="noStrike" kern="1200" dirty="0">
                <a:solidFill>
                  <a:schemeClr val="tx1"/>
                </a:solidFill>
                <a:effectLst/>
                <a:latin typeface="Times New Roman" pitchFamily="18" charset="0"/>
                <a:ea typeface="+mn-ea"/>
                <a:cs typeface="+mn-cs"/>
              </a:rPr>
              <a:t>.</a:t>
            </a:r>
          </a:p>
          <a:p>
            <a:endParaRPr lang="de-DE" dirty="0"/>
          </a:p>
        </p:txBody>
      </p:sp>
      <p:sp>
        <p:nvSpPr>
          <p:cNvPr id="4" name="Foliennummernplatzhalter 3"/>
          <p:cNvSpPr>
            <a:spLocks noGrp="1"/>
          </p:cNvSpPr>
          <p:nvPr>
            <p:ph type="sldNum" sz="quarter" idx="5"/>
          </p:nvPr>
        </p:nvSpPr>
        <p:spPr/>
        <p:txBody>
          <a:bodyPr/>
          <a:lstStyle/>
          <a:p>
            <a:pPr>
              <a:defRPr/>
            </a:pPr>
            <a:fld id="{461EEA60-6077-4DAA-A65A-800070E2D2C8}" type="slidenum">
              <a:rPr lang="de-DE" smtClean="0"/>
              <a:pPr>
                <a:defRPr/>
              </a:pPr>
              <a:t>16</a:t>
            </a:fld>
            <a:endParaRPr lang="de-DE"/>
          </a:p>
        </p:txBody>
      </p:sp>
    </p:spTree>
    <p:extLst>
      <p:ext uri="{BB962C8B-B14F-4D97-AF65-F5344CB8AC3E}">
        <p14:creationId xmlns:p14="http://schemas.microsoft.com/office/powerpoint/2010/main" val="3086062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Kenne ich selbst in der Klinik durch den Park gehen, Achtsamkeit,…. Etwas langsam zu machen bringt Entschleunigung</a:t>
            </a:r>
          </a:p>
          <a:p>
            <a:endParaRPr lang="de-DE" dirty="0"/>
          </a:p>
          <a:p>
            <a:r>
              <a:rPr lang="de-AT" sz="1200" b="0" i="0" u="none" strike="noStrike" kern="1200" dirty="0">
                <a:solidFill>
                  <a:schemeClr val="tx1"/>
                </a:solidFill>
                <a:effectLst/>
                <a:latin typeface="Times New Roman" pitchFamily="18" charset="0"/>
                <a:ea typeface="+mn-ea"/>
                <a:cs typeface="+mn-cs"/>
              </a:rPr>
              <a:t>Schon seltsam: Subjektiv haben wir heute wesentlich mehr Zeit. Die Lebenserwartung hat sich in den vergangenen Jahrtausenden verdreifacht. Ein Junge, der 2010 zur Welt kam, wird im Schnitt 77 Jahre alt, ein Mädchen 82. Elektronische Geräte wie Wasch- oder Spülmaschinen nehmen uns viele lästige Aufgaben ab, Autos und Züge fahren schneller.</a:t>
            </a:r>
          </a:p>
          <a:p>
            <a:r>
              <a:rPr lang="de-AT" sz="1200" b="0" i="0" u="none" strike="noStrike" kern="1200" dirty="0">
                <a:solidFill>
                  <a:schemeClr val="tx1"/>
                </a:solidFill>
                <a:effectLst/>
                <a:latin typeface="Times New Roman" pitchFamily="18" charset="0"/>
                <a:ea typeface="+mn-ea"/>
                <a:cs typeface="+mn-cs"/>
              </a:rPr>
              <a:t>Dennoch sind viele Menschen in Eile. Umfragen zufolge hat jeder dritte Deutsche das Gefühl, zu wenig Zeit zu haben für die wirklich wichtigen Dinge. Freunde, Partner oder Hobbys etwa.</a:t>
            </a:r>
          </a:p>
          <a:p>
            <a:endParaRPr lang="de-AT" sz="1200" b="0" i="0" u="none" strike="noStrike" kern="1200" dirty="0">
              <a:solidFill>
                <a:schemeClr val="tx1"/>
              </a:solidFill>
              <a:effectLst/>
              <a:latin typeface="Times New Roman" pitchFamily="18" charset="0"/>
              <a:ea typeface="+mn-ea"/>
              <a:cs typeface="+mn-cs"/>
            </a:endParaRPr>
          </a:p>
          <a:p>
            <a:r>
              <a:rPr lang="de-AT" sz="1200" b="0" i="0" u="none" strike="noStrike" kern="1200" dirty="0">
                <a:solidFill>
                  <a:schemeClr val="tx1"/>
                </a:solidFill>
                <a:effectLst/>
                <a:latin typeface="Times New Roman" pitchFamily="18" charset="0"/>
                <a:ea typeface="+mn-ea"/>
                <a:cs typeface="+mn-cs"/>
              </a:rPr>
              <a:t>durchschnittliche Gehgeschwindigkeit von mindestens 35 zufällig ausgewählten Fußgängern über 20 Meter. Zweitens analysierten sie die Schnelligkeit am Arbeitsplatz. </a:t>
            </a:r>
          </a:p>
          <a:p>
            <a:endParaRPr lang="de-AT" sz="1200" b="0" i="0" u="none" strike="noStrike" kern="1200" dirty="0">
              <a:solidFill>
                <a:schemeClr val="tx1"/>
              </a:solidFill>
              <a:effectLst/>
              <a:latin typeface="Times New Roman" pitchFamily="18" charset="0"/>
              <a:ea typeface="+mn-ea"/>
              <a:cs typeface="+mn-cs"/>
            </a:endParaRPr>
          </a:p>
          <a:p>
            <a:r>
              <a:rPr lang="de-AT" sz="1200" b="0" i="0" u="none" strike="noStrike" kern="1200" dirty="0">
                <a:solidFill>
                  <a:schemeClr val="tx1"/>
                </a:solidFill>
                <a:effectLst/>
                <a:latin typeface="Times New Roman" pitchFamily="18" charset="0"/>
                <a:ea typeface="+mn-ea"/>
                <a:cs typeface="+mn-cs"/>
              </a:rPr>
              <a:t>5 Faktoren für Geschwindigkeit:  ob die Wirtschaft einer Region funktioniere. Wenn ja, sei das Tempo tendenziell schneller – und umgekehrt. Ebenfalls für eine hohe Geschwindigkeit sorgten: ein hoher Industrialisierungsgrad, eine größere Einwohnerzahl, kühleres Klima sowie eine auf Individualismus ausgerichtete Kultur, in der die Menschen hohen Wert auf Leistung legen. Alles Faktoren, die auf westliche Kulturen tendenziell stark zutreffen –  und auf Deutschland ebenfalls.</a:t>
            </a:r>
          </a:p>
          <a:p>
            <a:br>
              <a:rPr lang="de-AT" dirty="0"/>
            </a:br>
            <a:endParaRPr lang="de-DE" dirty="0"/>
          </a:p>
        </p:txBody>
      </p:sp>
      <p:sp>
        <p:nvSpPr>
          <p:cNvPr id="4" name="Foliennummernplatzhalter 3"/>
          <p:cNvSpPr>
            <a:spLocks noGrp="1"/>
          </p:cNvSpPr>
          <p:nvPr>
            <p:ph type="sldNum" sz="quarter" idx="5"/>
          </p:nvPr>
        </p:nvSpPr>
        <p:spPr/>
        <p:txBody>
          <a:bodyPr/>
          <a:lstStyle/>
          <a:p>
            <a:pPr>
              <a:defRPr/>
            </a:pPr>
            <a:fld id="{461EEA60-6077-4DAA-A65A-800070E2D2C8}" type="slidenum">
              <a:rPr lang="de-DE" smtClean="0"/>
              <a:pPr>
                <a:defRPr/>
              </a:pPr>
              <a:t>17</a:t>
            </a:fld>
            <a:endParaRPr lang="de-DE"/>
          </a:p>
        </p:txBody>
      </p:sp>
    </p:spTree>
    <p:extLst>
      <p:ext uri="{BB962C8B-B14F-4D97-AF65-F5344CB8AC3E}">
        <p14:creationId xmlns:p14="http://schemas.microsoft.com/office/powerpoint/2010/main" val="343482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hangingPunct="0"/>
            <a:r>
              <a:rPr lang="de-AT" sz="1200" kern="1200" dirty="0">
                <a:solidFill>
                  <a:schemeClr val="tx1"/>
                </a:solidFill>
                <a:effectLst/>
                <a:latin typeface="Times New Roman" pitchFamily="18" charset="0"/>
                <a:ea typeface="+mn-ea"/>
                <a:cs typeface="+mn-cs"/>
              </a:rPr>
              <a:t>Multitasking ist ein Begriff aus der Informationstechnologie und beschreibt die Fähigkeit von Computer Aufgaben gleichzeitig bzw. Neben einander auszuführen. Dabei werden </a:t>
            </a:r>
            <a:r>
              <a:rPr lang="de-AT" sz="1200" kern="1200" dirty="0" err="1">
                <a:solidFill>
                  <a:schemeClr val="tx1"/>
                </a:solidFill>
                <a:effectLst/>
                <a:latin typeface="Times New Roman" pitchFamily="18" charset="0"/>
                <a:ea typeface="+mn-ea"/>
                <a:cs typeface="+mn-cs"/>
              </a:rPr>
              <a:t>tasks</a:t>
            </a:r>
            <a:r>
              <a:rPr lang="de-AT" sz="1200" kern="1200" dirty="0">
                <a:solidFill>
                  <a:schemeClr val="tx1"/>
                </a:solidFill>
                <a:effectLst/>
                <a:latin typeface="Times New Roman" pitchFamily="18" charset="0"/>
                <a:ea typeface="+mn-ea"/>
                <a:cs typeface="+mn-cs"/>
              </a:rPr>
              <a:t> (Aufgaben) so schnell hintereinander ausgeführt, dass der Eindruck von Gleichzeitigkeit entsteht. Streng genommen handelt es sich um ein Zeit-Multiplexverfahren bei dem, Nachrichten zusammengefasst bzw. gebündelt und somit  simultan übertragen werden. </a:t>
            </a:r>
            <a:endParaRPr lang="de-DE" sz="1200" kern="1200" dirty="0">
              <a:solidFill>
                <a:schemeClr val="tx1"/>
              </a:solidFill>
              <a:effectLst/>
              <a:latin typeface="Times New Roman" pitchFamily="18" charset="0"/>
              <a:ea typeface="+mn-ea"/>
              <a:cs typeface="+mn-cs"/>
            </a:endParaRPr>
          </a:p>
          <a:p>
            <a:pPr hangingPunct="0"/>
            <a:r>
              <a:rPr lang="de-AT" sz="1200" kern="1200" dirty="0">
                <a:solidFill>
                  <a:schemeClr val="tx1"/>
                </a:solidFill>
                <a:effectLst/>
                <a:latin typeface="Times New Roman" pitchFamily="18" charset="0"/>
                <a:ea typeface="+mn-ea"/>
                <a:cs typeface="+mn-cs"/>
              </a:rPr>
              <a:t>Genau das passiert bei der scheinbar gleichzeitigen Bearbeitung  mehrerer unterschiedlichen kognitiven Aufgaben. Bei genauerer Betrachtung handelt es sich um eine serielle (nicht parallele Verarbeitung), bei der zwischen den Unterschiedlichen Aufgaben hin- und </a:t>
            </a:r>
            <a:r>
              <a:rPr lang="de-AT" sz="1200" kern="1200" dirty="0" err="1">
                <a:solidFill>
                  <a:schemeClr val="tx1"/>
                </a:solidFill>
                <a:effectLst/>
                <a:latin typeface="Times New Roman" pitchFamily="18" charset="0"/>
                <a:ea typeface="+mn-ea"/>
                <a:cs typeface="+mn-cs"/>
              </a:rPr>
              <a:t>hergeschaltet</a:t>
            </a:r>
            <a:r>
              <a:rPr lang="de-AT" sz="1200" kern="1200" dirty="0">
                <a:solidFill>
                  <a:schemeClr val="tx1"/>
                </a:solidFill>
                <a:effectLst/>
                <a:latin typeface="Times New Roman" pitchFamily="18" charset="0"/>
                <a:ea typeface="+mn-ea"/>
                <a:cs typeface="+mn-cs"/>
              </a:rPr>
              <a:t> wird. Im Unterschied dazu verfügen heute nahezu alle Computer über mehrerer Rechenkerne und somit über die Fähigkeit des </a:t>
            </a:r>
            <a:r>
              <a:rPr lang="de-AT" sz="1200" kern="1200" dirty="0" err="1">
                <a:solidFill>
                  <a:schemeClr val="tx1"/>
                </a:solidFill>
                <a:effectLst/>
                <a:latin typeface="Times New Roman" pitchFamily="18" charset="0"/>
                <a:ea typeface="+mn-ea"/>
                <a:cs typeface="+mn-cs"/>
              </a:rPr>
              <a:t>Multiprozessings</a:t>
            </a:r>
            <a:r>
              <a:rPr lang="de-AT" sz="1200" kern="1200" dirty="0">
                <a:solidFill>
                  <a:schemeClr val="tx1"/>
                </a:solidFill>
                <a:effectLst/>
                <a:latin typeface="Times New Roman" pitchFamily="18" charset="0"/>
                <a:ea typeface="+mn-ea"/>
                <a:cs typeface="+mn-cs"/>
              </a:rPr>
              <a:t>, als der tatsächlich parallel zur selben Zeit ablaufenden Bearbeitung </a:t>
            </a:r>
            <a:r>
              <a:rPr lang="de-AT" sz="1200" kern="1200" dirty="0" err="1">
                <a:solidFill>
                  <a:schemeClr val="tx1"/>
                </a:solidFill>
                <a:effectLst/>
                <a:latin typeface="Times New Roman" pitchFamily="18" charset="0"/>
                <a:ea typeface="+mn-ea"/>
                <a:cs typeface="+mn-cs"/>
              </a:rPr>
              <a:t>mehrer</a:t>
            </a:r>
            <a:r>
              <a:rPr lang="de-AT" sz="1200" kern="1200" dirty="0">
                <a:solidFill>
                  <a:schemeClr val="tx1"/>
                </a:solidFill>
                <a:effectLst/>
                <a:latin typeface="Times New Roman" pitchFamily="18" charset="0"/>
                <a:ea typeface="+mn-ea"/>
                <a:cs typeface="+mn-cs"/>
              </a:rPr>
              <a:t> Aufgaben.</a:t>
            </a:r>
          </a:p>
          <a:p>
            <a:pPr hangingPunct="0"/>
            <a:endParaRPr lang="de-AT" sz="1200" kern="1200" dirty="0">
              <a:solidFill>
                <a:schemeClr val="tx1"/>
              </a:solidFill>
              <a:effectLst/>
              <a:latin typeface="Times New Roman" pitchFamily="18" charset="0"/>
              <a:ea typeface="+mn-ea"/>
              <a:cs typeface="+mn-cs"/>
            </a:endParaRPr>
          </a:p>
          <a:p>
            <a:pPr hangingPunct="0"/>
            <a:r>
              <a:rPr lang="de-AT" sz="1200" kern="1200" dirty="0">
                <a:solidFill>
                  <a:schemeClr val="tx1"/>
                </a:solidFill>
                <a:effectLst/>
                <a:latin typeface="Times New Roman" pitchFamily="18" charset="0"/>
                <a:ea typeface="+mn-ea"/>
                <a:cs typeface="+mn-cs"/>
              </a:rPr>
              <a:t>Der Präfrontale Kortex, der essentiell an den Exekutivfunktionen (Handlungsplanung und –</a:t>
            </a:r>
            <a:r>
              <a:rPr lang="de-AT" sz="1200" kern="1200" dirty="0" err="1">
                <a:solidFill>
                  <a:schemeClr val="tx1"/>
                </a:solidFill>
                <a:effectLst/>
                <a:latin typeface="Times New Roman" pitchFamily="18" charset="0"/>
                <a:ea typeface="+mn-ea"/>
                <a:cs typeface="+mn-cs"/>
              </a:rPr>
              <a:t>steuerung</a:t>
            </a:r>
            <a:r>
              <a:rPr lang="de-AT" sz="1200" kern="1200" dirty="0">
                <a:solidFill>
                  <a:schemeClr val="tx1"/>
                </a:solidFill>
                <a:effectLst/>
                <a:latin typeface="Times New Roman" pitchFamily="18" charset="0"/>
                <a:ea typeface="+mn-ea"/>
                <a:cs typeface="+mn-cs"/>
              </a:rPr>
              <a:t>) beteiligt ist, dürfte in Bezug auf das Multitasking eine zentrale Rolle einnehmen. Dieses Areal reift in der Entwicklung relativ spät und ist erst mit ca. 28-30 Jahren abgeschlossen. Erst dann erreicht auch die sozial-emotionale Kompetenz sowie das Problemlöseverhalten sein Maximum. Der </a:t>
            </a:r>
            <a:r>
              <a:rPr lang="de-AT" sz="1200" kern="1200" dirty="0" err="1">
                <a:solidFill>
                  <a:schemeClr val="tx1"/>
                </a:solidFill>
                <a:effectLst/>
                <a:latin typeface="Times New Roman" pitchFamily="18" charset="0"/>
                <a:ea typeface="+mn-ea"/>
                <a:cs typeface="+mn-cs"/>
              </a:rPr>
              <a:t>dorsolaterale</a:t>
            </a:r>
            <a:r>
              <a:rPr lang="de-AT" sz="1200" kern="1200" dirty="0">
                <a:solidFill>
                  <a:schemeClr val="tx1"/>
                </a:solidFill>
                <a:effectLst/>
                <a:latin typeface="Times New Roman" pitchFamily="18" charset="0"/>
                <a:ea typeface="+mn-ea"/>
                <a:cs typeface="+mn-cs"/>
              </a:rPr>
              <a:t> präfrontale Kortex ist für die Auswahl verschiedener verfügbarer Antwortalternativen bei gleichzeitiger Unterdrückung irrelevanter Alternativen verantwortlich. Liegen mehrere miteinander nicht vereinbare Handlungsalternativen vor, so wird der </a:t>
            </a:r>
            <a:r>
              <a:rPr lang="de-AT" sz="1200" kern="1200" dirty="0" err="1">
                <a:solidFill>
                  <a:schemeClr val="tx1"/>
                </a:solidFill>
                <a:effectLst/>
                <a:latin typeface="Times New Roman" pitchFamily="18" charset="0"/>
                <a:ea typeface="+mn-ea"/>
                <a:cs typeface="+mn-cs"/>
              </a:rPr>
              <a:t>Anteriore</a:t>
            </a:r>
            <a:r>
              <a:rPr lang="de-AT" sz="1200" kern="1200" dirty="0">
                <a:solidFill>
                  <a:schemeClr val="tx1"/>
                </a:solidFill>
                <a:effectLst/>
                <a:latin typeface="Times New Roman" pitchFamily="18" charset="0"/>
                <a:ea typeface="+mn-ea"/>
                <a:cs typeface="+mn-cs"/>
              </a:rPr>
              <a:t> </a:t>
            </a:r>
            <a:r>
              <a:rPr lang="de-AT" sz="1200" kern="1200" dirty="0" err="1">
                <a:solidFill>
                  <a:schemeClr val="tx1"/>
                </a:solidFill>
                <a:effectLst/>
                <a:latin typeface="Times New Roman" pitchFamily="18" charset="0"/>
                <a:ea typeface="+mn-ea"/>
                <a:cs typeface="+mn-cs"/>
              </a:rPr>
              <a:t>Cinguläre</a:t>
            </a:r>
            <a:r>
              <a:rPr lang="de-AT" sz="1200" kern="1200" dirty="0">
                <a:solidFill>
                  <a:schemeClr val="tx1"/>
                </a:solidFill>
                <a:effectLst/>
                <a:latin typeface="Times New Roman" pitchFamily="18" charset="0"/>
                <a:ea typeface="+mn-ea"/>
                <a:cs typeface="+mn-cs"/>
              </a:rPr>
              <a:t> Cortex (ACC) aktiviert, um möglichst schnell doch noch eine der bestehenden </a:t>
            </a:r>
            <a:r>
              <a:rPr lang="de-AT" sz="1200" kern="1200" dirty="0" err="1">
                <a:solidFill>
                  <a:schemeClr val="tx1"/>
                </a:solidFill>
                <a:effectLst/>
                <a:latin typeface="Times New Roman" pitchFamily="18" charset="0"/>
                <a:ea typeface="+mn-ea"/>
                <a:cs typeface="+mn-cs"/>
              </a:rPr>
              <a:t>Handlungsalernativen</a:t>
            </a:r>
            <a:r>
              <a:rPr lang="de-AT" sz="1200" kern="1200" dirty="0">
                <a:solidFill>
                  <a:schemeClr val="tx1"/>
                </a:solidFill>
                <a:effectLst/>
                <a:latin typeface="Times New Roman" pitchFamily="18" charset="0"/>
                <a:ea typeface="+mn-ea"/>
                <a:cs typeface="+mn-cs"/>
              </a:rPr>
              <a:t> durchführen zu können. (Bush, Luu &amp; Posner).</a:t>
            </a:r>
            <a:endParaRPr lang="de-DE" sz="1200" kern="1200" dirty="0">
              <a:solidFill>
                <a:schemeClr val="tx1"/>
              </a:solidFill>
              <a:effectLst/>
              <a:latin typeface="Times New Roman" pitchFamily="18" charset="0"/>
              <a:ea typeface="+mn-ea"/>
              <a:cs typeface="+mn-cs"/>
            </a:endParaRPr>
          </a:p>
          <a:p>
            <a:pPr hangingPunct="0"/>
            <a:r>
              <a:rPr lang="de-AT" sz="1200" kern="1200" dirty="0">
                <a:solidFill>
                  <a:schemeClr val="tx1"/>
                </a:solidFill>
                <a:effectLst/>
                <a:latin typeface="Times New Roman" pitchFamily="18" charset="0"/>
                <a:ea typeface="+mn-ea"/>
                <a:cs typeface="+mn-cs"/>
              </a:rPr>
              <a:t> </a:t>
            </a:r>
            <a:endParaRPr lang="de-DE" sz="1200" kern="1200" dirty="0">
              <a:solidFill>
                <a:schemeClr val="tx1"/>
              </a:solidFill>
              <a:effectLst/>
              <a:latin typeface="Times New Roman" pitchFamily="18" charset="0"/>
              <a:ea typeface="+mn-ea"/>
              <a:cs typeface="+mn-cs"/>
            </a:endParaRPr>
          </a:p>
          <a:p>
            <a:pPr hangingPunct="0"/>
            <a:endParaRPr lang="de-DE" sz="1200" kern="1200" dirty="0">
              <a:solidFill>
                <a:schemeClr val="tx1"/>
              </a:solidFill>
              <a:effectLst/>
              <a:latin typeface="Times New Roman" pitchFamily="18" charset="0"/>
              <a:ea typeface="+mn-ea"/>
              <a:cs typeface="+mn-cs"/>
            </a:endParaRPr>
          </a:p>
          <a:p>
            <a:endParaRPr lang="de-DE" dirty="0"/>
          </a:p>
        </p:txBody>
      </p:sp>
      <p:sp>
        <p:nvSpPr>
          <p:cNvPr id="4" name="Foliennummernplatzhalter 3"/>
          <p:cNvSpPr>
            <a:spLocks noGrp="1"/>
          </p:cNvSpPr>
          <p:nvPr>
            <p:ph type="sldNum" sz="quarter" idx="10"/>
          </p:nvPr>
        </p:nvSpPr>
        <p:spPr/>
        <p:txBody>
          <a:bodyPr/>
          <a:lstStyle/>
          <a:p>
            <a:pPr>
              <a:defRPr/>
            </a:pPr>
            <a:fld id="{461EEA60-6077-4DAA-A65A-800070E2D2C8}" type="slidenum">
              <a:rPr lang="de-DE" smtClean="0"/>
              <a:pPr>
                <a:defRPr/>
              </a:pPr>
              <a:t>18</a:t>
            </a:fld>
            <a:endParaRPr lang="de-DE"/>
          </a:p>
        </p:txBody>
      </p:sp>
    </p:spTree>
    <p:extLst>
      <p:ext uri="{BB962C8B-B14F-4D97-AF65-F5344CB8AC3E}">
        <p14:creationId xmlns:p14="http://schemas.microsoft.com/office/powerpoint/2010/main" val="1042303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hangingPunct="0"/>
            <a:r>
              <a:rPr lang="de-DE" sz="1200" kern="1200" dirty="0">
                <a:solidFill>
                  <a:schemeClr val="tx1"/>
                </a:solidFill>
                <a:effectLst/>
                <a:latin typeface="Times New Roman" pitchFamily="18" charset="0"/>
                <a:ea typeface="+mn-ea"/>
                <a:cs typeface="+mn-cs"/>
              </a:rPr>
              <a:t>In ihrer Studie untersuchten </a:t>
            </a:r>
            <a:r>
              <a:rPr lang="de-DE" sz="1200" kern="1200" dirty="0" err="1">
                <a:solidFill>
                  <a:schemeClr val="tx1"/>
                </a:solidFill>
                <a:effectLst/>
                <a:latin typeface="Times New Roman" pitchFamily="18" charset="0"/>
                <a:ea typeface="+mn-ea"/>
                <a:cs typeface="+mn-cs"/>
              </a:rPr>
              <a:t>Kushlev</a:t>
            </a:r>
            <a:r>
              <a:rPr lang="de-DE" sz="1200" kern="1200" dirty="0">
                <a:solidFill>
                  <a:schemeClr val="tx1"/>
                </a:solidFill>
                <a:effectLst/>
                <a:latin typeface="Times New Roman" pitchFamily="18" charset="0"/>
                <a:ea typeface="+mn-ea"/>
                <a:cs typeface="+mn-cs"/>
              </a:rPr>
              <a:t> et al. (2016) 221 </a:t>
            </a:r>
            <a:r>
              <a:rPr lang="de-DE" sz="1200" kern="1200" dirty="0" err="1">
                <a:solidFill>
                  <a:schemeClr val="tx1"/>
                </a:solidFill>
                <a:effectLst/>
                <a:latin typeface="Times New Roman" pitchFamily="18" charset="0"/>
                <a:ea typeface="+mn-ea"/>
                <a:cs typeface="+mn-cs"/>
              </a:rPr>
              <a:t>Versuchteilnehmer</a:t>
            </a:r>
            <a:r>
              <a:rPr lang="de-DE" sz="1200" kern="1200" dirty="0">
                <a:solidFill>
                  <a:schemeClr val="tx1"/>
                </a:solidFill>
                <a:effectLst/>
                <a:latin typeface="Times New Roman" pitchFamily="18" charset="0"/>
                <a:ea typeface="+mn-ea"/>
                <a:cs typeface="+mn-cs"/>
              </a:rPr>
              <a:t> aus der Normalbevölkerung hinsichtlich der Auswirkungen von Unterbrechungen die sie während einer Woche erhielten, indem alle Benachrichtigungssystem eingeschalten und auf „laut“ gestellt waren, bzw. Sie in Messanger-Systemen das on bzw. </a:t>
            </a:r>
            <a:r>
              <a:rPr lang="de-DE" sz="1200" kern="1200" dirty="0" err="1">
                <a:solidFill>
                  <a:schemeClr val="tx1"/>
                </a:solidFill>
                <a:effectLst/>
                <a:latin typeface="Times New Roman" pitchFamily="18" charset="0"/>
                <a:ea typeface="+mn-ea"/>
                <a:cs typeface="+mn-cs"/>
              </a:rPr>
              <a:t>Erreichbarlkeitszeichen</a:t>
            </a:r>
            <a:r>
              <a:rPr lang="de-DE" sz="1200" kern="1200" dirty="0">
                <a:solidFill>
                  <a:schemeClr val="tx1"/>
                </a:solidFill>
                <a:effectLst/>
                <a:latin typeface="Times New Roman" pitchFamily="18" charset="0"/>
                <a:ea typeface="+mn-ea"/>
                <a:cs typeface="+mn-cs"/>
              </a:rPr>
              <a:t> gesetzt hatten. Danach folgte eine Woche mit minimaler Unterbrechung durch Benachrichtigungen. Versuchspersonen zeigten erhöhte Werte in Unaufmerksamkeit und Hyperaktivität (beides mit mittlerer </a:t>
            </a:r>
            <a:r>
              <a:rPr lang="de-DE" sz="1200" kern="1200" dirty="0" err="1">
                <a:solidFill>
                  <a:schemeClr val="tx1"/>
                </a:solidFill>
                <a:effectLst/>
                <a:latin typeface="Times New Roman" pitchFamily="18" charset="0"/>
                <a:ea typeface="+mn-ea"/>
                <a:cs typeface="+mn-cs"/>
              </a:rPr>
              <a:t>effekstärke</a:t>
            </a:r>
            <a:r>
              <a:rPr lang="de-DE" sz="1200" kern="1200" dirty="0">
                <a:solidFill>
                  <a:schemeClr val="tx1"/>
                </a:solidFill>
                <a:effectLst/>
                <a:latin typeface="Times New Roman" pitchFamily="18" charset="0"/>
                <a:ea typeface="+mn-ea"/>
                <a:cs typeface="+mn-cs"/>
              </a:rPr>
              <a:t> d=,44 </a:t>
            </a:r>
            <a:r>
              <a:rPr lang="de-DE" sz="1200" kern="1200" dirty="0" err="1">
                <a:solidFill>
                  <a:schemeClr val="tx1"/>
                </a:solidFill>
                <a:effectLst/>
                <a:latin typeface="Times New Roman" pitchFamily="18" charset="0"/>
                <a:ea typeface="+mn-ea"/>
                <a:cs typeface="+mn-cs"/>
              </a:rPr>
              <a:t>bzw</a:t>
            </a:r>
            <a:r>
              <a:rPr lang="de-DE" sz="1200" kern="1200" dirty="0">
                <a:solidFill>
                  <a:schemeClr val="tx1"/>
                </a:solidFill>
                <a:effectLst/>
                <a:latin typeface="Times New Roman" pitchFamily="18" charset="0"/>
                <a:ea typeface="+mn-ea"/>
                <a:cs typeface="+mn-cs"/>
              </a:rPr>
              <a:t> ,45) in der Woche erhöhter Unterbrechungen durch </a:t>
            </a:r>
            <a:r>
              <a:rPr lang="de-DE" sz="1200" kern="1200" dirty="0" err="1">
                <a:solidFill>
                  <a:schemeClr val="tx1"/>
                </a:solidFill>
                <a:effectLst/>
                <a:latin typeface="Times New Roman" pitchFamily="18" charset="0"/>
                <a:ea typeface="+mn-ea"/>
                <a:cs typeface="+mn-cs"/>
              </a:rPr>
              <a:t>Smartphonenachrichten</a:t>
            </a:r>
            <a:r>
              <a:rPr lang="de-DE" sz="1200" kern="1200" dirty="0">
                <a:solidFill>
                  <a:schemeClr val="tx1"/>
                </a:solidFill>
                <a:effectLst/>
                <a:latin typeface="Times New Roman" pitchFamily="18" charset="0"/>
                <a:ea typeface="+mn-ea"/>
                <a:cs typeface="+mn-cs"/>
              </a:rPr>
              <a:t>. Diese ADHS-ähnlichen Symptome waren ferner assoziiert mit reduziertem psychischem Wohlbefinden und reduzierter Produktivität.</a:t>
            </a:r>
          </a:p>
          <a:p>
            <a:pPr hangingPunct="0"/>
            <a:r>
              <a:rPr lang="de-DE" sz="1200" kern="1200" dirty="0">
                <a:solidFill>
                  <a:schemeClr val="tx1"/>
                </a:solidFill>
                <a:effectLst/>
                <a:latin typeface="Times New Roman" pitchFamily="18" charset="0"/>
                <a:ea typeface="+mn-ea"/>
                <a:cs typeface="+mn-cs"/>
              </a:rPr>
              <a:t> </a:t>
            </a:r>
          </a:p>
          <a:p>
            <a:pPr hangingPunct="0"/>
            <a:r>
              <a:rPr lang="de-DE" sz="1200" kern="1200" dirty="0">
                <a:solidFill>
                  <a:schemeClr val="tx1"/>
                </a:solidFill>
                <a:effectLst/>
                <a:latin typeface="Times New Roman" pitchFamily="18" charset="0"/>
                <a:ea typeface="+mn-ea"/>
                <a:cs typeface="+mn-cs"/>
              </a:rPr>
              <a:t>Die Autoren konnten zwar keinen direkten Effekt zwischen der Manipulation (Unterbrechung durch </a:t>
            </a:r>
            <a:r>
              <a:rPr lang="de-DE" sz="1200" kern="1200" dirty="0" err="1">
                <a:solidFill>
                  <a:schemeClr val="tx1"/>
                </a:solidFill>
                <a:effectLst/>
                <a:latin typeface="Times New Roman" pitchFamily="18" charset="0"/>
                <a:ea typeface="+mn-ea"/>
                <a:cs typeface="+mn-cs"/>
              </a:rPr>
              <a:t>Smartphonebenachrichtigungen</a:t>
            </a:r>
            <a:r>
              <a:rPr lang="de-DE" sz="1200" kern="1200" dirty="0">
                <a:solidFill>
                  <a:schemeClr val="tx1"/>
                </a:solidFill>
                <a:effectLst/>
                <a:latin typeface="Times New Roman" pitchFamily="18" charset="0"/>
                <a:ea typeface="+mn-ea"/>
                <a:cs typeface="+mn-cs"/>
              </a:rPr>
              <a:t> high vs. </a:t>
            </a:r>
            <a:r>
              <a:rPr lang="de-DE" sz="1200" kern="1200" dirty="0" err="1">
                <a:solidFill>
                  <a:schemeClr val="tx1"/>
                </a:solidFill>
                <a:effectLst/>
                <a:latin typeface="Times New Roman" pitchFamily="18" charset="0"/>
                <a:ea typeface="+mn-ea"/>
                <a:cs typeface="+mn-cs"/>
              </a:rPr>
              <a:t>low</a:t>
            </a:r>
            <a:r>
              <a:rPr lang="de-DE" sz="1200" kern="1200" dirty="0">
                <a:solidFill>
                  <a:schemeClr val="tx1"/>
                </a:solidFill>
                <a:effectLst/>
                <a:latin typeface="Times New Roman" pitchFamily="18" charset="0"/>
                <a:ea typeface="+mn-ea"/>
                <a:cs typeface="+mn-cs"/>
              </a:rPr>
              <a:t>) und Produktivität bzw. psychisches Wohlbefinden nachweisen, </a:t>
            </a:r>
            <a:r>
              <a:rPr lang="de-AT" sz="1200" kern="1200" dirty="0">
                <a:solidFill>
                  <a:schemeClr val="tx1"/>
                </a:solidFill>
                <a:effectLst/>
                <a:latin typeface="Times New Roman" pitchFamily="18" charset="0"/>
                <a:ea typeface="+mn-ea"/>
                <a:cs typeface="+mn-cs"/>
              </a:rPr>
              <a:t>Abbildung 4</a:t>
            </a:r>
            <a:r>
              <a:rPr lang="de-DE" sz="1200" kern="1200" dirty="0">
                <a:solidFill>
                  <a:schemeClr val="tx1"/>
                </a:solidFill>
                <a:effectLst/>
                <a:latin typeface="Times New Roman" pitchFamily="18" charset="0"/>
                <a:ea typeface="+mn-ea"/>
                <a:cs typeface="+mn-cs"/>
              </a:rPr>
              <a:t> zeigt jedoch die hohen negativen Korrelationen zwischen dem Mediator ADHS-Unaufmerksamkeit und anderen Variablen, wie Produktivität, Sinn im Leben, Erfahrungen des Meisterns, soziale Verbundenheit und die wahrgenommene Entscheidungsfreiheit.</a:t>
            </a:r>
          </a:p>
          <a:p>
            <a:endParaRPr lang="de-DE" dirty="0"/>
          </a:p>
        </p:txBody>
      </p:sp>
      <p:sp>
        <p:nvSpPr>
          <p:cNvPr id="4" name="Foliennummernplatzhalter 3"/>
          <p:cNvSpPr>
            <a:spLocks noGrp="1"/>
          </p:cNvSpPr>
          <p:nvPr>
            <p:ph type="sldNum" sz="quarter" idx="10"/>
          </p:nvPr>
        </p:nvSpPr>
        <p:spPr/>
        <p:txBody>
          <a:bodyPr/>
          <a:lstStyle/>
          <a:p>
            <a:pPr>
              <a:defRPr/>
            </a:pPr>
            <a:fld id="{461EEA60-6077-4DAA-A65A-800070E2D2C8}" type="slidenum">
              <a:rPr lang="de-DE" smtClean="0"/>
              <a:pPr>
                <a:defRPr/>
              </a:pPr>
              <a:t>20</a:t>
            </a:fld>
            <a:endParaRPr lang="de-DE"/>
          </a:p>
        </p:txBody>
      </p:sp>
    </p:spTree>
    <p:extLst>
      <p:ext uri="{BB962C8B-B14F-4D97-AF65-F5344CB8AC3E}">
        <p14:creationId xmlns:p14="http://schemas.microsoft.com/office/powerpoint/2010/main" val="1418574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hangingPunct="0"/>
            <a:r>
              <a:rPr lang="de-DE" sz="1200" kern="1200" dirty="0">
                <a:solidFill>
                  <a:schemeClr val="tx1"/>
                </a:solidFill>
                <a:effectLst/>
                <a:latin typeface="Times New Roman" pitchFamily="18" charset="0"/>
                <a:ea typeface="+mn-ea"/>
                <a:cs typeface="+mn-cs"/>
              </a:rPr>
              <a:t>In ihrer Studie untersuchten </a:t>
            </a:r>
            <a:r>
              <a:rPr lang="de-DE" sz="1200" kern="1200" dirty="0" err="1">
                <a:solidFill>
                  <a:schemeClr val="tx1"/>
                </a:solidFill>
                <a:effectLst/>
                <a:latin typeface="Times New Roman" pitchFamily="18" charset="0"/>
                <a:ea typeface="+mn-ea"/>
                <a:cs typeface="+mn-cs"/>
              </a:rPr>
              <a:t>Kushlev</a:t>
            </a:r>
            <a:r>
              <a:rPr lang="de-DE" sz="1200" kern="1200" dirty="0">
                <a:solidFill>
                  <a:schemeClr val="tx1"/>
                </a:solidFill>
                <a:effectLst/>
                <a:latin typeface="Times New Roman" pitchFamily="18" charset="0"/>
                <a:ea typeface="+mn-ea"/>
                <a:cs typeface="+mn-cs"/>
              </a:rPr>
              <a:t> et al. (2016) 221 </a:t>
            </a:r>
            <a:r>
              <a:rPr lang="de-DE" sz="1200" kern="1200" dirty="0" err="1">
                <a:solidFill>
                  <a:schemeClr val="tx1"/>
                </a:solidFill>
                <a:effectLst/>
                <a:latin typeface="Times New Roman" pitchFamily="18" charset="0"/>
                <a:ea typeface="+mn-ea"/>
                <a:cs typeface="+mn-cs"/>
              </a:rPr>
              <a:t>Versuchteilnehmer</a:t>
            </a:r>
            <a:r>
              <a:rPr lang="de-DE" sz="1200" kern="1200" dirty="0">
                <a:solidFill>
                  <a:schemeClr val="tx1"/>
                </a:solidFill>
                <a:effectLst/>
                <a:latin typeface="Times New Roman" pitchFamily="18" charset="0"/>
                <a:ea typeface="+mn-ea"/>
                <a:cs typeface="+mn-cs"/>
              </a:rPr>
              <a:t> aus der Normalbevölkerung hinsichtlich der Auswirkungen von Unterbrechungen die sie während einer Woche erhielten, indem alle Benachrichtigungssystem eingeschalten und auf „laut“ gestellt waren, bzw. Sie in Messanger-Systemen das on bzw. </a:t>
            </a:r>
            <a:r>
              <a:rPr lang="de-DE" sz="1200" kern="1200" dirty="0" err="1">
                <a:solidFill>
                  <a:schemeClr val="tx1"/>
                </a:solidFill>
                <a:effectLst/>
                <a:latin typeface="Times New Roman" pitchFamily="18" charset="0"/>
                <a:ea typeface="+mn-ea"/>
                <a:cs typeface="+mn-cs"/>
              </a:rPr>
              <a:t>Erreichbarlkeitszeichen</a:t>
            </a:r>
            <a:r>
              <a:rPr lang="de-DE" sz="1200" kern="1200" dirty="0">
                <a:solidFill>
                  <a:schemeClr val="tx1"/>
                </a:solidFill>
                <a:effectLst/>
                <a:latin typeface="Times New Roman" pitchFamily="18" charset="0"/>
                <a:ea typeface="+mn-ea"/>
                <a:cs typeface="+mn-cs"/>
              </a:rPr>
              <a:t> gesetzt hatten. Danach folgte eine Woche mit minimaler Unterbrechung durch Benachrichtigungen. Versuchspersonen zeigten erhöhte Werte in Unaufmerksamkeit und Hyperaktivität (beides mit mittlerer </a:t>
            </a:r>
            <a:r>
              <a:rPr lang="de-DE" sz="1200" kern="1200" dirty="0" err="1">
                <a:solidFill>
                  <a:schemeClr val="tx1"/>
                </a:solidFill>
                <a:effectLst/>
                <a:latin typeface="Times New Roman" pitchFamily="18" charset="0"/>
                <a:ea typeface="+mn-ea"/>
                <a:cs typeface="+mn-cs"/>
              </a:rPr>
              <a:t>effekstärke</a:t>
            </a:r>
            <a:r>
              <a:rPr lang="de-DE" sz="1200" kern="1200" dirty="0">
                <a:solidFill>
                  <a:schemeClr val="tx1"/>
                </a:solidFill>
                <a:effectLst/>
                <a:latin typeface="Times New Roman" pitchFamily="18" charset="0"/>
                <a:ea typeface="+mn-ea"/>
                <a:cs typeface="+mn-cs"/>
              </a:rPr>
              <a:t> d=,44 </a:t>
            </a:r>
            <a:r>
              <a:rPr lang="de-DE" sz="1200" kern="1200" dirty="0" err="1">
                <a:solidFill>
                  <a:schemeClr val="tx1"/>
                </a:solidFill>
                <a:effectLst/>
                <a:latin typeface="Times New Roman" pitchFamily="18" charset="0"/>
                <a:ea typeface="+mn-ea"/>
                <a:cs typeface="+mn-cs"/>
              </a:rPr>
              <a:t>bzw</a:t>
            </a:r>
            <a:r>
              <a:rPr lang="de-DE" sz="1200" kern="1200" dirty="0">
                <a:solidFill>
                  <a:schemeClr val="tx1"/>
                </a:solidFill>
                <a:effectLst/>
                <a:latin typeface="Times New Roman" pitchFamily="18" charset="0"/>
                <a:ea typeface="+mn-ea"/>
                <a:cs typeface="+mn-cs"/>
              </a:rPr>
              <a:t> ,45) in der Woche erhöhter Unterbrechungen durch </a:t>
            </a:r>
            <a:r>
              <a:rPr lang="de-DE" sz="1200" kern="1200" dirty="0" err="1">
                <a:solidFill>
                  <a:schemeClr val="tx1"/>
                </a:solidFill>
                <a:effectLst/>
                <a:latin typeface="Times New Roman" pitchFamily="18" charset="0"/>
                <a:ea typeface="+mn-ea"/>
                <a:cs typeface="+mn-cs"/>
              </a:rPr>
              <a:t>Smartphonenachrichten</a:t>
            </a:r>
            <a:r>
              <a:rPr lang="de-DE" sz="1200" kern="1200" dirty="0">
                <a:solidFill>
                  <a:schemeClr val="tx1"/>
                </a:solidFill>
                <a:effectLst/>
                <a:latin typeface="Times New Roman" pitchFamily="18" charset="0"/>
                <a:ea typeface="+mn-ea"/>
                <a:cs typeface="+mn-cs"/>
              </a:rPr>
              <a:t>. Diese ADHS-ähnlichen Symptome waren ferner assoziiert mit reduziertem psychischem Wohlbefinden und reduzierter Produktivität.</a:t>
            </a:r>
          </a:p>
          <a:p>
            <a:pPr hangingPunct="0"/>
            <a:r>
              <a:rPr lang="de-DE" sz="1200" kern="1200" dirty="0">
                <a:solidFill>
                  <a:schemeClr val="tx1"/>
                </a:solidFill>
                <a:effectLst/>
                <a:latin typeface="Times New Roman" pitchFamily="18" charset="0"/>
                <a:ea typeface="+mn-ea"/>
                <a:cs typeface="+mn-cs"/>
              </a:rPr>
              <a:t> </a:t>
            </a:r>
          </a:p>
          <a:p>
            <a:pPr hangingPunct="0"/>
            <a:r>
              <a:rPr lang="de-DE" sz="1200" kern="1200" dirty="0">
                <a:solidFill>
                  <a:schemeClr val="tx1"/>
                </a:solidFill>
                <a:effectLst/>
                <a:latin typeface="Times New Roman" pitchFamily="18" charset="0"/>
                <a:ea typeface="+mn-ea"/>
                <a:cs typeface="+mn-cs"/>
              </a:rPr>
              <a:t>Die Autoren konnten zwar keinen direkten Effekt zwischen der Manipulation (Unterbrechung durch </a:t>
            </a:r>
            <a:r>
              <a:rPr lang="de-DE" sz="1200" kern="1200" dirty="0" err="1">
                <a:solidFill>
                  <a:schemeClr val="tx1"/>
                </a:solidFill>
                <a:effectLst/>
                <a:latin typeface="Times New Roman" pitchFamily="18" charset="0"/>
                <a:ea typeface="+mn-ea"/>
                <a:cs typeface="+mn-cs"/>
              </a:rPr>
              <a:t>Smartphonebenachrichtigungen</a:t>
            </a:r>
            <a:r>
              <a:rPr lang="de-DE" sz="1200" kern="1200" dirty="0">
                <a:solidFill>
                  <a:schemeClr val="tx1"/>
                </a:solidFill>
                <a:effectLst/>
                <a:latin typeface="Times New Roman" pitchFamily="18" charset="0"/>
                <a:ea typeface="+mn-ea"/>
                <a:cs typeface="+mn-cs"/>
              </a:rPr>
              <a:t> high vs. </a:t>
            </a:r>
            <a:r>
              <a:rPr lang="de-DE" sz="1200" kern="1200" dirty="0" err="1">
                <a:solidFill>
                  <a:schemeClr val="tx1"/>
                </a:solidFill>
                <a:effectLst/>
                <a:latin typeface="Times New Roman" pitchFamily="18" charset="0"/>
                <a:ea typeface="+mn-ea"/>
                <a:cs typeface="+mn-cs"/>
              </a:rPr>
              <a:t>low</a:t>
            </a:r>
            <a:r>
              <a:rPr lang="de-DE" sz="1200" kern="1200" dirty="0">
                <a:solidFill>
                  <a:schemeClr val="tx1"/>
                </a:solidFill>
                <a:effectLst/>
                <a:latin typeface="Times New Roman" pitchFamily="18" charset="0"/>
                <a:ea typeface="+mn-ea"/>
                <a:cs typeface="+mn-cs"/>
              </a:rPr>
              <a:t>) und Produktivität bzw. psychisches Wohlbefinden nachweisen, </a:t>
            </a:r>
            <a:r>
              <a:rPr lang="de-AT" sz="1200" kern="1200" dirty="0">
                <a:solidFill>
                  <a:schemeClr val="tx1"/>
                </a:solidFill>
                <a:effectLst/>
                <a:latin typeface="Times New Roman" pitchFamily="18" charset="0"/>
                <a:ea typeface="+mn-ea"/>
                <a:cs typeface="+mn-cs"/>
              </a:rPr>
              <a:t>Abbildung 4</a:t>
            </a:r>
            <a:r>
              <a:rPr lang="de-DE" sz="1200" kern="1200" dirty="0">
                <a:solidFill>
                  <a:schemeClr val="tx1"/>
                </a:solidFill>
                <a:effectLst/>
                <a:latin typeface="Times New Roman" pitchFamily="18" charset="0"/>
                <a:ea typeface="+mn-ea"/>
                <a:cs typeface="+mn-cs"/>
              </a:rPr>
              <a:t> zeigt jedoch die hohen negativen Korrelationen zwischen dem Mediator ADHS-Unaufmerksamkeit und anderen Variablen, wie Produktivität, Sinn im Leben, Erfahrungen des Meisterns, soziale Verbundenheit und die wahrgenommene Entscheidungsfreiheit.</a:t>
            </a:r>
          </a:p>
          <a:p>
            <a:endParaRPr lang="de-DE" dirty="0"/>
          </a:p>
        </p:txBody>
      </p:sp>
      <p:sp>
        <p:nvSpPr>
          <p:cNvPr id="4" name="Foliennummernplatzhalter 3"/>
          <p:cNvSpPr>
            <a:spLocks noGrp="1"/>
          </p:cNvSpPr>
          <p:nvPr>
            <p:ph type="sldNum" sz="quarter" idx="10"/>
          </p:nvPr>
        </p:nvSpPr>
        <p:spPr/>
        <p:txBody>
          <a:bodyPr/>
          <a:lstStyle/>
          <a:p>
            <a:pPr>
              <a:defRPr/>
            </a:pPr>
            <a:fld id="{461EEA60-6077-4DAA-A65A-800070E2D2C8}" type="slidenum">
              <a:rPr lang="de-DE" smtClean="0"/>
              <a:pPr>
                <a:defRPr/>
              </a:pPr>
              <a:t>21</a:t>
            </a:fld>
            <a:endParaRPr lang="de-DE"/>
          </a:p>
        </p:txBody>
      </p:sp>
    </p:spTree>
    <p:extLst>
      <p:ext uri="{BB962C8B-B14F-4D97-AF65-F5344CB8AC3E}">
        <p14:creationId xmlns:p14="http://schemas.microsoft.com/office/powerpoint/2010/main" val="3784095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71% schlafen in</a:t>
            </a:r>
            <a:r>
              <a:rPr lang="de-AT" baseline="0" dirty="0"/>
              <a:t> unmittelbarer Nähe zu ihrem Handy; in der Altersgruppe  18-24 schlafen sogar 34% mit dem Handy am Bett.</a:t>
            </a:r>
          </a:p>
          <a:p>
            <a:r>
              <a:rPr lang="de-AT" baseline="0" dirty="0"/>
              <a:t>Es scheint so, als ob das Smartphone nach dem Erwachen uns als erstes Element ins Bewusstsein kommt.</a:t>
            </a:r>
          </a:p>
          <a:p>
            <a:r>
              <a:rPr lang="de-AT" baseline="0" dirty="0"/>
              <a:t>Ein Viertel der Amerikaner ist bereits mit dem Smartphone in der Hand eingeschlafen, in der Altersgruppe der 18-24jährigen sind es sogar fast 50%.</a:t>
            </a:r>
            <a:endParaRPr lang="de-AT"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25</a:t>
            </a:fld>
            <a:endParaRPr lang="de-AT"/>
          </a:p>
        </p:txBody>
      </p:sp>
    </p:spTree>
    <p:extLst>
      <p:ext uri="{BB962C8B-B14F-4D97-AF65-F5344CB8AC3E}">
        <p14:creationId xmlns:p14="http://schemas.microsoft.com/office/powerpoint/2010/main" val="1706494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Das bevorzugte Alter zum Kauf</a:t>
            </a:r>
            <a:r>
              <a:rPr lang="de-AT" baseline="0" dirty="0"/>
              <a:t> eines Smartphones liegt zwischen 13 und 15 Jahren.</a:t>
            </a:r>
            <a:endParaRPr lang="de-AT"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26</a:t>
            </a:fld>
            <a:endParaRPr lang="de-AT"/>
          </a:p>
        </p:txBody>
      </p:sp>
    </p:spTree>
    <p:extLst>
      <p:ext uri="{BB962C8B-B14F-4D97-AF65-F5344CB8AC3E}">
        <p14:creationId xmlns:p14="http://schemas.microsoft.com/office/powerpoint/2010/main" val="3054404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AT" dirty="0"/>
              <a:t>Die APA hat die Aufnahme verschiedenster stoffungebundener Süchte in das DSM-5 deshalb verweigert, weil die Vielfalt und die Schärfe</a:t>
            </a:r>
            <a:r>
              <a:rPr lang="de-AT" baseline="0" dirty="0"/>
              <a:t> eine Abgrenzung zwischen den neu auftretenden Phänomenen nicht erlauben. Ferner seien Computer und Handy ja nur Mittel zum Zweck, dahinter stehen anderer Suchtformen wie Kaufsucht, </a:t>
            </a:r>
            <a:r>
              <a:rPr lang="de-AT" baseline="0" dirty="0" err="1"/>
              <a:t>Sexsucht</a:t>
            </a:r>
            <a:r>
              <a:rPr lang="de-AT" baseline="0" dirty="0"/>
              <a:t>, Spielsucht etc.</a:t>
            </a:r>
            <a:endParaRPr lang="de-AT"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Früher waren Strategien lesen oder mit Personen reden.</a:t>
            </a:r>
          </a:p>
          <a:p>
            <a:r>
              <a:rPr lang="de-DE" dirty="0"/>
              <a:t>Später reicht das Sehend</a:t>
            </a:r>
            <a:r>
              <a:rPr lang="de-DE" baseline="0" dirty="0"/>
              <a:t> er Bushaltestelle um automatisch zum Handy zu greifen.</a:t>
            </a:r>
          </a:p>
          <a:p>
            <a:endParaRPr lang="de-DE" baseline="0" dirty="0"/>
          </a:p>
          <a:p>
            <a:endParaRPr lang="de-DE" baseline="0" dirty="0"/>
          </a:p>
          <a:p>
            <a:endParaRPr lang="de-DE"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30</a:t>
            </a:fld>
            <a:endParaRPr lang="de-AT"/>
          </a:p>
        </p:txBody>
      </p:sp>
    </p:spTree>
    <p:extLst>
      <p:ext uri="{BB962C8B-B14F-4D97-AF65-F5344CB8AC3E}">
        <p14:creationId xmlns:p14="http://schemas.microsoft.com/office/powerpoint/2010/main" val="3358292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„Droge“: PC, Handy, PC-Spiele,</a:t>
            </a:r>
            <a:r>
              <a:rPr lang="de-AT" baseline="0" dirty="0"/>
              <a:t> SNS, ….</a:t>
            </a:r>
          </a:p>
          <a:p>
            <a:endParaRPr lang="de-AT" baseline="0" dirty="0"/>
          </a:p>
          <a:p>
            <a:pPr marL="381000" algn="l" eaLnBrk="0" hangingPunct="0">
              <a:tabLst>
                <a:tab pos="1524000" algn="l"/>
              </a:tabLst>
            </a:pPr>
            <a:r>
              <a:rPr lang="de-DE" sz="1400" b="0" dirty="0">
                <a:solidFill>
                  <a:schemeClr val="accent2"/>
                </a:solidFill>
              </a:rPr>
              <a:t>Entwicklung: Ein wesentlicher Indikator für die seelische Befindlichkeit ist das </a:t>
            </a:r>
            <a:r>
              <a:rPr lang="de-DE" sz="1400" b="0" dirty="0">
                <a:solidFill>
                  <a:srgbClr val="FF0000"/>
                </a:solidFill>
              </a:rPr>
              <a:t>Selbstwertgefühl. </a:t>
            </a:r>
            <a:r>
              <a:rPr lang="de-DE" sz="1200" b="0" dirty="0">
                <a:solidFill>
                  <a:schemeClr val="accent2"/>
                </a:solidFill>
              </a:rPr>
              <a:t>Unser Selbstwertgefühl ergibt sich aus der </a:t>
            </a:r>
            <a:r>
              <a:rPr lang="de-DE" sz="1200" b="0" dirty="0">
                <a:solidFill>
                  <a:srgbClr val="FF0000"/>
                </a:solidFill>
              </a:rPr>
              <a:t>Wertschätzung</a:t>
            </a:r>
            <a:r>
              <a:rPr lang="de-DE" sz="1200" b="0" dirty="0">
                <a:solidFill>
                  <a:schemeClr val="accent2"/>
                </a:solidFill>
              </a:rPr>
              <a:t>, die wir in primären und sekundären Bezugsgruppen (Familie, Schule, Freunde) erfahren</a:t>
            </a:r>
            <a:endParaRPr lang="de-DE" sz="800" b="0" dirty="0">
              <a:solidFill>
                <a:schemeClr val="accent2"/>
              </a:solidFill>
            </a:endParaRPr>
          </a:p>
          <a:p>
            <a:endParaRPr lang="de-AT" dirty="0"/>
          </a:p>
        </p:txBody>
      </p:sp>
      <p:sp>
        <p:nvSpPr>
          <p:cNvPr id="4" name="Foliennummernplatzhalter 3"/>
          <p:cNvSpPr>
            <a:spLocks noGrp="1"/>
          </p:cNvSpPr>
          <p:nvPr>
            <p:ph type="sldNum" sz="quarter" idx="10"/>
          </p:nvPr>
        </p:nvSpPr>
        <p:spPr/>
        <p:txBody>
          <a:bodyPr/>
          <a:lstStyle/>
          <a:p>
            <a:fld id="{73D29CB6-A394-4919-88DC-9D89C1EB28B2}" type="slidenum">
              <a:rPr lang="de-AT" smtClean="0"/>
              <a:pPr/>
              <a:t>32</a:t>
            </a:fld>
            <a:endParaRPr lang="de-AT"/>
          </a:p>
        </p:txBody>
      </p:sp>
    </p:spTree>
    <p:extLst>
      <p:ext uri="{BB962C8B-B14F-4D97-AF65-F5344CB8AC3E}">
        <p14:creationId xmlns:p14="http://schemas.microsoft.com/office/powerpoint/2010/main" val="2477305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AT" dirty="0"/>
              <a:t>Wer kehrt in der Früh um und fährt zurück nach Hause, wenn er sein privates Handy vergessen hat?</a:t>
            </a:r>
          </a:p>
        </p:txBody>
      </p:sp>
      <p:sp>
        <p:nvSpPr>
          <p:cNvPr id="4" name="Foliennummernplatzhalter 3"/>
          <p:cNvSpPr>
            <a:spLocks noGrp="1"/>
          </p:cNvSpPr>
          <p:nvPr>
            <p:ph type="sldNum" sz="quarter" idx="10"/>
          </p:nvPr>
        </p:nvSpPr>
        <p:spPr/>
        <p:txBody>
          <a:bodyPr/>
          <a:lstStyle/>
          <a:p>
            <a:fld id="{E5265080-FFCC-40C9-AD15-30EF96A60E84}" type="slidenum">
              <a:rPr lang="de-AT" smtClean="0"/>
              <a:pPr/>
              <a:t>33</a:t>
            </a:fld>
            <a:endParaRPr lang="de-A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a:t>Als </a:t>
            </a:r>
            <a:r>
              <a:rPr lang="de-DE" dirty="0" err="1"/>
              <a:t>Nomophobie</a:t>
            </a:r>
            <a:r>
              <a:rPr lang="de-DE" dirty="0"/>
              <a:t> bezeichnet man die Angst, mobil unerreichbar für soziale und geschäftliche Kontakte zu sein. </a:t>
            </a:r>
            <a:r>
              <a:rPr lang="en-US" sz="1200" u="none" strike="noStrike" kern="1200" dirty="0">
                <a:solidFill>
                  <a:schemeClr val="tx1"/>
                </a:solidFill>
                <a:effectLst/>
                <a:latin typeface="+mn-lt"/>
                <a:ea typeface="+mn-ea"/>
                <a:cs typeface="+mn-cs"/>
              </a:rPr>
              <a:t>Experts say nomophobia could affect up to 53 per cent of mobile phone users, with 48 per cent of women and 58 per cent of men questioned admitting to experiencing feelings of anxiety when they run out of battery or credit, lose their phone or have no network coverage.</a:t>
            </a:r>
            <a:br>
              <a:rPr lang="en-US" sz="1200" u="none" strike="noStrike" kern="1200" dirty="0">
                <a:solidFill>
                  <a:schemeClr val="tx1"/>
                </a:solidFill>
                <a:effectLst/>
                <a:latin typeface="+mn-lt"/>
                <a:ea typeface="+mn-ea"/>
                <a:cs typeface="+mn-cs"/>
              </a:rPr>
            </a:br>
            <a:br>
              <a:rPr lang="en-US" sz="1200" u="none" strike="noStrike" kern="1200" dirty="0">
                <a:solidFill>
                  <a:schemeClr val="tx1"/>
                </a:solidFill>
                <a:effectLst/>
                <a:latin typeface="+mn-lt"/>
                <a:ea typeface="+mn-ea"/>
                <a:cs typeface="+mn-cs"/>
              </a:rPr>
            </a:br>
            <a:r>
              <a:rPr lang="en-US" sz="1200" u="none" strike="noStrike" kern="1200" dirty="0">
                <a:solidFill>
                  <a:schemeClr val="tx1"/>
                </a:solidFill>
                <a:effectLst/>
                <a:latin typeface="+mn-lt"/>
                <a:ea typeface="+mn-ea"/>
                <a:cs typeface="+mn-cs"/>
              </a:rPr>
              <a:t>Read more: </a:t>
            </a:r>
            <a:r>
              <a:rPr lang="en-US" sz="1200" u="none" strike="noStrike" kern="1200" dirty="0">
                <a:solidFill>
                  <a:schemeClr val="tx1"/>
                </a:solidFill>
                <a:effectLst/>
                <a:latin typeface="+mn-lt"/>
                <a:ea typeface="+mn-ea"/>
                <a:cs typeface="+mn-cs"/>
                <a:hlinkClick r:id="rId3"/>
              </a:rPr>
              <a:t>http://www.dailymail.co.uk/news/article-550610/Nomophobia-fear-mobile-phone-contact--plague-24-7-age.html#ixzz46qPmYdCI</a:t>
            </a:r>
            <a:r>
              <a:rPr lang="en-US" sz="1200" u="none" strike="noStrike" kern="1200" dirty="0">
                <a:solidFill>
                  <a:schemeClr val="tx1"/>
                </a:solidFill>
                <a:effectLst/>
                <a:latin typeface="+mn-lt"/>
                <a:ea typeface="+mn-ea"/>
                <a:cs typeface="+mn-cs"/>
              </a:rPr>
              <a:t> </a:t>
            </a:r>
            <a:br>
              <a:rPr lang="en-US" sz="1200" u="none" strike="noStrike" kern="1200" dirty="0">
                <a:solidFill>
                  <a:schemeClr val="tx1"/>
                </a:solidFill>
                <a:effectLst/>
                <a:latin typeface="+mn-lt"/>
                <a:ea typeface="+mn-ea"/>
                <a:cs typeface="+mn-cs"/>
              </a:rPr>
            </a:br>
            <a:r>
              <a:rPr lang="en-US" sz="1200" u="none" strike="noStrike" kern="1200" dirty="0">
                <a:solidFill>
                  <a:schemeClr val="tx1"/>
                </a:solidFill>
                <a:effectLst/>
                <a:latin typeface="+mn-lt"/>
                <a:ea typeface="+mn-ea"/>
                <a:cs typeface="+mn-cs"/>
              </a:rPr>
              <a:t>Follow us: </a:t>
            </a:r>
            <a:r>
              <a:rPr lang="en-US" sz="1200" u="none" strike="noStrike" kern="1200" dirty="0">
                <a:solidFill>
                  <a:schemeClr val="tx1"/>
                </a:solidFill>
                <a:effectLst/>
                <a:latin typeface="+mn-lt"/>
                <a:ea typeface="+mn-ea"/>
                <a:cs typeface="+mn-cs"/>
                <a:hlinkClick r:id="rId4"/>
              </a:rPr>
              <a:t>@</a:t>
            </a:r>
            <a:r>
              <a:rPr lang="en-US" sz="1200" u="none" strike="noStrike" kern="1200" dirty="0" err="1">
                <a:solidFill>
                  <a:schemeClr val="tx1"/>
                </a:solidFill>
                <a:effectLst/>
                <a:latin typeface="+mn-lt"/>
                <a:ea typeface="+mn-ea"/>
                <a:cs typeface="+mn-cs"/>
                <a:hlinkClick r:id="rId4"/>
              </a:rPr>
              <a:t>MailOnline</a:t>
            </a:r>
            <a:r>
              <a:rPr lang="en-US" sz="1200" u="none" strike="noStrike" kern="1200" dirty="0">
                <a:solidFill>
                  <a:schemeClr val="tx1"/>
                </a:solidFill>
                <a:effectLst/>
                <a:latin typeface="+mn-lt"/>
                <a:ea typeface="+mn-ea"/>
                <a:cs typeface="+mn-cs"/>
                <a:hlinkClick r:id="rId4"/>
              </a:rPr>
              <a:t> on Twitter</a:t>
            </a:r>
            <a:r>
              <a:rPr lang="en-US" sz="1200" u="none" strike="noStrike" kern="1200" dirty="0">
                <a:solidFill>
                  <a:schemeClr val="tx1"/>
                </a:solidFill>
                <a:effectLst/>
                <a:latin typeface="+mn-lt"/>
                <a:ea typeface="+mn-ea"/>
                <a:cs typeface="+mn-cs"/>
              </a:rPr>
              <a:t> | </a:t>
            </a:r>
            <a:r>
              <a:rPr lang="en-US" sz="1200" u="none" strike="noStrike" kern="1200" dirty="0" err="1">
                <a:solidFill>
                  <a:schemeClr val="tx1"/>
                </a:solidFill>
                <a:effectLst/>
                <a:latin typeface="+mn-lt"/>
                <a:ea typeface="+mn-ea"/>
                <a:cs typeface="+mn-cs"/>
                <a:hlinkClick r:id="rId5"/>
              </a:rPr>
              <a:t>DailyMail</a:t>
            </a:r>
            <a:r>
              <a:rPr lang="en-US" sz="1200" u="none" strike="noStrike" kern="1200" dirty="0">
                <a:solidFill>
                  <a:schemeClr val="tx1"/>
                </a:solidFill>
                <a:effectLst/>
                <a:latin typeface="+mn-lt"/>
                <a:ea typeface="+mn-ea"/>
                <a:cs typeface="+mn-cs"/>
                <a:hlinkClick r:id="rId5"/>
              </a:rPr>
              <a:t> on Facebook</a:t>
            </a:r>
            <a:br>
              <a:rPr lang="en-US" sz="1200" u="none" strike="noStrike" kern="1200" dirty="0">
                <a:solidFill>
                  <a:schemeClr val="tx1"/>
                </a:solidFill>
                <a:effectLst/>
                <a:latin typeface="+mn-lt"/>
                <a:ea typeface="+mn-ea"/>
                <a:cs typeface="+mn-cs"/>
              </a:rPr>
            </a:br>
            <a:r>
              <a:rPr lang="de-AT" dirty="0"/>
              <a:t>Unterschiedlichen Studien zufolge brauchen wir nach einer Ablenkung von 30 Sekunden zwischen fünf und 15 Minuten, um wieder konzentriert bei der Sache zu sein. Und an Ablenkung mangelt es nicht. »Mit dem Smartphone hat jeder die ständigen Unterbrechungen in der Tasche, die um unsere Aufmerksamkeit kämpfen«, sagt der Leipziger Philosoph Christoph </a:t>
            </a:r>
            <a:r>
              <a:rPr lang="de-AT" dirty="0" err="1"/>
              <a:t>Türcke</a:t>
            </a:r>
            <a:r>
              <a:rPr lang="de-AT" dirty="0"/>
              <a:t> , der ein Buch namens Erregte Gesellschaft geschrieben hat. »Jedes Mal, wenn wir unterwegs digital kommunizieren, fördern wir die Entwicklung zu dieser Unterbrechungsgesellschaft noch.« Viele Menschen lebten in einem Stand-by-Modus.  </a:t>
            </a:r>
          </a:p>
          <a:p>
            <a:pPr marL="0" marR="0" indent="0" algn="l" defTabSz="914400" rtl="0" eaLnBrk="1" fontAlgn="auto" latinLnBrk="0" hangingPunct="1">
              <a:lnSpc>
                <a:spcPct val="100000"/>
              </a:lnSpc>
              <a:spcBef>
                <a:spcPts val="0"/>
              </a:spcBef>
              <a:spcAft>
                <a:spcPts val="0"/>
              </a:spcAft>
              <a:buClrTx/>
              <a:buSzTx/>
              <a:buFontTx/>
              <a:buNone/>
              <a:tabLst/>
              <a:defRPr/>
            </a:pPr>
            <a:r>
              <a:rPr lang="de-AT" dirty="0"/>
              <a:t>»Weil die Informationen so bruchstückhaft sind, so kleinteilig, können wir kaum noch etwas Zusammenhängendes nachhaltig erfassen«, sagt Christoph </a:t>
            </a:r>
            <a:r>
              <a:rPr lang="de-AT" dirty="0" err="1"/>
              <a:t>Türcke</a:t>
            </a:r>
            <a:r>
              <a:rPr lang="de-AT" dirty="0"/>
              <a:t>. Ohne es zu merken, seien wir »fragmentierte Menschen« geworden.</a:t>
            </a:r>
          </a:p>
          <a:p>
            <a:endParaRPr lang="de-AT"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34</a:t>
            </a:fld>
            <a:endParaRPr lang="de-AT"/>
          </a:p>
        </p:txBody>
      </p:sp>
    </p:spTree>
    <p:extLst>
      <p:ext uri="{BB962C8B-B14F-4D97-AF65-F5344CB8AC3E}">
        <p14:creationId xmlns:p14="http://schemas.microsoft.com/office/powerpoint/2010/main" val="2739247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AT" dirty="0"/>
              <a:t>27% Checken ihren </a:t>
            </a:r>
            <a:r>
              <a:rPr lang="de-AT" dirty="0" err="1"/>
              <a:t>Facebook</a:t>
            </a:r>
            <a:r>
              <a:rPr lang="de-AT" dirty="0"/>
              <a:t> </a:t>
            </a:r>
            <a:r>
              <a:rPr lang="de-AT" dirty="0" err="1"/>
              <a:t>Account</a:t>
            </a:r>
            <a:r>
              <a:rPr lang="de-AT" dirty="0"/>
              <a:t> direkt nach dem Aufstehen</a:t>
            </a:r>
          </a:p>
          <a:p>
            <a:pPr marL="0" marR="0" indent="0" algn="l" defTabSz="914400" rtl="0" eaLnBrk="1" fontAlgn="auto" latinLnBrk="0" hangingPunct="1">
              <a:lnSpc>
                <a:spcPct val="100000"/>
              </a:lnSpc>
              <a:spcBef>
                <a:spcPts val="0"/>
              </a:spcBef>
              <a:spcAft>
                <a:spcPts val="0"/>
              </a:spcAft>
              <a:buClrTx/>
              <a:buSzTx/>
              <a:buFontTx/>
              <a:buNone/>
              <a:tabLst/>
              <a:defRPr/>
            </a:pPr>
            <a:r>
              <a:rPr lang="de-AT" dirty="0"/>
              <a:t>Am Schwersten fällt es auf das Smartphone zu verzichten</a:t>
            </a:r>
          </a:p>
          <a:p>
            <a:pPr marL="0" marR="0" indent="0" algn="l" defTabSz="914400" rtl="0" eaLnBrk="1" fontAlgn="auto" latinLnBrk="0" hangingPunct="1">
              <a:lnSpc>
                <a:spcPct val="100000"/>
              </a:lnSpc>
              <a:spcBef>
                <a:spcPts val="0"/>
              </a:spcBef>
              <a:spcAft>
                <a:spcPts val="0"/>
              </a:spcAft>
              <a:buClrTx/>
              <a:buSzTx/>
              <a:buFontTx/>
              <a:buNone/>
              <a:tabLst/>
              <a:defRPr/>
            </a:pPr>
            <a:r>
              <a:rPr lang="de-AT" dirty="0"/>
              <a:t>Ein weiteres Phänomen ist die hohe </a:t>
            </a:r>
            <a:r>
              <a:rPr lang="de-AT" dirty="0" err="1"/>
              <a:t>Ablenkbarkeit</a:t>
            </a:r>
            <a:r>
              <a:rPr lang="de-AT" dirty="0"/>
              <a:t> durch Smartphones, wir benötigen im Durchschnitt 15 min um uns wieder konzentrieren</a:t>
            </a:r>
            <a:r>
              <a:rPr lang="de-AT" baseline="0" dirty="0"/>
              <a:t> zu können.</a:t>
            </a:r>
          </a:p>
          <a:p>
            <a:pPr marL="0" marR="0" indent="0" algn="l" defTabSz="914400" rtl="0" eaLnBrk="1" fontAlgn="auto" latinLnBrk="0" hangingPunct="1">
              <a:lnSpc>
                <a:spcPct val="100000"/>
              </a:lnSpc>
              <a:spcBef>
                <a:spcPts val="0"/>
              </a:spcBef>
              <a:spcAft>
                <a:spcPts val="0"/>
              </a:spcAft>
              <a:buClrTx/>
              <a:buSzTx/>
              <a:buFontTx/>
              <a:buNone/>
              <a:tabLst/>
              <a:defRPr/>
            </a:pPr>
            <a:r>
              <a:rPr lang="de-AT" baseline="0" dirty="0"/>
              <a:t>Des Weiteren gibt es Studien zur erhöhten Unfallneigung.</a:t>
            </a:r>
            <a:endParaRPr lang="de-AT"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35</a:t>
            </a:fld>
            <a:endParaRPr lang="de-AT"/>
          </a:p>
        </p:txBody>
      </p:sp>
    </p:spTree>
    <p:extLst>
      <p:ext uri="{BB962C8B-B14F-4D97-AF65-F5344CB8AC3E}">
        <p14:creationId xmlns:p14="http://schemas.microsoft.com/office/powerpoint/2010/main" val="27392474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Extravertierte Menschen sind: gesellig, unbedacht/leichtfertig, dominant, abenteuerlustig, impulsiv, risikofreudig, ausdrucksstark, aktiv</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Neurotizismus: Neigung zu Nervosität, Reizbarkeit, Launenhaftigkeit, Neigung zu Unsicherheit und Verlegenheit, Klagen über Ärger und Ängste, Klagen über körperliche Schmerzen (Kopfschmerzen, Magenbeschwerden, Schwindelanfälle etc.), Neigung zu Traurigkeit und Melancholie, Sehr sensibel auf Stress reagierend, Eher negative Affektlage</a:t>
            </a:r>
          </a:p>
          <a:p>
            <a:pPr lvl="0"/>
            <a:r>
              <a:rPr lang="de-DE" sz="1200" kern="1200" dirty="0">
                <a:solidFill>
                  <a:schemeClr val="tx1"/>
                </a:solidFill>
                <a:effectLst/>
                <a:latin typeface="+mn-lt"/>
                <a:ea typeface="+mn-ea"/>
                <a:cs typeface="+mn-cs"/>
              </a:rPr>
              <a:t>Dauerhafte Unzufriedenheit</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Billigung et al., 2015 </a:t>
            </a:r>
            <a:r>
              <a:rPr lang="de-DE" sz="1200" kern="1200" dirty="0" err="1">
                <a:solidFill>
                  <a:schemeClr val="tx1"/>
                </a:solidFill>
                <a:effectLst/>
                <a:latin typeface="+mn-lt"/>
                <a:ea typeface="+mn-ea"/>
                <a:cs typeface="+mn-cs"/>
              </a:rPr>
              <a:t>Curr</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Addict</a:t>
            </a:r>
            <a:r>
              <a:rPr lang="de-DE" sz="1200" kern="1200" dirty="0">
                <a:solidFill>
                  <a:schemeClr val="tx1"/>
                </a:solidFill>
                <a:effectLst/>
                <a:latin typeface="+mn-lt"/>
                <a:ea typeface="+mn-ea"/>
                <a:cs typeface="+mn-cs"/>
              </a:rPr>
              <a:t> Rep (2015) 2:156–162</a:t>
            </a:r>
          </a:p>
          <a:p>
            <a:endParaRPr lang="de-DE"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37</a:t>
            </a:fld>
            <a:endParaRPr lang="de-AT"/>
          </a:p>
        </p:txBody>
      </p:sp>
    </p:spTree>
    <p:extLst>
      <p:ext uri="{BB962C8B-B14F-4D97-AF65-F5344CB8AC3E}">
        <p14:creationId xmlns:p14="http://schemas.microsoft.com/office/powerpoint/2010/main" val="3545669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Folienbildplatzhalter 1"/>
          <p:cNvSpPr>
            <a:spLocks noGrp="1" noRot="1" noChangeAspect="1"/>
          </p:cNvSpPr>
          <p:nvPr>
            <p:ph type="sldImg"/>
          </p:nvPr>
        </p:nvSpPr>
        <p:spPr>
          <a:ln/>
        </p:spPr>
      </p:sp>
      <p:sp>
        <p:nvSpPr>
          <p:cNvPr id="57346"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Facebook alleine hat aktuell fast 1,8 Mrd. Nutzer weltweit. 1 Instagram hat immerhin schon 700 Mio. Nutzer 2 , WhatsApp wird von 1,3 Mrd. Menschen genutzt.</a:t>
            </a:r>
          </a:p>
          <a:p>
            <a:endParaRPr lang="de-DE" altLang="de-DE" dirty="0">
              <a:latin typeface="Times New Roman" panose="02020603050405020304" pitchFamily="18" charset="0"/>
            </a:endParaRPr>
          </a:p>
        </p:txBody>
      </p:sp>
      <p:sp>
        <p:nvSpPr>
          <p:cNvPr id="57347"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B5B84C5-5249-46C1-9728-DE817325117B}" type="slidenum">
              <a:rPr lang="de-AT" altLang="de-DE" sz="1200">
                <a:latin typeface="Times New Roman" panose="02020603050405020304" pitchFamily="18" charset="0"/>
              </a:rPr>
              <a:pPr eaLnBrk="1" hangingPunct="1"/>
              <a:t>38</a:t>
            </a:fld>
            <a:endParaRPr lang="de-AT" altLang="de-DE" sz="1200">
              <a:latin typeface="Times New Roman" panose="02020603050405020304" pitchFamily="18" charset="0"/>
            </a:endParaRPr>
          </a:p>
        </p:txBody>
      </p:sp>
    </p:spTree>
    <p:extLst>
      <p:ext uri="{BB962C8B-B14F-4D97-AF65-F5344CB8AC3E}">
        <p14:creationId xmlns:p14="http://schemas.microsoft.com/office/powerpoint/2010/main" val="33260975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Song et al. (1014):</a:t>
            </a:r>
            <a:r>
              <a:rPr lang="de-DE" baseline="0" dirty="0"/>
              <a:t> insbesondere reagieren einsame und sozial zurückgezogene Personen vermehrt mit Facebook-Nutzung</a:t>
            </a:r>
            <a:endParaRPr lang="de-DE"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39</a:t>
            </a:fld>
            <a:endParaRPr lang="de-AT"/>
          </a:p>
        </p:txBody>
      </p:sp>
    </p:spTree>
    <p:extLst>
      <p:ext uri="{BB962C8B-B14F-4D97-AF65-F5344CB8AC3E}">
        <p14:creationId xmlns:p14="http://schemas.microsoft.com/office/powerpoint/2010/main" val="2864519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Folienbildplatzhalter 1"/>
          <p:cNvSpPr>
            <a:spLocks noGrp="1" noRot="1" noChangeAspect="1"/>
          </p:cNvSpPr>
          <p:nvPr>
            <p:ph type="sldImg"/>
          </p:nvPr>
        </p:nvSpPr>
        <p:spPr>
          <a:ln/>
        </p:spPr>
      </p:sp>
      <p:sp>
        <p:nvSpPr>
          <p:cNvPr id="58370"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itchFamily="18" charset="0"/>
              </a:rPr>
              <a:t>1 Milliarde Menschen nütz Facebook!</a:t>
            </a:r>
          </a:p>
          <a:p>
            <a:r>
              <a:rPr lang="de-DE" altLang="de-DE">
                <a:latin typeface="Times New Roman" pitchFamily="18" charset="0"/>
              </a:rPr>
              <a:t>Wer mit 20a viele reale Freunde hat, kann bedenkenlos diese über online pflegen</a:t>
            </a:r>
          </a:p>
        </p:txBody>
      </p:sp>
      <p:sp>
        <p:nvSpPr>
          <p:cNvPr id="58371"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8E125FEF-AD03-4DDB-9D17-B7B8E4E9C54B}" type="slidenum">
              <a:rPr lang="de-AT" altLang="de-DE" sz="1200">
                <a:latin typeface="Times New Roman" pitchFamily="18" charset="0"/>
              </a:rPr>
              <a:pPr eaLnBrk="1" hangingPunct="1"/>
              <a:t>40</a:t>
            </a:fld>
            <a:endParaRPr lang="de-AT" altLang="de-DE" sz="1200">
              <a:latin typeface="Times New Roman" pitchFamily="18" charset="0"/>
            </a:endParaRPr>
          </a:p>
        </p:txBody>
      </p:sp>
    </p:spTree>
    <p:extLst>
      <p:ext uri="{BB962C8B-B14F-4D97-AF65-F5344CB8AC3E}">
        <p14:creationId xmlns:p14="http://schemas.microsoft.com/office/powerpoint/2010/main" val="31120094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rtl="0"/>
            <a:r>
              <a:rPr lang="de-DE" dirty="0"/>
              <a:t>In Österreich war Cyber-</a:t>
            </a:r>
            <a:r>
              <a:rPr lang="de-DE" dirty="0" err="1"/>
              <a:t>Grooming</a:t>
            </a:r>
            <a:r>
              <a:rPr lang="de-DE" dirty="0"/>
              <a:t> bis 2012 legal. Dies änderte sich mit der Strafgesetznovelle 2011, die am 1. Januar 2012 in Kraft trat und Cyber-</a:t>
            </a:r>
            <a:r>
              <a:rPr lang="de-DE" dirty="0" err="1"/>
              <a:t>Grooming</a:t>
            </a:r>
            <a:r>
              <a:rPr lang="de-DE" dirty="0"/>
              <a:t> bei unter 14-jährigen Personen verbietet. Der neu geschaffene § 208a </a:t>
            </a:r>
            <a:r>
              <a:rPr lang="de-DE" dirty="0">
                <a:hlinkClick r:id="rId3" tooltip="Strafgesetzbuch (Österreich)"/>
              </a:rPr>
              <a:t>StGB</a:t>
            </a:r>
            <a:r>
              <a:rPr lang="de-DE" dirty="0"/>
              <a:t> lautet:</a:t>
            </a:r>
          </a:p>
          <a:p>
            <a:pPr rtl="0"/>
            <a:r>
              <a:rPr lang="de-DE" dirty="0">
                <a:effectLst/>
              </a:rPr>
              <a:t>„(1) Wer einer </a:t>
            </a:r>
            <a:r>
              <a:rPr lang="de-DE" dirty="0">
                <a:effectLst/>
                <a:hlinkClick r:id="rId4" tooltip="Unmündigkeit"/>
              </a:rPr>
              <a:t>unmündigen</a:t>
            </a:r>
            <a:r>
              <a:rPr lang="de-DE" dirty="0">
                <a:effectLst/>
              </a:rPr>
              <a:t> Person in der Absicht, an ihr eine strafbare Handlung nach den §§ 201 bis 207a Abs. 1 Z 1 zu begehen</a:t>
            </a:r>
            <a:r>
              <a:rPr lang="de-DE" baseline="30000" dirty="0">
                <a:effectLst/>
                <a:hlinkClick r:id="rId5"/>
              </a:rPr>
              <a:t>[Anm. 1]</a:t>
            </a:r>
            <a:r>
              <a:rPr lang="de-DE" dirty="0">
                <a:effectLst/>
              </a:rPr>
              <a:t>,</a:t>
            </a:r>
            <a:br>
              <a:rPr lang="de-DE" dirty="0">
                <a:effectLst/>
              </a:rPr>
            </a:br>
            <a:r>
              <a:rPr lang="de-DE" dirty="0">
                <a:effectLst/>
              </a:rPr>
              <a:t>1. im Wege einer Telekommunikation, unter Verwendung eines Computersystems oder</a:t>
            </a:r>
            <a:br>
              <a:rPr lang="de-DE" dirty="0">
                <a:effectLst/>
              </a:rPr>
            </a:br>
            <a:r>
              <a:rPr lang="de-DE" dirty="0">
                <a:effectLst/>
              </a:rPr>
              <a:t>2. auf sonstige Art unter Täuschung über seine Absicht ein persönliches Treffen vorschlägt oder ein solches mit ihr vereinbart und eine konkrete Vorbereitungshandlung zur Durchführung des persönlichen Treffens mit dieser Person setzt,</a:t>
            </a:r>
            <a:br>
              <a:rPr lang="de-DE" dirty="0">
                <a:effectLst/>
              </a:rPr>
            </a:br>
            <a:r>
              <a:rPr lang="de-DE" dirty="0">
                <a:effectLst/>
              </a:rPr>
              <a:t>ist mit Freiheitsstrafe bis zu zwei Jahren zu bestrafen.</a:t>
            </a:r>
            <a:br>
              <a:rPr lang="de-DE" dirty="0">
                <a:effectLst/>
              </a:rPr>
            </a:br>
            <a:r>
              <a:rPr lang="de-DE" dirty="0">
                <a:effectLst/>
              </a:rPr>
              <a:t>(2) Nach Abs. 1 ist nicht zu bestrafen, wer freiwillig und bevor die Behörde (§ 151 Abs. 3) von seinem Verschulden erfahren hat, sein Vorhaben aufgibt und der Behörde sein Verschulden offenbart.“</a:t>
            </a:r>
          </a:p>
          <a:p>
            <a:pPr rtl="0"/>
            <a:r>
              <a:rPr lang="de-DE" dirty="0"/>
              <a:t>angesprochenen strafbaren Handlungen handelt es sich um </a:t>
            </a:r>
            <a:r>
              <a:rPr lang="de-DE" dirty="0">
                <a:hlinkClick r:id="rId6" tooltip="Vergewaltigung"/>
              </a:rPr>
              <a:t>Vergewaltigung</a:t>
            </a:r>
            <a:r>
              <a:rPr lang="de-DE" dirty="0"/>
              <a:t>, </a:t>
            </a:r>
            <a:r>
              <a:rPr lang="de-DE" dirty="0">
                <a:hlinkClick r:id="rId7" tooltip="Geschlechtliche Nötigung"/>
              </a:rPr>
              <a:t>geschlechtliche Nötigung</a:t>
            </a:r>
            <a:r>
              <a:rPr lang="de-DE" dirty="0"/>
              <a:t>, </a:t>
            </a:r>
            <a:r>
              <a:rPr lang="de-DE" dirty="0">
                <a:hlinkClick r:id="rId8" tooltip="Sexueller Missbrauch von Unmündigen"/>
              </a:rPr>
              <a:t>(schweren) sexuellen Missbrauch</a:t>
            </a:r>
            <a:r>
              <a:rPr lang="de-DE" dirty="0"/>
              <a:t>, und die </a:t>
            </a:r>
            <a:r>
              <a:rPr lang="de-DE" dirty="0">
                <a:hlinkClick r:id="rId9" tooltip="Kinderpornografie"/>
              </a:rPr>
              <a:t>Herstellung von pornographischen Darstellungen</a:t>
            </a:r>
            <a:r>
              <a:rPr lang="de-DE" dirty="0"/>
              <a:t>.</a:t>
            </a:r>
          </a:p>
          <a:p>
            <a:pPr rtl="0"/>
            <a:r>
              <a:rPr lang="de-DE" dirty="0"/>
              <a:t>Das österreichische Recht verbietet somit nicht nur Cyber-</a:t>
            </a:r>
            <a:r>
              <a:rPr lang="de-DE" dirty="0" err="1"/>
              <a:t>Grooming</a:t>
            </a:r>
            <a:r>
              <a:rPr lang="de-DE" dirty="0"/>
              <a:t> an sich, sondern auch die Kontaktaufnahme zu sexuellen Zwecken im realen Raum.</a:t>
            </a:r>
          </a:p>
          <a:p>
            <a:pPr rtl="0"/>
            <a:endParaRPr lang="de-DE" dirty="0"/>
          </a:p>
          <a:p>
            <a:r>
              <a:rPr lang="de-DE" altLang="de-DE" dirty="0"/>
              <a:t>„</a:t>
            </a:r>
            <a:r>
              <a:rPr lang="de-DE" altLang="de-DE" dirty="0" err="1"/>
              <a:t>Cybersexzess</a:t>
            </a:r>
            <a:r>
              <a:rPr lang="de-DE" altLang="de-DE" dirty="0"/>
              <a:t>“: </a:t>
            </a:r>
            <a:r>
              <a:rPr lang="de-DE" altLang="de-DE" sz="1200" dirty="0"/>
              <a:t>Das Internet dient lediglich dazu, erotische und pornographische Inhalte zur Selbstbefriedigung zu liefern oder rasche Kontakte mit häufig wechselnden Geschlechtspartnern herzustellen,</a:t>
            </a:r>
            <a:r>
              <a:rPr lang="de-DE" altLang="de-DE" sz="1200" baseline="0" dirty="0"/>
              <a:t> </a:t>
            </a:r>
            <a:r>
              <a:rPr lang="de-DE" altLang="de-DE" sz="1200" dirty="0"/>
              <a:t>Unbegrenzte Möglichkeit pornografischer Websites, gegenseitiges Beobachten mittels Webcams, Austausch taktiler Manipulationen mittels Ganzkörperanzügen (</a:t>
            </a:r>
            <a:r>
              <a:rPr lang="de-DE" altLang="de-DE" sz="1200" dirty="0" err="1"/>
              <a:t>data</a:t>
            </a:r>
            <a:r>
              <a:rPr lang="de-DE" altLang="de-DE" sz="1200" dirty="0"/>
              <a:t> </a:t>
            </a:r>
            <a:r>
              <a:rPr lang="de-DE" altLang="de-DE" sz="1200" dirty="0" err="1"/>
              <a:t>suit</a:t>
            </a:r>
            <a:r>
              <a:rPr lang="de-DE" altLang="de-DE" dirty="0"/>
              <a:t>)</a:t>
            </a:r>
          </a:p>
          <a:p>
            <a:pPr rtl="0"/>
            <a:endParaRPr lang="de-DE" dirty="0"/>
          </a:p>
          <a:p>
            <a:pPr marL="0" marR="0" indent="0" algn="l" defTabSz="914400" rtl="0" eaLnBrk="1" fontAlgn="auto" latinLnBrk="0" hangingPunct="1">
              <a:lnSpc>
                <a:spcPct val="100000"/>
              </a:lnSpc>
              <a:spcBef>
                <a:spcPts val="0"/>
              </a:spcBef>
              <a:spcAft>
                <a:spcPts val="0"/>
              </a:spcAft>
              <a:buClrTx/>
              <a:buSzTx/>
              <a:buFontTx/>
              <a:buNone/>
              <a:tabLst/>
              <a:defRPr/>
            </a:pPr>
            <a:r>
              <a:rPr lang="de-DE" sz="1200" dirty="0"/>
              <a:t>55% der Deutschen </a:t>
            </a:r>
            <a:r>
              <a:rPr lang="de-DE" sz="1200" dirty="0" err="1"/>
              <a:t>googlen</a:t>
            </a:r>
            <a:r>
              <a:rPr lang="de-DE" sz="1200" dirty="0"/>
              <a:t> Krankheitssymptome bevor sie zum Arzt gehen (Steigerung!)</a:t>
            </a:r>
          </a:p>
          <a:p>
            <a:endParaRPr lang="de-AT" dirty="0"/>
          </a:p>
        </p:txBody>
      </p:sp>
      <p:sp>
        <p:nvSpPr>
          <p:cNvPr id="4" name="Foliennummernplatzhalter 3"/>
          <p:cNvSpPr>
            <a:spLocks noGrp="1"/>
          </p:cNvSpPr>
          <p:nvPr>
            <p:ph type="sldNum" sz="quarter" idx="10"/>
          </p:nvPr>
        </p:nvSpPr>
        <p:spPr/>
        <p:txBody>
          <a:bodyPr/>
          <a:lstStyle/>
          <a:p>
            <a:fld id="{73D29CB6-A394-4919-88DC-9D89C1EB28B2}" type="slidenum">
              <a:rPr lang="de-AT" smtClean="0"/>
              <a:pPr/>
              <a:t>41</a:t>
            </a:fld>
            <a:endParaRPr lang="de-AT"/>
          </a:p>
        </p:txBody>
      </p:sp>
    </p:spTree>
    <p:extLst>
      <p:ext uri="{BB962C8B-B14F-4D97-AF65-F5344CB8AC3E}">
        <p14:creationId xmlns:p14="http://schemas.microsoft.com/office/powerpoint/2010/main" val="41334629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AT" dirty="0"/>
              <a:t>Identifikation so</a:t>
            </a:r>
            <a:r>
              <a:rPr lang="de-AT" baseline="0" dirty="0"/>
              <a:t> stark, dass in der Therapie die </a:t>
            </a:r>
            <a:r>
              <a:rPr lang="de-AT" baseline="0" dirty="0" err="1"/>
              <a:t>Avatare</a:t>
            </a:r>
            <a:r>
              <a:rPr lang="de-AT" baseline="0" dirty="0"/>
              <a:t> auf einem virtuellen Friedhof unter Beisein der Community begraben werden</a:t>
            </a:r>
            <a:endParaRPr lang="de-AT" dirty="0"/>
          </a:p>
        </p:txBody>
      </p:sp>
      <p:sp>
        <p:nvSpPr>
          <p:cNvPr id="4" name="Foliennummernplatzhalter 3"/>
          <p:cNvSpPr>
            <a:spLocks noGrp="1"/>
          </p:cNvSpPr>
          <p:nvPr>
            <p:ph type="sldNum" sz="quarter" idx="10"/>
          </p:nvPr>
        </p:nvSpPr>
        <p:spPr/>
        <p:txBody>
          <a:bodyPr/>
          <a:lstStyle/>
          <a:p>
            <a:fld id="{73D29CB6-A394-4919-88DC-9D89C1EB28B2}" type="slidenum">
              <a:rPr lang="de-AT" smtClean="0"/>
              <a:pPr/>
              <a:t>43</a:t>
            </a:fld>
            <a:endParaRPr lang="de-AT"/>
          </a:p>
        </p:txBody>
      </p:sp>
    </p:spTree>
    <p:extLst>
      <p:ext uri="{BB962C8B-B14F-4D97-AF65-F5344CB8AC3E}">
        <p14:creationId xmlns:p14="http://schemas.microsoft.com/office/powerpoint/2010/main" val="4915551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err="1">
                <a:solidFill>
                  <a:schemeClr val="tx1"/>
                </a:solidFill>
                <a:effectLst/>
                <a:latin typeface="+mn-lt"/>
                <a:ea typeface="+mn-ea"/>
                <a:cs typeface="+mn-cs"/>
              </a:rPr>
              <a:t>Hadar</a:t>
            </a:r>
            <a:r>
              <a:rPr lang="de-DE" sz="1200" kern="1200" dirty="0">
                <a:solidFill>
                  <a:schemeClr val="tx1"/>
                </a:solidFill>
                <a:effectLst/>
                <a:latin typeface="+mn-lt"/>
                <a:ea typeface="+mn-ea"/>
                <a:cs typeface="+mn-cs"/>
              </a:rPr>
              <a:t> et al. untersuchten in ihrer Arbeit in einem weiteren Experiment auch besonders starke Smartphone-Nutzer: Bei diesen wurde eine geringere Erregbarkeit des rechtsseitigen präfrontalen Kortex festgestellt. Die Autoren interpretieren ihre Ergebnisse als mögliche „</a:t>
            </a:r>
            <a:r>
              <a:rPr lang="de-DE" sz="1200" kern="1200" dirty="0" err="1">
                <a:solidFill>
                  <a:schemeClr val="tx1"/>
                </a:solidFill>
                <a:effectLst/>
                <a:latin typeface="+mn-lt"/>
                <a:ea typeface="+mn-ea"/>
                <a:cs typeface="+mn-cs"/>
              </a:rPr>
              <a:t>deficits</a:t>
            </a:r>
            <a:r>
              <a:rPr lang="de-DE" sz="1200" kern="1200" dirty="0">
                <a:solidFill>
                  <a:schemeClr val="tx1"/>
                </a:solidFill>
                <a:effectLst/>
                <a:latin typeface="+mn-lt"/>
                <a:ea typeface="+mn-ea"/>
                <a:cs typeface="+mn-cs"/>
              </a:rPr>
              <a:t> in a </a:t>
            </a:r>
            <a:r>
              <a:rPr lang="de-DE" sz="1200" kern="1200" dirty="0" err="1">
                <a:solidFill>
                  <a:schemeClr val="tx1"/>
                </a:solidFill>
                <a:effectLst/>
                <a:latin typeface="+mn-lt"/>
                <a:ea typeface="+mn-ea"/>
                <a:cs typeface="+mn-cs"/>
              </a:rPr>
              <a:t>wide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range</a:t>
            </a:r>
            <a:r>
              <a:rPr lang="de-DE" sz="1200" kern="1200" dirty="0">
                <a:solidFill>
                  <a:schemeClr val="tx1"/>
                </a:solidFill>
                <a:effectLst/>
                <a:latin typeface="+mn-lt"/>
                <a:ea typeface="+mn-ea"/>
                <a:cs typeface="+mn-cs"/>
              </a:rPr>
              <a:t> of </a:t>
            </a:r>
            <a:r>
              <a:rPr lang="de-DE" sz="1200" kern="1200" dirty="0" err="1">
                <a:solidFill>
                  <a:schemeClr val="tx1"/>
                </a:solidFill>
                <a:effectLst/>
                <a:latin typeface="+mn-lt"/>
                <a:ea typeface="+mn-ea"/>
                <a:cs typeface="+mn-cs"/>
              </a:rPr>
              <a:t>cognitive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capacities</a:t>
            </a:r>
            <a:r>
              <a:rPr lang="de-DE" sz="1200" kern="1200" dirty="0">
                <a:solidFill>
                  <a:schemeClr val="tx1"/>
                </a:solidFill>
                <a:effectLst/>
                <a:latin typeface="+mn-lt"/>
                <a:ea typeface="+mn-ea"/>
                <a:cs typeface="+mn-cs"/>
              </a:rPr>
              <a:t> such </a:t>
            </a:r>
            <a:r>
              <a:rPr lang="de-DE" sz="1200" kern="1200" dirty="0" err="1">
                <a:solidFill>
                  <a:schemeClr val="tx1"/>
                </a:solidFill>
                <a:effectLst/>
                <a:latin typeface="+mn-lt"/>
                <a:ea typeface="+mn-ea"/>
                <a:cs typeface="+mn-cs"/>
              </a:rPr>
              <a:t>as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decision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making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processes</a:t>
            </a:r>
            <a:r>
              <a:rPr lang="de-DE" sz="1200" kern="1200" dirty="0">
                <a:solidFill>
                  <a:schemeClr val="tx1"/>
                </a:solidFill>
                <a:effectLst/>
                <a:latin typeface="+mn-lt"/>
                <a:ea typeface="+mn-ea"/>
                <a:cs typeface="+mn-cs"/>
              </a:rPr>
              <a:t>, emotional </a:t>
            </a:r>
            <a:r>
              <a:rPr lang="de-DE" sz="1200" kern="1200" dirty="0" err="1">
                <a:solidFill>
                  <a:schemeClr val="tx1"/>
                </a:solidFill>
                <a:effectLst/>
                <a:latin typeface="+mn-lt"/>
                <a:ea typeface="+mn-ea"/>
                <a:cs typeface="+mn-cs"/>
              </a:rPr>
              <a:t>regulation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executive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functioning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working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memory</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impulsivity</a:t>
            </a:r>
            <a:r>
              <a:rPr lang="de-DE" sz="1200" kern="1200" dirty="0">
                <a:solidFill>
                  <a:schemeClr val="tx1"/>
                </a:solidFill>
                <a:effectLst/>
                <a:latin typeface="+mn-lt"/>
                <a:ea typeface="+mn-ea"/>
                <a:cs typeface="+mn-cs"/>
              </a:rPr>
              <a:t> and </a:t>
            </a:r>
            <a:r>
              <a:rPr lang="de-DE" sz="1200" kern="1200" dirty="0" err="1">
                <a:solidFill>
                  <a:schemeClr val="tx1"/>
                </a:solidFill>
                <a:effectLst/>
                <a:latin typeface="+mn-lt"/>
                <a:ea typeface="+mn-ea"/>
                <a:cs typeface="+mn-cs"/>
              </a:rPr>
              <a:t>behavioral</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inhibition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Hadar</a:t>
            </a:r>
            <a:r>
              <a:rPr lang="de-DE" sz="1200" kern="1200" dirty="0">
                <a:solidFill>
                  <a:schemeClr val="tx1"/>
                </a:solidFill>
                <a:effectLst/>
                <a:latin typeface="+mn-lt"/>
                <a:ea typeface="+mn-ea"/>
                <a:cs typeface="+mn-cs"/>
              </a:rPr>
              <a:t> et al. 2017, S. 12).</a:t>
            </a:r>
          </a:p>
          <a:p>
            <a:r>
              <a:rPr lang="de-DE" sz="1200" kern="1200" dirty="0">
                <a:solidFill>
                  <a:schemeClr val="tx1"/>
                </a:solidFill>
                <a:effectLst/>
                <a:latin typeface="+mn-lt"/>
                <a:ea typeface="+mn-ea"/>
                <a:cs typeface="+mn-cs"/>
              </a:rPr>
              <a:t>Markierung(gelb) - Position 568</a:t>
            </a:r>
          </a:p>
          <a:p>
            <a:r>
              <a:rPr lang="de-DE" sz="1200" kern="1200" dirty="0" err="1">
                <a:solidFill>
                  <a:schemeClr val="tx1"/>
                </a:solidFill>
                <a:effectLst/>
                <a:latin typeface="+mn-lt"/>
                <a:ea typeface="+mn-ea"/>
                <a:cs typeface="+mn-cs"/>
              </a:rPr>
              <a:t>Kushlev</a:t>
            </a:r>
            <a:r>
              <a:rPr lang="de-DE" sz="1200" kern="1200" dirty="0">
                <a:solidFill>
                  <a:schemeClr val="tx1"/>
                </a:solidFill>
                <a:effectLst/>
                <a:latin typeface="+mn-lt"/>
                <a:ea typeface="+mn-ea"/>
                <a:cs typeface="+mn-cs"/>
              </a:rPr>
              <a:t> et al. (2016).</a:t>
            </a:r>
          </a:p>
          <a:p>
            <a:r>
              <a:rPr lang="de-DE" sz="1200" kern="1200" dirty="0">
                <a:solidFill>
                  <a:schemeClr val="tx1"/>
                </a:solidFill>
                <a:effectLst/>
                <a:latin typeface="+mn-lt"/>
                <a:ea typeface="+mn-ea"/>
                <a:cs typeface="+mn-cs"/>
              </a:rPr>
              <a:t>Markierung(gelb) - Position 568</a:t>
            </a:r>
          </a:p>
          <a:p>
            <a:r>
              <a:rPr lang="de-DE" sz="1200" kern="1200" dirty="0">
                <a:solidFill>
                  <a:schemeClr val="tx1"/>
                </a:solidFill>
                <a:effectLst/>
                <a:latin typeface="+mn-lt"/>
                <a:ea typeface="+mn-ea"/>
                <a:cs typeface="+mn-cs"/>
              </a:rPr>
              <a:t>exzessiver Umgang mit dem Smartphone zu Aufmerksamkeits-Defizit- Hyperaktivitäts-Syndrom-(ADHS)-ähnlichen Symptomen bei gesunden Probanden führte. </a:t>
            </a:r>
            <a:endParaRPr lang="de-DE"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45</a:t>
            </a:fld>
            <a:endParaRPr lang="de-AT"/>
          </a:p>
        </p:txBody>
      </p:sp>
    </p:spTree>
    <p:extLst>
      <p:ext uri="{BB962C8B-B14F-4D97-AF65-F5344CB8AC3E}">
        <p14:creationId xmlns:p14="http://schemas.microsoft.com/office/powerpoint/2010/main" val="13974500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err="1">
                <a:solidFill>
                  <a:schemeClr val="tx1"/>
                </a:solidFill>
                <a:effectLst/>
                <a:latin typeface="+mn-lt"/>
                <a:ea typeface="+mn-ea"/>
                <a:cs typeface="+mn-cs"/>
              </a:rPr>
              <a:t>Hadar</a:t>
            </a:r>
            <a:r>
              <a:rPr lang="de-DE" sz="1200" kern="1200" dirty="0">
                <a:solidFill>
                  <a:schemeClr val="tx1"/>
                </a:solidFill>
                <a:effectLst/>
                <a:latin typeface="+mn-lt"/>
                <a:ea typeface="+mn-ea"/>
                <a:cs typeface="+mn-cs"/>
              </a:rPr>
              <a:t> et al. untersuchten in ihrer Arbeit in einem weiteren Experiment auch besonders starke Smartphone-Nutzer: Bei diesen wurde eine geringere Erregbarkeit des rechtsseitigen präfrontalen Kortex festgestellt. Die Autoren interpretieren ihre Ergebnisse als mögliche „</a:t>
            </a:r>
            <a:r>
              <a:rPr lang="de-DE" sz="1200" kern="1200" dirty="0" err="1">
                <a:solidFill>
                  <a:schemeClr val="tx1"/>
                </a:solidFill>
                <a:effectLst/>
                <a:latin typeface="+mn-lt"/>
                <a:ea typeface="+mn-ea"/>
                <a:cs typeface="+mn-cs"/>
              </a:rPr>
              <a:t>deficits</a:t>
            </a:r>
            <a:r>
              <a:rPr lang="de-DE" sz="1200" kern="1200" dirty="0">
                <a:solidFill>
                  <a:schemeClr val="tx1"/>
                </a:solidFill>
                <a:effectLst/>
                <a:latin typeface="+mn-lt"/>
                <a:ea typeface="+mn-ea"/>
                <a:cs typeface="+mn-cs"/>
              </a:rPr>
              <a:t> in a </a:t>
            </a:r>
            <a:r>
              <a:rPr lang="de-DE" sz="1200" kern="1200" dirty="0" err="1">
                <a:solidFill>
                  <a:schemeClr val="tx1"/>
                </a:solidFill>
                <a:effectLst/>
                <a:latin typeface="+mn-lt"/>
                <a:ea typeface="+mn-ea"/>
                <a:cs typeface="+mn-cs"/>
              </a:rPr>
              <a:t>wide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range</a:t>
            </a:r>
            <a:r>
              <a:rPr lang="de-DE" sz="1200" kern="1200" dirty="0">
                <a:solidFill>
                  <a:schemeClr val="tx1"/>
                </a:solidFill>
                <a:effectLst/>
                <a:latin typeface="+mn-lt"/>
                <a:ea typeface="+mn-ea"/>
                <a:cs typeface="+mn-cs"/>
              </a:rPr>
              <a:t> of </a:t>
            </a:r>
            <a:r>
              <a:rPr lang="de-DE" sz="1200" kern="1200" dirty="0" err="1">
                <a:solidFill>
                  <a:schemeClr val="tx1"/>
                </a:solidFill>
                <a:effectLst/>
                <a:latin typeface="+mn-lt"/>
                <a:ea typeface="+mn-ea"/>
                <a:cs typeface="+mn-cs"/>
              </a:rPr>
              <a:t>cognitive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capacities</a:t>
            </a:r>
            <a:r>
              <a:rPr lang="de-DE" sz="1200" kern="1200" dirty="0">
                <a:solidFill>
                  <a:schemeClr val="tx1"/>
                </a:solidFill>
                <a:effectLst/>
                <a:latin typeface="+mn-lt"/>
                <a:ea typeface="+mn-ea"/>
                <a:cs typeface="+mn-cs"/>
              </a:rPr>
              <a:t> such </a:t>
            </a:r>
            <a:r>
              <a:rPr lang="de-DE" sz="1200" kern="1200" dirty="0" err="1">
                <a:solidFill>
                  <a:schemeClr val="tx1"/>
                </a:solidFill>
                <a:effectLst/>
                <a:latin typeface="+mn-lt"/>
                <a:ea typeface="+mn-ea"/>
                <a:cs typeface="+mn-cs"/>
              </a:rPr>
              <a:t>as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decision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making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processes</a:t>
            </a:r>
            <a:r>
              <a:rPr lang="de-DE" sz="1200" kern="1200" dirty="0">
                <a:solidFill>
                  <a:schemeClr val="tx1"/>
                </a:solidFill>
                <a:effectLst/>
                <a:latin typeface="+mn-lt"/>
                <a:ea typeface="+mn-ea"/>
                <a:cs typeface="+mn-cs"/>
              </a:rPr>
              <a:t>, emotional </a:t>
            </a:r>
            <a:r>
              <a:rPr lang="de-DE" sz="1200" kern="1200" dirty="0" err="1">
                <a:solidFill>
                  <a:schemeClr val="tx1"/>
                </a:solidFill>
                <a:effectLst/>
                <a:latin typeface="+mn-lt"/>
                <a:ea typeface="+mn-ea"/>
                <a:cs typeface="+mn-cs"/>
              </a:rPr>
              <a:t>regulation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executive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functioning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working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memory</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impulsivity</a:t>
            </a:r>
            <a:r>
              <a:rPr lang="de-DE" sz="1200" kern="1200" dirty="0">
                <a:solidFill>
                  <a:schemeClr val="tx1"/>
                </a:solidFill>
                <a:effectLst/>
                <a:latin typeface="+mn-lt"/>
                <a:ea typeface="+mn-ea"/>
                <a:cs typeface="+mn-cs"/>
              </a:rPr>
              <a:t> and </a:t>
            </a:r>
            <a:r>
              <a:rPr lang="de-DE" sz="1200" kern="1200" dirty="0" err="1">
                <a:solidFill>
                  <a:schemeClr val="tx1"/>
                </a:solidFill>
                <a:effectLst/>
                <a:latin typeface="+mn-lt"/>
                <a:ea typeface="+mn-ea"/>
                <a:cs typeface="+mn-cs"/>
              </a:rPr>
              <a:t>behavioral</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inhibition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Hadar</a:t>
            </a:r>
            <a:r>
              <a:rPr lang="de-DE" sz="1200" kern="1200" dirty="0">
                <a:solidFill>
                  <a:schemeClr val="tx1"/>
                </a:solidFill>
                <a:effectLst/>
                <a:latin typeface="+mn-lt"/>
                <a:ea typeface="+mn-ea"/>
                <a:cs typeface="+mn-cs"/>
              </a:rPr>
              <a:t> et al. 2017, S. 12).</a:t>
            </a:r>
          </a:p>
          <a:p>
            <a:r>
              <a:rPr lang="de-DE" sz="1200" kern="1200" dirty="0">
                <a:solidFill>
                  <a:schemeClr val="tx1"/>
                </a:solidFill>
                <a:effectLst/>
                <a:latin typeface="+mn-lt"/>
                <a:ea typeface="+mn-ea"/>
                <a:cs typeface="+mn-cs"/>
              </a:rPr>
              <a:t>Markierung(gelb) - Position 568</a:t>
            </a:r>
          </a:p>
          <a:p>
            <a:r>
              <a:rPr lang="de-DE" sz="1200" kern="1200" dirty="0" err="1">
                <a:solidFill>
                  <a:schemeClr val="tx1"/>
                </a:solidFill>
                <a:effectLst/>
                <a:latin typeface="+mn-lt"/>
                <a:ea typeface="+mn-ea"/>
                <a:cs typeface="+mn-cs"/>
              </a:rPr>
              <a:t>Kushlev</a:t>
            </a:r>
            <a:r>
              <a:rPr lang="de-DE" sz="1200" kern="1200" dirty="0">
                <a:solidFill>
                  <a:schemeClr val="tx1"/>
                </a:solidFill>
                <a:effectLst/>
                <a:latin typeface="+mn-lt"/>
                <a:ea typeface="+mn-ea"/>
                <a:cs typeface="+mn-cs"/>
              </a:rPr>
              <a:t> et al. (2016).</a:t>
            </a:r>
          </a:p>
          <a:p>
            <a:r>
              <a:rPr lang="de-DE" sz="1200" kern="1200" dirty="0">
                <a:solidFill>
                  <a:schemeClr val="tx1"/>
                </a:solidFill>
                <a:effectLst/>
                <a:latin typeface="+mn-lt"/>
                <a:ea typeface="+mn-ea"/>
                <a:cs typeface="+mn-cs"/>
              </a:rPr>
              <a:t>Markierung(gelb) - Position 568</a:t>
            </a:r>
          </a:p>
          <a:p>
            <a:r>
              <a:rPr lang="de-DE" sz="1200" kern="1200" dirty="0">
                <a:solidFill>
                  <a:schemeClr val="tx1"/>
                </a:solidFill>
                <a:effectLst/>
                <a:latin typeface="+mn-lt"/>
                <a:ea typeface="+mn-ea"/>
                <a:cs typeface="+mn-cs"/>
              </a:rPr>
              <a:t>exzessiver Umgang mit dem Smartphone zu Aufmerksamkeits-Defizit- Hyperaktivitäts-Syndrom-(ADHS)-ähnlichen Symptomen bei gesunden Probanden führte. </a:t>
            </a:r>
            <a:endParaRPr lang="de-DE" dirty="0"/>
          </a:p>
          <a:p>
            <a:endParaRPr lang="de-DE" dirty="0"/>
          </a:p>
        </p:txBody>
      </p:sp>
      <p:sp>
        <p:nvSpPr>
          <p:cNvPr id="4" name="Foliennummernplatzhalter 3"/>
          <p:cNvSpPr>
            <a:spLocks noGrp="1"/>
          </p:cNvSpPr>
          <p:nvPr>
            <p:ph type="sldNum" sz="quarter" idx="10"/>
          </p:nvPr>
        </p:nvSpPr>
        <p:spPr/>
        <p:txBody>
          <a:bodyPr/>
          <a:lstStyle/>
          <a:p>
            <a:fld id="{E5265080-FFCC-40C9-AD15-30EF96A60E84}" type="slidenum">
              <a:rPr lang="de-AT" smtClean="0"/>
              <a:pPr/>
              <a:t>47</a:t>
            </a:fld>
            <a:endParaRPr lang="de-AT"/>
          </a:p>
        </p:txBody>
      </p:sp>
    </p:spTree>
    <p:extLst>
      <p:ext uri="{BB962C8B-B14F-4D97-AF65-F5344CB8AC3E}">
        <p14:creationId xmlns:p14="http://schemas.microsoft.com/office/powerpoint/2010/main" val="820378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ltLang="de-DE" sz="1200" dirty="0" err="1"/>
              <a:t>Toward</a:t>
            </a:r>
            <a:r>
              <a:rPr lang="de-DE" altLang="de-DE" sz="1200" dirty="0"/>
              <a:t> a </a:t>
            </a:r>
            <a:r>
              <a:rPr lang="de-DE" altLang="de-DE" sz="1200" dirty="0" err="1"/>
              <a:t>comprehensive</a:t>
            </a:r>
            <a:r>
              <a:rPr lang="de-DE" altLang="de-DE" sz="1200" dirty="0"/>
              <a:t> </a:t>
            </a:r>
            <a:r>
              <a:rPr lang="de-DE" altLang="de-DE" sz="1200" dirty="0" err="1"/>
              <a:t>theory</a:t>
            </a:r>
            <a:r>
              <a:rPr lang="de-DE" altLang="de-DE" sz="1200" dirty="0"/>
              <a:t> </a:t>
            </a:r>
            <a:r>
              <a:rPr lang="de-DE" altLang="de-DE" sz="1200" dirty="0" err="1"/>
              <a:t>of</a:t>
            </a:r>
            <a:r>
              <a:rPr lang="de-DE" altLang="de-DE" sz="1200" dirty="0"/>
              <a:t> </a:t>
            </a:r>
            <a:r>
              <a:rPr lang="de-DE" altLang="de-DE" sz="1200" dirty="0" err="1"/>
              <a:t>problematic</a:t>
            </a:r>
            <a:r>
              <a:rPr lang="de-DE" altLang="de-DE" sz="1200" dirty="0"/>
              <a:t> Internet </a:t>
            </a:r>
            <a:r>
              <a:rPr lang="de-DE" altLang="de-DE" sz="1200" dirty="0" err="1"/>
              <a:t>use</a:t>
            </a:r>
            <a:r>
              <a:rPr lang="de-DE" altLang="de-DE" sz="1200" dirty="0"/>
              <a:t>: </a:t>
            </a:r>
            <a:r>
              <a:rPr lang="de-DE" altLang="de-DE" sz="1200" dirty="0" err="1"/>
              <a:t>Evaluating</a:t>
            </a:r>
            <a:r>
              <a:rPr lang="de-DE" altLang="de-DE" sz="1200" dirty="0"/>
              <a:t> </a:t>
            </a:r>
            <a:r>
              <a:rPr lang="de-DE" altLang="de-DE" sz="1200" dirty="0" err="1"/>
              <a:t>the</a:t>
            </a:r>
            <a:r>
              <a:rPr lang="de-DE" altLang="de-DE" sz="1200" dirty="0"/>
              <a:t> </a:t>
            </a:r>
            <a:r>
              <a:rPr lang="de-DE" altLang="de-DE" sz="1200" dirty="0" err="1"/>
              <a:t>role</a:t>
            </a:r>
            <a:r>
              <a:rPr lang="de-DE" altLang="de-DE" sz="1200" dirty="0"/>
              <a:t> </a:t>
            </a:r>
            <a:r>
              <a:rPr lang="de-DE" altLang="de-DE" sz="1200" dirty="0" err="1"/>
              <a:t>of</a:t>
            </a:r>
            <a:r>
              <a:rPr lang="de-DE" altLang="de-DE" sz="1200" dirty="0"/>
              <a:t> </a:t>
            </a:r>
            <a:r>
              <a:rPr lang="de-DE" altLang="de-DE" sz="1200" dirty="0" err="1"/>
              <a:t>self-esteem</a:t>
            </a:r>
            <a:r>
              <a:rPr lang="de-DE" altLang="de-DE" sz="1200" dirty="0"/>
              <a:t>, </a:t>
            </a:r>
            <a:r>
              <a:rPr lang="de-DE" altLang="de-DE" sz="1200" dirty="0" err="1"/>
              <a:t>anxiety</a:t>
            </a:r>
            <a:r>
              <a:rPr lang="de-DE" altLang="de-DE" sz="1200" dirty="0"/>
              <a:t>, </a:t>
            </a:r>
            <a:r>
              <a:rPr lang="de-DE" altLang="de-DE" sz="1200" dirty="0" err="1"/>
              <a:t>flow</a:t>
            </a:r>
            <a:r>
              <a:rPr lang="de-DE" altLang="de-DE" sz="1200" dirty="0"/>
              <a:t>, </a:t>
            </a:r>
            <a:r>
              <a:rPr lang="de-DE" altLang="de-DE" sz="1200" dirty="0" err="1"/>
              <a:t>and</a:t>
            </a:r>
            <a:r>
              <a:rPr lang="de-DE" altLang="de-DE" sz="1200" dirty="0"/>
              <a:t> </a:t>
            </a:r>
            <a:r>
              <a:rPr lang="de-DE" altLang="de-DE" sz="1200" dirty="0" err="1"/>
              <a:t>the</a:t>
            </a:r>
            <a:r>
              <a:rPr lang="de-DE" altLang="de-DE" sz="1200" dirty="0"/>
              <a:t> </a:t>
            </a:r>
            <a:r>
              <a:rPr lang="de-DE" altLang="de-DE" sz="1200" dirty="0" err="1"/>
              <a:t>self-rated</a:t>
            </a:r>
            <a:r>
              <a:rPr lang="de-DE" altLang="de-DE" sz="1200" dirty="0"/>
              <a:t> </a:t>
            </a:r>
            <a:r>
              <a:rPr lang="de-DE" altLang="de-DE" sz="1200" dirty="0" err="1"/>
              <a:t>importance</a:t>
            </a:r>
            <a:r>
              <a:rPr lang="de-DE" altLang="de-DE" sz="1200" dirty="0"/>
              <a:t> </a:t>
            </a:r>
            <a:r>
              <a:rPr lang="de-DE" altLang="de-DE" sz="1200" dirty="0" err="1"/>
              <a:t>of</a:t>
            </a:r>
            <a:r>
              <a:rPr lang="de-DE" altLang="de-DE" sz="1200" dirty="0"/>
              <a:t> Internet </a:t>
            </a:r>
            <a:r>
              <a:rPr lang="de-DE" altLang="de-DE" sz="1200" dirty="0" err="1"/>
              <a:t>activities</a:t>
            </a:r>
            <a:br>
              <a:rPr lang="de-DE" altLang="de-DE" sz="1200" dirty="0"/>
            </a:br>
            <a:r>
              <a:rPr lang="de-DE" altLang="de-DE" sz="1200" dirty="0"/>
              <a:t> </a:t>
            </a:r>
            <a:br>
              <a:rPr lang="de-DE" altLang="de-DE" sz="1200" dirty="0"/>
            </a:br>
            <a:r>
              <a:rPr lang="de-DE" altLang="de-DE" sz="1200" dirty="0"/>
              <a:t>(Kim &amp; Davis, 2009)</a:t>
            </a:r>
          </a:p>
          <a:p>
            <a:endParaRPr lang="de-DE" sz="1200" dirty="0"/>
          </a:p>
          <a:p>
            <a:r>
              <a:rPr lang="de-DE" sz="1200" dirty="0"/>
              <a:t>Positive Funktionen beherbergen aber</a:t>
            </a:r>
            <a:r>
              <a:rPr lang="de-DE" sz="1200" baseline="0" dirty="0"/>
              <a:t> auch Gefahren und RISIKO</a:t>
            </a:r>
            <a:endParaRPr lang="de-AT" dirty="0"/>
          </a:p>
        </p:txBody>
      </p:sp>
      <p:sp>
        <p:nvSpPr>
          <p:cNvPr id="4" name="Foliennummernplatzhalter 3"/>
          <p:cNvSpPr>
            <a:spLocks noGrp="1"/>
          </p:cNvSpPr>
          <p:nvPr>
            <p:ph type="sldNum" sz="quarter" idx="10"/>
          </p:nvPr>
        </p:nvSpPr>
        <p:spPr/>
        <p:txBody>
          <a:bodyPr/>
          <a:lstStyle/>
          <a:p>
            <a:fld id="{73D29CB6-A394-4919-88DC-9D89C1EB28B2}" type="slidenum">
              <a:rPr lang="de-AT" smtClean="0"/>
              <a:pPr/>
              <a:t>48</a:t>
            </a:fld>
            <a:endParaRPr lang="de-AT"/>
          </a:p>
        </p:txBody>
      </p:sp>
    </p:spTree>
    <p:extLst>
      <p:ext uri="{BB962C8B-B14F-4D97-AF65-F5344CB8AC3E}">
        <p14:creationId xmlns:p14="http://schemas.microsoft.com/office/powerpoint/2010/main" val="31286264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Phubbing</a:t>
            </a:r>
            <a:r>
              <a:rPr lang="de-DE" dirty="0"/>
              <a:t>: Unsitte in Gesellschaft seinem Mobilgerät mehr Aufmerksamkeit zu widmen als seinem Gegenüber</a:t>
            </a:r>
          </a:p>
        </p:txBody>
      </p:sp>
      <p:sp>
        <p:nvSpPr>
          <p:cNvPr id="4" name="Foliennummernplatzhalter 3"/>
          <p:cNvSpPr>
            <a:spLocks noGrp="1"/>
          </p:cNvSpPr>
          <p:nvPr>
            <p:ph type="sldNum" sz="quarter" idx="10"/>
          </p:nvPr>
        </p:nvSpPr>
        <p:spPr/>
        <p:txBody>
          <a:bodyPr/>
          <a:lstStyle/>
          <a:p>
            <a:fld id="{E5265080-FFCC-40C9-AD15-30EF96A60E84}" type="slidenum">
              <a:rPr lang="de-AT" smtClean="0"/>
              <a:pPr/>
              <a:t>52</a:t>
            </a:fld>
            <a:endParaRPr lang="de-AT"/>
          </a:p>
        </p:txBody>
      </p:sp>
    </p:spTree>
    <p:extLst>
      <p:ext uri="{BB962C8B-B14F-4D97-AF65-F5344CB8AC3E}">
        <p14:creationId xmlns:p14="http://schemas.microsoft.com/office/powerpoint/2010/main" val="6938262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Sedentary</a:t>
            </a:r>
            <a:r>
              <a:rPr lang="de-DE" dirty="0"/>
              <a:t> Time: Sitzende Zeit</a:t>
            </a:r>
          </a:p>
          <a:p>
            <a:endParaRPr lang="de-DE" dirty="0"/>
          </a:p>
          <a:p>
            <a:r>
              <a:rPr lang="de-DE" dirty="0"/>
              <a:t>Kleinkinder (weniger als 1 Jahr)</a:t>
            </a:r>
          </a:p>
          <a:p>
            <a:r>
              <a:rPr lang="de-DE" dirty="0"/>
              <a:t>sollten nicht länger als 1 Stunde am Stück angeschnallt sein (z. B. in Kinderwagen,</a:t>
            </a:r>
          </a:p>
          <a:p>
            <a:r>
              <a:rPr lang="de-DE" dirty="0"/>
              <a:t>Hochstühlen oder auf dem Rücken einer Betreuungsperson). Bildschirmarbeit wird nicht empfohlen. Bei sitzender Tätigkeit wird empfohlen, gemeinsam mit einer Betreuungsperson zu lesen und Geschichten zu erzählen.</a:t>
            </a:r>
          </a:p>
          <a:p>
            <a:r>
              <a:rPr lang="de-DE" dirty="0"/>
              <a:t>- Kinder im Alter von 1-2 Jahren</a:t>
            </a:r>
          </a:p>
          <a:p>
            <a:r>
              <a:rPr lang="de-DE" dirty="0"/>
              <a:t>sollten nicht länger als 1 Stunde am Stück festgehalten werden (z. B. in Kinderwagen, Hochstühlen oder auf dem Rücken einer Betreuungsperson) oder über längere Zeit sitzen. Für Kinder im Alter von 1 Jahr wird sitzende Bildschirmarbeit (wie Fernsehen, Videos oder Computerspiele) nicht empfohlen. Bei Kindern im Alter von 2 Jahren sollte die sitzende Zeit am Bildschirm nicht mehr als 1 Stunde betragen; weniger ist besser. Bei sitzender Tätigkeit wird das Lesen und Erzählen von Geschichten mit</a:t>
            </a:r>
          </a:p>
          <a:p>
            <a:r>
              <a:rPr lang="de-DE" dirty="0"/>
              <a:t>einer Betreuungsperson empfohlen.</a:t>
            </a:r>
          </a:p>
          <a:p>
            <a:r>
              <a:rPr lang="de-DE" dirty="0"/>
              <a:t>- Kinder im Alter von 3-4 Jahren</a:t>
            </a:r>
          </a:p>
          <a:p>
            <a:r>
              <a:rPr lang="de-DE" dirty="0"/>
              <a:t>sollten nicht länger als 1 Stunde am Stück festgehalten werden (z. B. im Kinderwagen) oder über längere Zeit sitzen. Die sitzende Zeit am Bildschirm sollte nicht mehr als 1 Stunde betragen; weniger ist besser. Bei sitzender Tätigkeit wird empfohlen, gemeinsam mit einer Betreuungsperson zu lesen und Geschichten zu erzählen.</a:t>
            </a:r>
          </a:p>
          <a:p>
            <a:r>
              <a:rPr lang="de-DE" dirty="0"/>
              <a:t>Starke Empfehlungen, sehr geringe Qualität der Belege</a:t>
            </a:r>
          </a:p>
        </p:txBody>
      </p:sp>
      <p:sp>
        <p:nvSpPr>
          <p:cNvPr id="4" name="Foliennummernplatzhalter 3"/>
          <p:cNvSpPr>
            <a:spLocks noGrp="1"/>
          </p:cNvSpPr>
          <p:nvPr>
            <p:ph type="sldNum" sz="quarter" idx="5"/>
          </p:nvPr>
        </p:nvSpPr>
        <p:spPr/>
        <p:txBody>
          <a:bodyPr/>
          <a:lstStyle/>
          <a:p>
            <a:fld id="{E5265080-FFCC-40C9-AD15-30EF96A60E84}" type="slidenum">
              <a:rPr lang="de-AT" smtClean="0"/>
              <a:pPr/>
              <a:t>53</a:t>
            </a:fld>
            <a:endParaRPr lang="de-AT"/>
          </a:p>
        </p:txBody>
      </p:sp>
    </p:spTree>
    <p:extLst>
      <p:ext uri="{BB962C8B-B14F-4D97-AF65-F5344CB8AC3E}">
        <p14:creationId xmlns:p14="http://schemas.microsoft.com/office/powerpoint/2010/main" val="31409897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AT" dirty="0"/>
              <a:t>Text Neck</a:t>
            </a:r>
          </a:p>
        </p:txBody>
      </p:sp>
      <p:sp>
        <p:nvSpPr>
          <p:cNvPr id="4" name="Foliennummernplatzhalter 3"/>
          <p:cNvSpPr>
            <a:spLocks noGrp="1"/>
          </p:cNvSpPr>
          <p:nvPr>
            <p:ph type="sldNum" sz="quarter" idx="10"/>
          </p:nvPr>
        </p:nvSpPr>
        <p:spPr/>
        <p:txBody>
          <a:bodyPr/>
          <a:lstStyle/>
          <a:p>
            <a:fld id="{E5265080-FFCC-40C9-AD15-30EF96A60E84}" type="slidenum">
              <a:rPr lang="de-AT" smtClean="0"/>
              <a:pPr/>
              <a:t>56</a:t>
            </a:fld>
            <a:endParaRPr lang="de-A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endParaRPr lang="de-AT"/>
          </a:p>
        </p:txBody>
      </p:sp>
      <p:sp>
        <p:nvSpPr>
          <p:cNvPr id="4" name="Datumsplatzhalter 3"/>
          <p:cNvSpPr>
            <a:spLocks noGrp="1"/>
          </p:cNvSpPr>
          <p:nvPr>
            <p:ph type="dt" sz="half" idx="10"/>
          </p:nvPr>
        </p:nvSpPr>
        <p:spPr/>
        <p:txBody>
          <a:bodyPr/>
          <a:lstStyle>
            <a:lvl1pPr>
              <a:defRPr/>
            </a:lvl1pPr>
          </a:lstStyle>
          <a:p>
            <a:endParaRPr lang="de-AT" altLang="de-DE"/>
          </a:p>
        </p:txBody>
      </p:sp>
      <p:sp>
        <p:nvSpPr>
          <p:cNvPr id="5" name="Fußzeilenplatzhalter 4"/>
          <p:cNvSpPr>
            <a:spLocks noGrp="1"/>
          </p:cNvSpPr>
          <p:nvPr>
            <p:ph type="ftr" sz="quarter" idx="11"/>
          </p:nvPr>
        </p:nvSpPr>
        <p:spPr/>
        <p:txBody>
          <a:bodyPr/>
          <a:lstStyle>
            <a:lvl1pPr>
              <a:defRPr/>
            </a:lvl1pPr>
          </a:lstStyle>
          <a:p>
            <a:endParaRPr lang="de-AT" altLang="de-DE"/>
          </a:p>
        </p:txBody>
      </p:sp>
      <p:sp>
        <p:nvSpPr>
          <p:cNvPr id="6" name="Foliennummernplatzhalter 5"/>
          <p:cNvSpPr>
            <a:spLocks noGrp="1"/>
          </p:cNvSpPr>
          <p:nvPr>
            <p:ph type="sldNum" sz="quarter" idx="12"/>
          </p:nvPr>
        </p:nvSpPr>
        <p:spPr/>
        <p:txBody>
          <a:bodyPr/>
          <a:lstStyle>
            <a:lvl1pPr>
              <a:defRPr/>
            </a:lvl1pPr>
          </a:lstStyle>
          <a:p>
            <a:fld id="{206989FD-D912-4E41-9CAD-93920F994C5B}" type="slidenum">
              <a:rPr lang="de-AT" altLang="de-DE"/>
              <a:pPr/>
              <a:t>‹Nr.›</a:t>
            </a:fld>
            <a:endParaRPr lang="de-AT" altLang="de-DE"/>
          </a:p>
        </p:txBody>
      </p:sp>
    </p:spTree>
    <p:extLst>
      <p:ext uri="{BB962C8B-B14F-4D97-AF65-F5344CB8AC3E}">
        <p14:creationId xmlns:p14="http://schemas.microsoft.com/office/powerpoint/2010/main" val="753174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AT" altLang="de-DE"/>
          </a:p>
        </p:txBody>
      </p:sp>
      <p:sp>
        <p:nvSpPr>
          <p:cNvPr id="5" name="Fußzeilenplatzhalter 4"/>
          <p:cNvSpPr>
            <a:spLocks noGrp="1"/>
          </p:cNvSpPr>
          <p:nvPr>
            <p:ph type="ftr" sz="quarter" idx="11"/>
          </p:nvPr>
        </p:nvSpPr>
        <p:spPr/>
        <p:txBody>
          <a:bodyPr/>
          <a:lstStyle>
            <a:lvl1pPr>
              <a:defRPr/>
            </a:lvl1pPr>
          </a:lstStyle>
          <a:p>
            <a:endParaRPr lang="de-AT" altLang="de-DE"/>
          </a:p>
        </p:txBody>
      </p:sp>
      <p:sp>
        <p:nvSpPr>
          <p:cNvPr id="6" name="Foliennummernplatzhalter 5"/>
          <p:cNvSpPr>
            <a:spLocks noGrp="1"/>
          </p:cNvSpPr>
          <p:nvPr>
            <p:ph type="sldNum" sz="quarter" idx="12"/>
          </p:nvPr>
        </p:nvSpPr>
        <p:spPr/>
        <p:txBody>
          <a:bodyPr/>
          <a:lstStyle>
            <a:lvl1pPr>
              <a:defRPr/>
            </a:lvl1pPr>
          </a:lstStyle>
          <a:p>
            <a:fld id="{6B475A42-AC01-44B6-B6A5-0975283E64E9}" type="slidenum">
              <a:rPr lang="de-AT" altLang="de-DE"/>
              <a:pPr/>
              <a:t>‹Nr.›</a:t>
            </a:fld>
            <a:endParaRPr lang="de-AT" altLang="de-DE"/>
          </a:p>
        </p:txBody>
      </p:sp>
    </p:spTree>
    <p:extLst>
      <p:ext uri="{BB962C8B-B14F-4D97-AF65-F5344CB8AC3E}">
        <p14:creationId xmlns:p14="http://schemas.microsoft.com/office/powerpoint/2010/main" val="3921734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3"/>
          <p:cNvSpPr>
            <a:spLocks noGrp="1"/>
          </p:cNvSpPr>
          <p:nvPr>
            <p:ph type="dt" sz="half" idx="10"/>
          </p:nvPr>
        </p:nvSpPr>
        <p:spPr/>
        <p:txBody>
          <a:bodyPr/>
          <a:lstStyle>
            <a:lvl1pPr>
              <a:defRPr/>
            </a:lvl1pPr>
          </a:lstStyle>
          <a:p>
            <a:endParaRPr lang="de-AT" altLang="de-DE"/>
          </a:p>
        </p:txBody>
      </p:sp>
      <p:sp>
        <p:nvSpPr>
          <p:cNvPr id="5" name="Fußzeilenplatzhalter 4"/>
          <p:cNvSpPr>
            <a:spLocks noGrp="1"/>
          </p:cNvSpPr>
          <p:nvPr>
            <p:ph type="ftr" sz="quarter" idx="11"/>
          </p:nvPr>
        </p:nvSpPr>
        <p:spPr/>
        <p:txBody>
          <a:bodyPr/>
          <a:lstStyle>
            <a:lvl1pPr>
              <a:defRPr/>
            </a:lvl1pPr>
          </a:lstStyle>
          <a:p>
            <a:endParaRPr lang="de-AT" altLang="de-DE"/>
          </a:p>
        </p:txBody>
      </p:sp>
      <p:sp>
        <p:nvSpPr>
          <p:cNvPr id="6" name="Foliennummernplatzhalter 5"/>
          <p:cNvSpPr>
            <a:spLocks noGrp="1"/>
          </p:cNvSpPr>
          <p:nvPr>
            <p:ph type="sldNum" sz="quarter" idx="12"/>
          </p:nvPr>
        </p:nvSpPr>
        <p:spPr/>
        <p:txBody>
          <a:bodyPr/>
          <a:lstStyle>
            <a:lvl1pPr>
              <a:defRPr/>
            </a:lvl1pPr>
          </a:lstStyle>
          <a:p>
            <a:fld id="{23ED1FFE-8D79-493B-BF10-8BC993FE2CBE}" type="slidenum">
              <a:rPr lang="de-AT" altLang="de-DE"/>
              <a:pPr/>
              <a:t>‹Nr.›</a:t>
            </a:fld>
            <a:endParaRPr lang="de-AT" altLang="de-DE"/>
          </a:p>
        </p:txBody>
      </p:sp>
    </p:spTree>
    <p:extLst>
      <p:ext uri="{BB962C8B-B14F-4D97-AF65-F5344CB8AC3E}">
        <p14:creationId xmlns:p14="http://schemas.microsoft.com/office/powerpoint/2010/main" val="58162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p:cNvSpPr>
            <a:spLocks noGrp="1"/>
          </p:cNvSpPr>
          <p:nvPr>
            <p:ph type="dt" sz="half" idx="10"/>
          </p:nvPr>
        </p:nvSpPr>
        <p:spPr/>
        <p:txBody>
          <a:bodyPr/>
          <a:lstStyle>
            <a:lvl1pPr>
              <a:defRPr/>
            </a:lvl1pPr>
          </a:lstStyle>
          <a:p>
            <a:endParaRPr lang="de-AT" altLang="de-DE"/>
          </a:p>
        </p:txBody>
      </p:sp>
      <p:sp>
        <p:nvSpPr>
          <p:cNvPr id="6" name="Fußzeilenplatzhalter 5"/>
          <p:cNvSpPr>
            <a:spLocks noGrp="1"/>
          </p:cNvSpPr>
          <p:nvPr>
            <p:ph type="ftr" sz="quarter" idx="11"/>
          </p:nvPr>
        </p:nvSpPr>
        <p:spPr/>
        <p:txBody>
          <a:bodyPr/>
          <a:lstStyle>
            <a:lvl1pPr>
              <a:defRPr/>
            </a:lvl1pPr>
          </a:lstStyle>
          <a:p>
            <a:endParaRPr lang="de-AT" altLang="de-DE"/>
          </a:p>
        </p:txBody>
      </p:sp>
      <p:sp>
        <p:nvSpPr>
          <p:cNvPr id="7" name="Foliennummernplatzhalter 6"/>
          <p:cNvSpPr>
            <a:spLocks noGrp="1"/>
          </p:cNvSpPr>
          <p:nvPr>
            <p:ph type="sldNum" sz="quarter" idx="12"/>
          </p:nvPr>
        </p:nvSpPr>
        <p:spPr/>
        <p:txBody>
          <a:bodyPr/>
          <a:lstStyle>
            <a:lvl1pPr>
              <a:defRPr/>
            </a:lvl1pPr>
          </a:lstStyle>
          <a:p>
            <a:fld id="{0B225FEE-CAF8-4E0A-BD21-3D83E3B205E1}" type="slidenum">
              <a:rPr lang="de-AT" altLang="de-DE"/>
              <a:pPr/>
              <a:t>‹Nr.›</a:t>
            </a:fld>
            <a:endParaRPr lang="de-AT" altLang="de-DE"/>
          </a:p>
        </p:txBody>
      </p:sp>
    </p:spTree>
    <p:extLst>
      <p:ext uri="{BB962C8B-B14F-4D97-AF65-F5344CB8AC3E}">
        <p14:creationId xmlns:p14="http://schemas.microsoft.com/office/powerpoint/2010/main" val="1825850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p:cNvSpPr>
            <a:spLocks noGrp="1"/>
          </p:cNvSpPr>
          <p:nvPr>
            <p:ph type="dt" sz="half" idx="10"/>
          </p:nvPr>
        </p:nvSpPr>
        <p:spPr/>
        <p:txBody>
          <a:bodyPr/>
          <a:lstStyle>
            <a:lvl1pPr>
              <a:defRPr/>
            </a:lvl1pPr>
          </a:lstStyle>
          <a:p>
            <a:endParaRPr lang="de-AT" altLang="de-DE"/>
          </a:p>
        </p:txBody>
      </p:sp>
      <p:sp>
        <p:nvSpPr>
          <p:cNvPr id="8" name="Fußzeilenplatzhalter 7"/>
          <p:cNvSpPr>
            <a:spLocks noGrp="1"/>
          </p:cNvSpPr>
          <p:nvPr>
            <p:ph type="ftr" sz="quarter" idx="11"/>
          </p:nvPr>
        </p:nvSpPr>
        <p:spPr/>
        <p:txBody>
          <a:bodyPr/>
          <a:lstStyle>
            <a:lvl1pPr>
              <a:defRPr/>
            </a:lvl1pPr>
          </a:lstStyle>
          <a:p>
            <a:endParaRPr lang="de-AT" altLang="de-DE"/>
          </a:p>
        </p:txBody>
      </p:sp>
      <p:sp>
        <p:nvSpPr>
          <p:cNvPr id="9" name="Foliennummernplatzhalter 8"/>
          <p:cNvSpPr>
            <a:spLocks noGrp="1"/>
          </p:cNvSpPr>
          <p:nvPr>
            <p:ph type="sldNum" sz="quarter" idx="12"/>
          </p:nvPr>
        </p:nvSpPr>
        <p:spPr/>
        <p:txBody>
          <a:bodyPr/>
          <a:lstStyle>
            <a:lvl1pPr>
              <a:defRPr/>
            </a:lvl1pPr>
          </a:lstStyle>
          <a:p>
            <a:fld id="{E1E119C0-DAF9-4556-82F9-C1BA4CEC87B4}" type="slidenum">
              <a:rPr lang="de-AT" altLang="de-DE"/>
              <a:pPr/>
              <a:t>‹Nr.›</a:t>
            </a:fld>
            <a:endParaRPr lang="de-AT" altLang="de-DE"/>
          </a:p>
        </p:txBody>
      </p:sp>
    </p:spTree>
    <p:extLst>
      <p:ext uri="{BB962C8B-B14F-4D97-AF65-F5344CB8AC3E}">
        <p14:creationId xmlns:p14="http://schemas.microsoft.com/office/powerpoint/2010/main" val="1917117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2"/>
          <p:cNvSpPr>
            <a:spLocks noGrp="1"/>
          </p:cNvSpPr>
          <p:nvPr>
            <p:ph type="dt" sz="half" idx="10"/>
          </p:nvPr>
        </p:nvSpPr>
        <p:spPr/>
        <p:txBody>
          <a:bodyPr/>
          <a:lstStyle>
            <a:lvl1pPr>
              <a:defRPr/>
            </a:lvl1pPr>
          </a:lstStyle>
          <a:p>
            <a:endParaRPr lang="de-AT" altLang="de-DE"/>
          </a:p>
        </p:txBody>
      </p:sp>
      <p:sp>
        <p:nvSpPr>
          <p:cNvPr id="4" name="Fußzeilenplatzhalter 3"/>
          <p:cNvSpPr>
            <a:spLocks noGrp="1"/>
          </p:cNvSpPr>
          <p:nvPr>
            <p:ph type="ftr" sz="quarter" idx="11"/>
          </p:nvPr>
        </p:nvSpPr>
        <p:spPr/>
        <p:txBody>
          <a:bodyPr/>
          <a:lstStyle>
            <a:lvl1pPr>
              <a:defRPr/>
            </a:lvl1pPr>
          </a:lstStyle>
          <a:p>
            <a:endParaRPr lang="de-AT" altLang="de-DE"/>
          </a:p>
        </p:txBody>
      </p:sp>
      <p:sp>
        <p:nvSpPr>
          <p:cNvPr id="5" name="Foliennummernplatzhalter 4"/>
          <p:cNvSpPr>
            <a:spLocks noGrp="1"/>
          </p:cNvSpPr>
          <p:nvPr>
            <p:ph type="sldNum" sz="quarter" idx="12"/>
          </p:nvPr>
        </p:nvSpPr>
        <p:spPr/>
        <p:txBody>
          <a:bodyPr/>
          <a:lstStyle>
            <a:lvl1pPr>
              <a:defRPr/>
            </a:lvl1pPr>
          </a:lstStyle>
          <a:p>
            <a:fld id="{27225870-0946-4D07-B0BE-4848A1726A52}" type="slidenum">
              <a:rPr lang="de-AT" altLang="de-DE"/>
              <a:pPr/>
              <a:t>‹Nr.›</a:t>
            </a:fld>
            <a:endParaRPr lang="de-AT" altLang="de-DE"/>
          </a:p>
        </p:txBody>
      </p:sp>
    </p:spTree>
    <p:extLst>
      <p:ext uri="{BB962C8B-B14F-4D97-AF65-F5344CB8AC3E}">
        <p14:creationId xmlns:p14="http://schemas.microsoft.com/office/powerpoint/2010/main" val="3710859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AT" altLang="de-DE"/>
          </a:p>
        </p:txBody>
      </p:sp>
      <p:sp>
        <p:nvSpPr>
          <p:cNvPr id="3" name="Fußzeilenplatzhalter 2"/>
          <p:cNvSpPr>
            <a:spLocks noGrp="1"/>
          </p:cNvSpPr>
          <p:nvPr>
            <p:ph type="ftr" sz="quarter" idx="11"/>
          </p:nvPr>
        </p:nvSpPr>
        <p:spPr/>
        <p:txBody>
          <a:bodyPr/>
          <a:lstStyle>
            <a:lvl1pPr>
              <a:defRPr/>
            </a:lvl1pPr>
          </a:lstStyle>
          <a:p>
            <a:endParaRPr lang="de-AT" altLang="de-DE"/>
          </a:p>
        </p:txBody>
      </p:sp>
      <p:sp>
        <p:nvSpPr>
          <p:cNvPr id="4" name="Foliennummernplatzhalter 3"/>
          <p:cNvSpPr>
            <a:spLocks noGrp="1"/>
          </p:cNvSpPr>
          <p:nvPr>
            <p:ph type="sldNum" sz="quarter" idx="12"/>
          </p:nvPr>
        </p:nvSpPr>
        <p:spPr/>
        <p:txBody>
          <a:bodyPr/>
          <a:lstStyle>
            <a:lvl1pPr>
              <a:defRPr/>
            </a:lvl1pPr>
          </a:lstStyle>
          <a:p>
            <a:fld id="{A2DE3E18-6611-4271-90A2-75C31FFAF5A2}" type="slidenum">
              <a:rPr lang="de-AT" altLang="de-DE"/>
              <a:pPr/>
              <a:t>‹Nr.›</a:t>
            </a:fld>
            <a:endParaRPr lang="de-AT" altLang="de-DE"/>
          </a:p>
        </p:txBody>
      </p:sp>
    </p:spTree>
    <p:extLst>
      <p:ext uri="{BB962C8B-B14F-4D97-AF65-F5344CB8AC3E}">
        <p14:creationId xmlns:p14="http://schemas.microsoft.com/office/powerpoint/2010/main" val="664726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lvl1pPr>
              <a:defRPr/>
            </a:lvl1pPr>
          </a:lstStyle>
          <a:p>
            <a:endParaRPr lang="de-AT" altLang="de-DE"/>
          </a:p>
        </p:txBody>
      </p:sp>
      <p:sp>
        <p:nvSpPr>
          <p:cNvPr id="6" name="Fußzeilenplatzhalter 5"/>
          <p:cNvSpPr>
            <a:spLocks noGrp="1"/>
          </p:cNvSpPr>
          <p:nvPr>
            <p:ph type="ftr" sz="quarter" idx="11"/>
          </p:nvPr>
        </p:nvSpPr>
        <p:spPr/>
        <p:txBody>
          <a:bodyPr/>
          <a:lstStyle>
            <a:lvl1pPr>
              <a:defRPr/>
            </a:lvl1pPr>
          </a:lstStyle>
          <a:p>
            <a:endParaRPr lang="de-AT" altLang="de-DE"/>
          </a:p>
        </p:txBody>
      </p:sp>
      <p:sp>
        <p:nvSpPr>
          <p:cNvPr id="7" name="Foliennummernplatzhalter 6"/>
          <p:cNvSpPr>
            <a:spLocks noGrp="1"/>
          </p:cNvSpPr>
          <p:nvPr>
            <p:ph type="sldNum" sz="quarter" idx="12"/>
          </p:nvPr>
        </p:nvSpPr>
        <p:spPr/>
        <p:txBody>
          <a:bodyPr/>
          <a:lstStyle>
            <a:lvl1pPr>
              <a:defRPr/>
            </a:lvl1pPr>
          </a:lstStyle>
          <a:p>
            <a:fld id="{147482AF-411C-4159-B367-309D03D6F45F}" type="slidenum">
              <a:rPr lang="de-AT" altLang="de-DE"/>
              <a:pPr/>
              <a:t>‹Nr.›</a:t>
            </a:fld>
            <a:endParaRPr lang="de-AT" altLang="de-DE"/>
          </a:p>
        </p:txBody>
      </p:sp>
    </p:spTree>
    <p:extLst>
      <p:ext uri="{BB962C8B-B14F-4D97-AF65-F5344CB8AC3E}">
        <p14:creationId xmlns:p14="http://schemas.microsoft.com/office/powerpoint/2010/main" val="417921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lvl1pPr>
              <a:defRPr/>
            </a:lvl1pPr>
          </a:lstStyle>
          <a:p>
            <a:endParaRPr lang="de-AT" altLang="de-DE"/>
          </a:p>
        </p:txBody>
      </p:sp>
      <p:sp>
        <p:nvSpPr>
          <p:cNvPr id="6" name="Fußzeilenplatzhalter 5"/>
          <p:cNvSpPr>
            <a:spLocks noGrp="1"/>
          </p:cNvSpPr>
          <p:nvPr>
            <p:ph type="ftr" sz="quarter" idx="11"/>
          </p:nvPr>
        </p:nvSpPr>
        <p:spPr/>
        <p:txBody>
          <a:bodyPr/>
          <a:lstStyle>
            <a:lvl1pPr>
              <a:defRPr/>
            </a:lvl1pPr>
          </a:lstStyle>
          <a:p>
            <a:endParaRPr lang="de-AT" altLang="de-DE"/>
          </a:p>
        </p:txBody>
      </p:sp>
      <p:sp>
        <p:nvSpPr>
          <p:cNvPr id="7" name="Foliennummernplatzhalter 6"/>
          <p:cNvSpPr>
            <a:spLocks noGrp="1"/>
          </p:cNvSpPr>
          <p:nvPr>
            <p:ph type="sldNum" sz="quarter" idx="12"/>
          </p:nvPr>
        </p:nvSpPr>
        <p:spPr/>
        <p:txBody>
          <a:bodyPr/>
          <a:lstStyle>
            <a:lvl1pPr>
              <a:defRPr/>
            </a:lvl1pPr>
          </a:lstStyle>
          <a:p>
            <a:fld id="{C8F9019E-B8A8-4749-8335-CD6E9EAD5596}" type="slidenum">
              <a:rPr lang="de-AT" altLang="de-DE"/>
              <a:pPr/>
              <a:t>‹Nr.›</a:t>
            </a:fld>
            <a:endParaRPr lang="de-AT" altLang="de-DE"/>
          </a:p>
        </p:txBody>
      </p:sp>
    </p:spTree>
    <p:extLst>
      <p:ext uri="{BB962C8B-B14F-4D97-AF65-F5344CB8AC3E}">
        <p14:creationId xmlns:p14="http://schemas.microsoft.com/office/powerpoint/2010/main" val="2625606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AT" altLang="de-DE"/>
          </a:p>
        </p:txBody>
      </p:sp>
      <p:sp>
        <p:nvSpPr>
          <p:cNvPr id="5" name="Fußzeilenplatzhalter 4"/>
          <p:cNvSpPr>
            <a:spLocks noGrp="1"/>
          </p:cNvSpPr>
          <p:nvPr>
            <p:ph type="ftr" sz="quarter" idx="11"/>
          </p:nvPr>
        </p:nvSpPr>
        <p:spPr/>
        <p:txBody>
          <a:bodyPr/>
          <a:lstStyle>
            <a:lvl1pPr>
              <a:defRPr/>
            </a:lvl1pPr>
          </a:lstStyle>
          <a:p>
            <a:endParaRPr lang="de-AT" altLang="de-DE"/>
          </a:p>
        </p:txBody>
      </p:sp>
      <p:sp>
        <p:nvSpPr>
          <p:cNvPr id="6" name="Foliennummernplatzhalter 5"/>
          <p:cNvSpPr>
            <a:spLocks noGrp="1"/>
          </p:cNvSpPr>
          <p:nvPr>
            <p:ph type="sldNum" sz="quarter" idx="12"/>
          </p:nvPr>
        </p:nvSpPr>
        <p:spPr/>
        <p:txBody>
          <a:bodyPr/>
          <a:lstStyle>
            <a:lvl1pPr>
              <a:defRPr/>
            </a:lvl1pPr>
          </a:lstStyle>
          <a:p>
            <a:fld id="{6DD659F7-C766-48D6-874C-2B7B23A38221}" type="slidenum">
              <a:rPr lang="de-AT" altLang="de-DE"/>
              <a:pPr/>
              <a:t>‹Nr.›</a:t>
            </a:fld>
            <a:endParaRPr lang="de-AT" altLang="de-DE"/>
          </a:p>
        </p:txBody>
      </p:sp>
    </p:spTree>
    <p:extLst>
      <p:ext uri="{BB962C8B-B14F-4D97-AF65-F5344CB8AC3E}">
        <p14:creationId xmlns:p14="http://schemas.microsoft.com/office/powerpoint/2010/main" val="1600104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AT" altLang="de-DE"/>
          </a:p>
        </p:txBody>
      </p:sp>
      <p:sp>
        <p:nvSpPr>
          <p:cNvPr id="5" name="Fußzeilenplatzhalter 4"/>
          <p:cNvSpPr>
            <a:spLocks noGrp="1"/>
          </p:cNvSpPr>
          <p:nvPr>
            <p:ph type="ftr" sz="quarter" idx="11"/>
          </p:nvPr>
        </p:nvSpPr>
        <p:spPr/>
        <p:txBody>
          <a:bodyPr/>
          <a:lstStyle>
            <a:lvl1pPr>
              <a:defRPr/>
            </a:lvl1pPr>
          </a:lstStyle>
          <a:p>
            <a:endParaRPr lang="de-AT" altLang="de-DE"/>
          </a:p>
        </p:txBody>
      </p:sp>
      <p:sp>
        <p:nvSpPr>
          <p:cNvPr id="6" name="Foliennummernplatzhalter 5"/>
          <p:cNvSpPr>
            <a:spLocks noGrp="1"/>
          </p:cNvSpPr>
          <p:nvPr>
            <p:ph type="sldNum" sz="quarter" idx="12"/>
          </p:nvPr>
        </p:nvSpPr>
        <p:spPr/>
        <p:txBody>
          <a:bodyPr/>
          <a:lstStyle>
            <a:lvl1pPr>
              <a:defRPr/>
            </a:lvl1pPr>
          </a:lstStyle>
          <a:p>
            <a:fld id="{6C3951BD-4CE8-44F2-8023-86E1A8DE97FD}" type="slidenum">
              <a:rPr lang="de-AT" altLang="de-DE"/>
              <a:pPr/>
              <a:t>‹Nr.›</a:t>
            </a:fld>
            <a:endParaRPr lang="de-AT" altLang="de-DE"/>
          </a:p>
        </p:txBody>
      </p:sp>
    </p:spTree>
    <p:extLst>
      <p:ext uri="{BB962C8B-B14F-4D97-AF65-F5344CB8AC3E}">
        <p14:creationId xmlns:p14="http://schemas.microsoft.com/office/powerpoint/2010/main" val="2290500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AT" altLang="de-DE"/>
              <a:t>Klicken Sie, um das Titelformat zu bearbeiten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AT" altLang="de-DE"/>
              <a:t>Klicken Sie, um die Formate des Vorlagentextes zu bearbeiten</a:t>
            </a:r>
          </a:p>
          <a:p>
            <a:pPr lvl="1"/>
            <a:r>
              <a:rPr lang="de-AT" altLang="de-DE"/>
              <a:t>Zweite Ebene</a:t>
            </a:r>
          </a:p>
          <a:p>
            <a:pPr lvl="2"/>
            <a:r>
              <a:rPr lang="de-AT" altLang="de-DE"/>
              <a:t>Dritte Ebene</a:t>
            </a:r>
          </a:p>
          <a:p>
            <a:pPr lvl="3"/>
            <a:r>
              <a:rPr lang="de-AT" altLang="de-DE"/>
              <a:t>Vierte Ebene</a:t>
            </a:r>
          </a:p>
          <a:p>
            <a:pPr lvl="4"/>
            <a:r>
              <a:rPr lang="de-AT" altLang="de-DE"/>
              <a:t>Fünfte Ebene</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de-AT" altLang="de-DE"/>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de-AT" altLang="de-DE"/>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B273992-E2C6-4FBD-8913-3FD5F6022E23}" type="slidenum">
              <a:rPr lang="de-AT" altLang="de-DE"/>
              <a:pPr/>
              <a:t>‹Nr.›</a:t>
            </a:fld>
            <a:endParaRPr lang="de-AT"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microsoft.com/office/2014/relationships/chartEx" Target="../charts/chartEx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image" Target="../media/image30.png"/><Relationship Id="rId7" Type="http://schemas.openxmlformats.org/officeDocument/2006/relationships/oleObject" Target="../embeddings/oleObject2.bin"/><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oleObject" Target="../embeddings/oleObject1.bin"/><Relationship Id="rId4" Type="http://schemas.openxmlformats.org/officeDocument/2006/relationships/image" Target="../media/image10.jpg"/></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71562" y="919643"/>
            <a:ext cx="7992888" cy="1138773"/>
          </a:xfrm>
          <a:prstGeom prst="rect">
            <a:avLst/>
          </a:prstGeom>
          <a:noFill/>
        </p:spPr>
        <p:txBody>
          <a:bodyPr wrap="square" rtlCol="0">
            <a:spAutoFit/>
          </a:bodyPr>
          <a:lstStyle/>
          <a:p>
            <a:pPr algn="ctr"/>
            <a:r>
              <a:rPr lang="de-AT" sz="4000" i="0" u="none" strike="noStrike" dirty="0">
                <a:solidFill>
                  <a:srgbClr val="C00000"/>
                </a:solidFill>
                <a:effectLst/>
                <a:latin typeface="Verdana" panose="020B0604030504040204" pitchFamily="34" charset="0"/>
              </a:rPr>
              <a:t>Always online – Digital Detox</a:t>
            </a:r>
          </a:p>
          <a:p>
            <a:pPr algn="ctr"/>
            <a:r>
              <a:rPr lang="de-AT" sz="2800" dirty="0">
                <a:solidFill>
                  <a:srgbClr val="C00000"/>
                </a:solidFill>
                <a:latin typeface="Verdana" panose="020B0604030504040204" pitchFamily="34" charset="0"/>
              </a:rPr>
              <a:t>Auf der Suche nach der goldenen Mitte</a:t>
            </a:r>
            <a:endParaRPr lang="de-AT" sz="2800" i="0" u="none" strike="noStrike" dirty="0">
              <a:solidFill>
                <a:srgbClr val="C00000"/>
              </a:solidFill>
              <a:effectLst/>
              <a:latin typeface="Verdana" panose="020B0604030504040204" pitchFamily="34" charset="0"/>
            </a:endParaRPr>
          </a:p>
        </p:txBody>
      </p:sp>
      <p:sp>
        <p:nvSpPr>
          <p:cNvPr id="8" name="Rechteck 7"/>
          <p:cNvSpPr/>
          <p:nvPr/>
        </p:nvSpPr>
        <p:spPr>
          <a:xfrm>
            <a:off x="971600" y="5913303"/>
            <a:ext cx="7272808" cy="276999"/>
          </a:xfrm>
          <a:prstGeom prst="rect">
            <a:avLst/>
          </a:prstGeom>
        </p:spPr>
        <p:txBody>
          <a:bodyPr wrap="square">
            <a:spAutoFit/>
          </a:bodyPr>
          <a:lstStyle/>
          <a:p>
            <a:pPr algn="ctr"/>
            <a:r>
              <a:rPr lang="de-AT" sz="1200" dirty="0"/>
              <a:t>Quelle: http://activemindsblog.org/stress-less-week-download-these-mental-health-apps-today/</a:t>
            </a:r>
          </a:p>
        </p:txBody>
      </p:sp>
      <p:pic>
        <p:nvPicPr>
          <p:cNvPr id="9" name="Grafik 8" descr="mental-health-apps-SFWAD.jpg"/>
          <p:cNvPicPr>
            <a:picLocks noChangeAspect="1"/>
          </p:cNvPicPr>
          <p:nvPr/>
        </p:nvPicPr>
        <p:blipFill>
          <a:blip r:embed="rId3" cstate="print"/>
          <a:stretch>
            <a:fillRect/>
          </a:stretch>
        </p:blipFill>
        <p:spPr>
          <a:xfrm>
            <a:off x="1915405" y="3692835"/>
            <a:ext cx="5313189" cy="2125276"/>
          </a:xfrm>
          <a:prstGeom prst="rect">
            <a:avLst/>
          </a:prstGeom>
        </p:spPr>
      </p:pic>
      <p:sp>
        <p:nvSpPr>
          <p:cNvPr id="7" name="Textfeld 6"/>
          <p:cNvSpPr txBox="1"/>
          <p:nvPr/>
        </p:nvSpPr>
        <p:spPr>
          <a:xfrm>
            <a:off x="-3994" y="6165304"/>
            <a:ext cx="9144000" cy="461665"/>
          </a:xfrm>
          <a:prstGeom prst="rect">
            <a:avLst/>
          </a:prstGeom>
          <a:noFill/>
        </p:spPr>
        <p:txBody>
          <a:bodyPr wrap="square" rtlCol="0">
            <a:spAutoFit/>
          </a:bodyPr>
          <a:lstStyle/>
          <a:p>
            <a:pPr lvl="1" algn="ctr"/>
            <a:r>
              <a:rPr lang="de-AT" dirty="0"/>
              <a:t>Oliver Scheibenbogen 	</a:t>
            </a:r>
          </a:p>
        </p:txBody>
      </p:sp>
      <p:sp>
        <p:nvSpPr>
          <p:cNvPr id="5" name="Textfeld 4">
            <a:extLst>
              <a:ext uri="{FF2B5EF4-FFF2-40B4-BE49-F238E27FC236}">
                <a16:creationId xmlns:a16="http://schemas.microsoft.com/office/drawing/2014/main" id="{B2C5CFCD-6C62-0595-0EBF-D8954D9ECC65}"/>
              </a:ext>
            </a:extLst>
          </p:cNvPr>
          <p:cNvSpPr txBox="1"/>
          <p:nvPr/>
        </p:nvSpPr>
        <p:spPr>
          <a:xfrm>
            <a:off x="1881039" y="2270560"/>
            <a:ext cx="5453930" cy="584775"/>
          </a:xfrm>
          <a:prstGeom prst="rect">
            <a:avLst/>
          </a:prstGeom>
          <a:noFill/>
        </p:spPr>
        <p:txBody>
          <a:bodyPr wrap="square">
            <a:spAutoFit/>
          </a:bodyPr>
          <a:lstStyle/>
          <a:p>
            <a:pPr algn="ctr"/>
            <a:r>
              <a:rPr lang="de-AT" sz="1800" b="0" i="1" u="none" strike="noStrike" dirty="0">
                <a:solidFill>
                  <a:srgbClr val="000000"/>
                </a:solidFill>
                <a:effectLst/>
                <a:latin typeface="Verdana" panose="020B0604030504040204" pitchFamily="34" charset="0"/>
              </a:rPr>
              <a:t>SUCHT UND ABHÄNGIGKEIT</a:t>
            </a:r>
          </a:p>
          <a:p>
            <a:pPr algn="ctr"/>
            <a:r>
              <a:rPr lang="de-AT" sz="1400" b="0" i="1" u="none" strike="noStrike" dirty="0">
                <a:solidFill>
                  <a:srgbClr val="000000"/>
                </a:solidFill>
                <a:effectLst/>
                <a:latin typeface="Verdana" panose="020B0604030504040204" pitchFamily="34" charset="0"/>
              </a:rPr>
              <a:t>WENN KONSUM ZUM ZWANG WIRD</a:t>
            </a:r>
            <a:endParaRPr lang="de-DE" sz="1400" i="1" dirty="0"/>
          </a:p>
        </p:txBody>
      </p:sp>
      <p:sp>
        <p:nvSpPr>
          <p:cNvPr id="6" name="Textfeld 5">
            <a:extLst>
              <a:ext uri="{FF2B5EF4-FFF2-40B4-BE49-F238E27FC236}">
                <a16:creationId xmlns:a16="http://schemas.microsoft.com/office/drawing/2014/main" id="{29216993-0192-4E52-0DE6-5EBF2758681F}"/>
              </a:ext>
            </a:extLst>
          </p:cNvPr>
          <p:cNvSpPr txBox="1"/>
          <p:nvPr/>
        </p:nvSpPr>
        <p:spPr>
          <a:xfrm>
            <a:off x="611560" y="2950527"/>
            <a:ext cx="7992888" cy="400110"/>
          </a:xfrm>
          <a:prstGeom prst="rect">
            <a:avLst/>
          </a:prstGeom>
          <a:noFill/>
        </p:spPr>
        <p:txBody>
          <a:bodyPr wrap="square" rtlCol="0">
            <a:spAutoFit/>
          </a:bodyPr>
          <a:lstStyle/>
          <a:p>
            <a:pPr algn="ctr"/>
            <a:r>
              <a:rPr lang="de-DE" sz="2000" dirty="0">
                <a:solidFill>
                  <a:srgbClr val="C00000"/>
                </a:solidFill>
              </a:rPr>
              <a:t>18. STEIRISCHE GESUNDHEITSKONFERENZ 7. Juni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6CB615-E813-B116-8380-4DDA1B97F4BF}"/>
              </a:ext>
            </a:extLst>
          </p:cNvPr>
          <p:cNvSpPr>
            <a:spLocks noGrp="1"/>
          </p:cNvSpPr>
          <p:nvPr>
            <p:ph type="title"/>
          </p:nvPr>
        </p:nvSpPr>
        <p:spPr/>
        <p:txBody>
          <a:bodyPr/>
          <a:lstStyle/>
          <a:p>
            <a:endParaRPr lang="de-DE"/>
          </a:p>
        </p:txBody>
      </p:sp>
      <p:pic>
        <p:nvPicPr>
          <p:cNvPr id="5" name="Inhaltsplatzhalter 4" descr="Ein Bild, das Text, Screenshot, Design enthält.&#10;&#10;Automatisch generierte Beschreibung">
            <a:extLst>
              <a:ext uri="{FF2B5EF4-FFF2-40B4-BE49-F238E27FC236}">
                <a16:creationId xmlns:a16="http://schemas.microsoft.com/office/drawing/2014/main" id="{9A298DE5-B46E-0DEB-3311-0F7F7CFBF3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174254"/>
            <a:ext cx="7772400" cy="3483282"/>
          </a:xfrm>
        </p:spPr>
      </p:pic>
      <p:sp>
        <p:nvSpPr>
          <p:cNvPr id="7" name="Textfeld 6">
            <a:extLst>
              <a:ext uri="{FF2B5EF4-FFF2-40B4-BE49-F238E27FC236}">
                <a16:creationId xmlns:a16="http://schemas.microsoft.com/office/drawing/2014/main" id="{520503FD-3737-BCB4-3B86-8F9AB5C619A4}"/>
              </a:ext>
            </a:extLst>
          </p:cNvPr>
          <p:cNvSpPr txBox="1"/>
          <p:nvPr/>
        </p:nvSpPr>
        <p:spPr>
          <a:xfrm>
            <a:off x="936712" y="4891125"/>
            <a:ext cx="7270576" cy="281167"/>
          </a:xfrm>
          <a:prstGeom prst="rect">
            <a:avLst/>
          </a:prstGeom>
          <a:noFill/>
        </p:spPr>
        <p:txBody>
          <a:bodyPr wrap="square">
            <a:spAutoFit/>
          </a:bodyPr>
          <a:lstStyle/>
          <a:p>
            <a:pPr>
              <a:lnSpc>
                <a:spcPct val="107000"/>
              </a:lnSpc>
              <a:spcAft>
                <a:spcPts val="800"/>
              </a:spcAft>
            </a:pPr>
            <a:r>
              <a:rPr lang="de-AT" sz="1200" kern="100" dirty="0">
                <a:effectLst/>
                <a:latin typeface="Calibri" panose="020F0502020204030204" pitchFamily="34" charset="0"/>
                <a:ea typeface="Calibri" panose="020F0502020204030204" pitchFamily="34" charset="0"/>
                <a:cs typeface="Times New Roman" panose="02020603050405020304" pitchFamily="18" charset="0"/>
              </a:rPr>
              <a:t>Quelle: </a:t>
            </a:r>
            <a:r>
              <a:rPr lang="de-AT" sz="1200" kern="100" dirty="0" err="1">
                <a:effectLst/>
                <a:latin typeface="Calibri" panose="020F0502020204030204" pitchFamily="34" charset="0"/>
                <a:ea typeface="Calibri" panose="020F0502020204030204" pitchFamily="34" charset="0"/>
                <a:cs typeface="Times New Roman" panose="02020603050405020304" pitchFamily="18" charset="0"/>
              </a:rPr>
              <a:t>Harari</a:t>
            </a:r>
            <a:r>
              <a:rPr lang="de-AT" sz="1200" kern="100" dirty="0">
                <a:effectLst/>
                <a:latin typeface="Calibri" panose="020F0502020204030204" pitchFamily="34" charset="0"/>
                <a:ea typeface="Calibri" panose="020F0502020204030204" pitchFamily="34" charset="0"/>
                <a:cs typeface="Times New Roman" panose="02020603050405020304" pitchFamily="18" charset="0"/>
              </a:rPr>
              <a:t>, Y. N. (2021). Eine kurze Geschichte der Menschheit. Sapiens. Der Aufstieg. München: C.H. Beck.</a:t>
            </a:r>
          </a:p>
        </p:txBody>
      </p:sp>
    </p:spTree>
    <p:extLst>
      <p:ext uri="{BB962C8B-B14F-4D97-AF65-F5344CB8AC3E}">
        <p14:creationId xmlns:p14="http://schemas.microsoft.com/office/powerpoint/2010/main" val="2056920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6F9E225-7B7D-64DE-44F6-6B92F549486B}"/>
              </a:ext>
            </a:extLst>
          </p:cNvPr>
          <p:cNvSpPr>
            <a:spLocks noGrp="1"/>
          </p:cNvSpPr>
          <p:nvPr>
            <p:ph type="title"/>
          </p:nvPr>
        </p:nvSpPr>
        <p:spPr>
          <a:xfrm>
            <a:off x="457200" y="274638"/>
            <a:ext cx="8229600" cy="1143000"/>
          </a:xfrm>
        </p:spPr>
        <p:txBody>
          <a:bodyPr/>
          <a:lstStyle/>
          <a:p>
            <a:r>
              <a:rPr lang="de-DE" sz="3600" dirty="0">
                <a:solidFill>
                  <a:srgbClr val="C00000"/>
                </a:solidFill>
              </a:rPr>
              <a:t>Verdoppelung der Symptome süchtigen Verhaltens alle 10 Jahre!</a:t>
            </a:r>
            <a:endParaRPr lang="en-US" sz="3600" dirty="0">
              <a:solidFill>
                <a:srgbClr val="C00000"/>
              </a:solidFill>
            </a:endParaRPr>
          </a:p>
        </p:txBody>
      </p:sp>
      <p:sp>
        <p:nvSpPr>
          <p:cNvPr id="3" name="Inhaltsplatzhalter 2">
            <a:extLst>
              <a:ext uri="{FF2B5EF4-FFF2-40B4-BE49-F238E27FC236}">
                <a16:creationId xmlns:a16="http://schemas.microsoft.com/office/drawing/2014/main" id="{12602721-988D-5D41-0688-548FA14D0511}"/>
              </a:ext>
            </a:extLst>
          </p:cNvPr>
          <p:cNvSpPr>
            <a:spLocks noGrp="1"/>
          </p:cNvSpPr>
          <p:nvPr>
            <p:ph sz="half" idx="2"/>
          </p:nvPr>
        </p:nvSpPr>
        <p:spPr>
          <a:xfrm>
            <a:off x="457200" y="2174875"/>
            <a:ext cx="4040188" cy="3951288"/>
          </a:xfrm>
        </p:spPr>
        <p:txBody>
          <a:bodyPr wrap="square" anchor="t">
            <a:normAutofit/>
          </a:bodyPr>
          <a:lstStyle/>
          <a:p>
            <a:pPr marL="0" indent="0">
              <a:buNone/>
            </a:pPr>
            <a:r>
              <a:rPr lang="de-AT" dirty="0">
                <a:effectLst/>
                <a:latin typeface="Helvetica Neue" panose="02000503000000020004" pitchFamily="2" charset="0"/>
              </a:rPr>
              <a:t>Kriterien wie:</a:t>
            </a:r>
          </a:p>
          <a:p>
            <a:pPr marL="0" indent="0">
              <a:buNone/>
            </a:pPr>
            <a:endParaRPr lang="de-AT" dirty="0">
              <a:effectLst/>
              <a:latin typeface="Helvetica Neue" panose="02000503000000020004" pitchFamily="2" charset="0"/>
            </a:endParaRPr>
          </a:p>
          <a:p>
            <a:r>
              <a:rPr lang="de-AT" dirty="0">
                <a:effectLst/>
                <a:latin typeface="Helvetica Neue" panose="02000503000000020004" pitchFamily="2" charset="0"/>
              </a:rPr>
              <a:t>Toleranzentwicklung</a:t>
            </a:r>
          </a:p>
          <a:p>
            <a:r>
              <a:rPr lang="de-AT" dirty="0">
                <a:effectLst/>
                <a:latin typeface="Helvetica Neue" panose="02000503000000020004" pitchFamily="2" charset="0"/>
              </a:rPr>
              <a:t>Entzugserscheinungen</a:t>
            </a:r>
          </a:p>
          <a:p>
            <a:r>
              <a:rPr lang="de-AT" dirty="0">
                <a:effectLst/>
                <a:latin typeface="Helvetica Neue" panose="02000503000000020004" pitchFamily="2" charset="0"/>
              </a:rPr>
              <a:t>Dosissteigerungen</a:t>
            </a:r>
          </a:p>
          <a:p>
            <a:r>
              <a:rPr lang="de-AT" dirty="0">
                <a:effectLst/>
                <a:latin typeface="Helvetica Neue" panose="02000503000000020004" pitchFamily="2" charset="0"/>
              </a:rPr>
              <a:t>Kontrollverlust</a:t>
            </a:r>
          </a:p>
          <a:p>
            <a:r>
              <a:rPr lang="de-AT" dirty="0">
                <a:latin typeface="Helvetica Neue" panose="02000503000000020004" pitchFamily="2" charset="0"/>
              </a:rPr>
              <a:t>neg. Konsequenzen</a:t>
            </a:r>
            <a:endParaRPr lang="de-AT" dirty="0">
              <a:effectLst/>
              <a:latin typeface="Helvetica Neue" panose="02000503000000020004" pitchFamily="2" charset="0"/>
            </a:endParaRPr>
          </a:p>
          <a:p>
            <a:endParaRPr lang="de-DE" dirty="0"/>
          </a:p>
        </p:txBody>
      </p:sp>
      <p:graphicFrame>
        <p:nvGraphicFramePr>
          <p:cNvPr id="4" name="Diagramm 3">
            <a:extLst>
              <a:ext uri="{FF2B5EF4-FFF2-40B4-BE49-F238E27FC236}">
                <a16:creationId xmlns:a16="http://schemas.microsoft.com/office/drawing/2014/main" id="{3E5222AA-4457-046C-4611-4FCCD5889953}"/>
              </a:ext>
            </a:extLst>
          </p:cNvPr>
          <p:cNvGraphicFramePr>
            <a:graphicFrameLocks/>
          </p:cNvGraphicFramePr>
          <p:nvPr>
            <p:extLst>
              <p:ext uri="{D42A27DB-BD31-4B8C-83A1-F6EECF244321}">
                <p14:modId xmlns:p14="http://schemas.microsoft.com/office/powerpoint/2010/main" val="4176403240"/>
              </p:ext>
            </p:extLst>
          </p:nvPr>
        </p:nvGraphicFramePr>
        <p:xfrm>
          <a:off x="4645025" y="2174875"/>
          <a:ext cx="4041775" cy="395128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feld 4">
            <a:extLst>
              <a:ext uri="{FF2B5EF4-FFF2-40B4-BE49-F238E27FC236}">
                <a16:creationId xmlns:a16="http://schemas.microsoft.com/office/drawing/2014/main" id="{5F2EBDFE-E6A2-0C90-0478-6A6DCE2FDCD8}"/>
              </a:ext>
            </a:extLst>
          </p:cNvPr>
          <p:cNvSpPr txBox="1"/>
          <p:nvPr/>
        </p:nvSpPr>
        <p:spPr>
          <a:xfrm>
            <a:off x="180333" y="6243582"/>
            <a:ext cx="8634110" cy="369332"/>
          </a:xfrm>
          <a:prstGeom prst="rect">
            <a:avLst/>
          </a:prstGeom>
          <a:noFill/>
        </p:spPr>
        <p:txBody>
          <a:bodyPr wrap="square" rtlCol="0">
            <a:spAutoFit/>
          </a:bodyPr>
          <a:lstStyle/>
          <a:p>
            <a:pPr algn="ctr"/>
            <a:r>
              <a:rPr lang="de-DE" sz="1800" dirty="0"/>
              <a:t>Scheibenbogen et al. (2023). Smartphonenutzung in Österreich. Unveröffentlichte Studie.</a:t>
            </a:r>
          </a:p>
        </p:txBody>
      </p:sp>
      <p:sp>
        <p:nvSpPr>
          <p:cNvPr id="7" name="Textfeld 6">
            <a:extLst>
              <a:ext uri="{FF2B5EF4-FFF2-40B4-BE49-F238E27FC236}">
                <a16:creationId xmlns:a16="http://schemas.microsoft.com/office/drawing/2014/main" id="{6FA236B5-A382-268F-84BC-FF85F05858F7}"/>
              </a:ext>
            </a:extLst>
          </p:cNvPr>
          <p:cNvSpPr txBox="1"/>
          <p:nvPr/>
        </p:nvSpPr>
        <p:spPr>
          <a:xfrm>
            <a:off x="457200" y="1472680"/>
            <a:ext cx="8229600" cy="707886"/>
          </a:xfrm>
          <a:prstGeom prst="rect">
            <a:avLst/>
          </a:prstGeom>
          <a:noFill/>
        </p:spPr>
        <p:txBody>
          <a:bodyPr wrap="square">
            <a:spAutoFit/>
          </a:bodyPr>
          <a:lstStyle/>
          <a:p>
            <a:pPr marL="0" indent="0" algn="ctr">
              <a:buNone/>
            </a:pPr>
            <a:r>
              <a:rPr lang="de-AT" sz="2000" dirty="0">
                <a:effectLst/>
                <a:latin typeface="Helvetica Neue" panose="02000503000000020004" pitchFamily="2" charset="0"/>
              </a:rPr>
              <a:t>Studie </a:t>
            </a:r>
            <a:r>
              <a:rPr lang="de-AT" sz="2000" dirty="0">
                <a:latin typeface="Helvetica Neue" panose="02000503000000020004" pitchFamily="2" charset="0"/>
              </a:rPr>
              <a:t>finanziert von der </a:t>
            </a:r>
            <a:r>
              <a:rPr lang="de-AT" sz="2000" dirty="0">
                <a:effectLst/>
                <a:latin typeface="Helvetica Neue" panose="02000503000000020004" pitchFamily="2" charset="0"/>
              </a:rPr>
              <a:t>Stiftung Anton Proksch an </a:t>
            </a:r>
            <a:br>
              <a:rPr lang="de-AT" sz="2000" dirty="0">
                <a:effectLst/>
                <a:latin typeface="Helvetica Neue" panose="02000503000000020004" pitchFamily="2" charset="0"/>
              </a:rPr>
            </a:br>
            <a:r>
              <a:rPr lang="de-AT" sz="2000" dirty="0">
                <a:effectLst/>
                <a:latin typeface="Helvetica Neue" panose="02000503000000020004" pitchFamily="2" charset="0"/>
              </a:rPr>
              <a:t>2000 Personen ab dem 14. LJ</a:t>
            </a:r>
          </a:p>
        </p:txBody>
      </p:sp>
    </p:spTree>
    <p:extLst>
      <p:ext uri="{BB962C8B-B14F-4D97-AF65-F5344CB8AC3E}">
        <p14:creationId xmlns:p14="http://schemas.microsoft.com/office/powerpoint/2010/main" val="2435165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64FE80-8EBA-189B-A06C-1A78F178364A}"/>
              </a:ext>
            </a:extLst>
          </p:cNvPr>
          <p:cNvSpPr>
            <a:spLocks noGrp="1"/>
          </p:cNvSpPr>
          <p:nvPr>
            <p:ph type="title"/>
          </p:nvPr>
        </p:nvSpPr>
        <p:spPr/>
        <p:txBody>
          <a:bodyPr/>
          <a:lstStyle/>
          <a:p>
            <a:r>
              <a:rPr lang="de-DE" dirty="0">
                <a:solidFill>
                  <a:srgbClr val="C00000"/>
                </a:solidFill>
              </a:rPr>
              <a:t>SARS-COV-2-Pandemie &amp; Internetgebrauch</a:t>
            </a:r>
          </a:p>
        </p:txBody>
      </p:sp>
      <p:pic>
        <p:nvPicPr>
          <p:cNvPr id="9" name="Grafik 8" descr="Ein Bild, das Text, Schrift, Screenshot enthält.&#10;&#10;Automatisch generierte Beschreibung">
            <a:extLst>
              <a:ext uri="{FF2B5EF4-FFF2-40B4-BE49-F238E27FC236}">
                <a16:creationId xmlns:a16="http://schemas.microsoft.com/office/drawing/2014/main" id="{87DA15B2-59D0-D627-072D-84AE8A6734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58" y="2735552"/>
            <a:ext cx="4572000" cy="2369849"/>
          </a:xfrm>
          <a:prstGeom prst="rect">
            <a:avLst/>
          </a:prstGeom>
        </p:spPr>
      </p:pic>
      <p:pic>
        <p:nvPicPr>
          <p:cNvPr id="11" name="Grafik 10" descr="Ein Bild, das Text, Screenshot, Schrift enthält.&#10;&#10;Automatisch generierte Beschreibung">
            <a:extLst>
              <a:ext uri="{FF2B5EF4-FFF2-40B4-BE49-F238E27FC236}">
                <a16:creationId xmlns:a16="http://schemas.microsoft.com/office/drawing/2014/main" id="{7ABB6015-00B5-3F8A-1B93-88E5E2C14D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5282" y="2276872"/>
            <a:ext cx="4254058" cy="3756022"/>
          </a:xfrm>
          <a:prstGeom prst="rect">
            <a:avLst/>
          </a:prstGeom>
        </p:spPr>
      </p:pic>
    </p:spTree>
    <p:extLst>
      <p:ext uri="{BB962C8B-B14F-4D97-AF65-F5344CB8AC3E}">
        <p14:creationId xmlns:p14="http://schemas.microsoft.com/office/powerpoint/2010/main" val="2407335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491971" y="1663983"/>
            <a:ext cx="3793331" cy="3236119"/>
          </a:xfrm>
          <a:prstGeom prst="rect">
            <a:avLst/>
          </a:prstGeom>
        </p:spPr>
      </p:pic>
      <p:pic>
        <p:nvPicPr>
          <p:cNvPr id="3" name="Grafik 2"/>
          <p:cNvPicPr>
            <a:picLocks noChangeAspect="1"/>
          </p:cNvPicPr>
          <p:nvPr/>
        </p:nvPicPr>
        <p:blipFill>
          <a:blip r:embed="rId3"/>
          <a:stretch>
            <a:fillRect/>
          </a:stretch>
        </p:blipFill>
        <p:spPr>
          <a:xfrm>
            <a:off x="4564492" y="1663984"/>
            <a:ext cx="3821906" cy="3278981"/>
          </a:xfrm>
          <a:prstGeom prst="rect">
            <a:avLst/>
          </a:prstGeom>
        </p:spPr>
      </p:pic>
      <p:sp>
        <p:nvSpPr>
          <p:cNvPr id="4" name="Textfeld 3"/>
          <p:cNvSpPr txBox="1"/>
          <p:nvPr/>
        </p:nvSpPr>
        <p:spPr>
          <a:xfrm>
            <a:off x="1907704" y="5105011"/>
            <a:ext cx="4964293" cy="369332"/>
          </a:xfrm>
          <a:prstGeom prst="rect">
            <a:avLst/>
          </a:prstGeom>
          <a:noFill/>
        </p:spPr>
        <p:txBody>
          <a:bodyPr wrap="square" rtlCol="0">
            <a:spAutoFit/>
          </a:bodyPr>
          <a:lstStyle/>
          <a:p>
            <a:pPr algn="ctr"/>
            <a:r>
              <a:rPr lang="de-AT" sz="1800" dirty="0"/>
              <a:t>Deutsches Ärzteblatt, 2023, 120, 14, 612-614</a:t>
            </a:r>
            <a:endParaRPr lang="de-DE" sz="1800" dirty="0"/>
          </a:p>
        </p:txBody>
      </p:sp>
    </p:spTree>
    <p:extLst>
      <p:ext uri="{BB962C8B-B14F-4D97-AF65-F5344CB8AC3E}">
        <p14:creationId xmlns:p14="http://schemas.microsoft.com/office/powerpoint/2010/main" val="179158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1054224"/>
            <a:ext cx="7772400" cy="1143000"/>
          </a:xfrm>
        </p:spPr>
        <p:txBody>
          <a:bodyPr/>
          <a:lstStyle/>
          <a:p>
            <a:r>
              <a:rPr lang="de-DE" sz="3600" dirty="0">
                <a:solidFill>
                  <a:srgbClr val="C00000"/>
                </a:solidFill>
              </a:rPr>
              <a:t>Haltung gegenüber Smartphones &amp; Co</a:t>
            </a:r>
          </a:p>
        </p:txBody>
      </p:sp>
      <p:sp>
        <p:nvSpPr>
          <p:cNvPr id="3" name="Inhaltsplatzhalter 2"/>
          <p:cNvSpPr>
            <a:spLocks noGrp="1"/>
          </p:cNvSpPr>
          <p:nvPr>
            <p:ph idx="1"/>
          </p:nvPr>
        </p:nvSpPr>
        <p:spPr>
          <a:xfrm>
            <a:off x="251520" y="3429000"/>
            <a:ext cx="3022104" cy="655712"/>
          </a:xfrm>
          <a:ln>
            <a:solidFill>
              <a:srgbClr val="C00000"/>
            </a:solidFill>
          </a:ln>
        </p:spPr>
        <p:txBody>
          <a:bodyPr/>
          <a:lstStyle/>
          <a:p>
            <a:pPr marL="0" indent="0">
              <a:buNone/>
            </a:pPr>
            <a:r>
              <a:rPr lang="de-DE" dirty="0">
                <a:solidFill>
                  <a:srgbClr val="C00000"/>
                </a:solidFill>
              </a:rPr>
              <a:t>Digitale</a:t>
            </a:r>
            <a:r>
              <a:rPr lang="de-DE" dirty="0"/>
              <a:t> </a:t>
            </a:r>
            <a:r>
              <a:rPr lang="de-DE" dirty="0">
                <a:solidFill>
                  <a:srgbClr val="C00000"/>
                </a:solidFill>
              </a:rPr>
              <a:t>Demenz</a:t>
            </a:r>
          </a:p>
        </p:txBody>
      </p:sp>
      <p:sp>
        <p:nvSpPr>
          <p:cNvPr id="4" name="Inhaltsplatzhalter 2"/>
          <p:cNvSpPr txBox="1">
            <a:spLocks/>
          </p:cNvSpPr>
          <p:nvPr/>
        </p:nvSpPr>
        <p:spPr bwMode="auto">
          <a:xfrm>
            <a:off x="5724128" y="3429000"/>
            <a:ext cx="3022104" cy="655712"/>
          </a:xfrm>
          <a:prstGeom prst="rect">
            <a:avLst/>
          </a:prstGeom>
          <a:noFill/>
          <a:ln w="9525">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de-DE" kern="0" dirty="0">
                <a:solidFill>
                  <a:srgbClr val="C00000"/>
                </a:solidFill>
              </a:rPr>
              <a:t>Digitale Hysterie</a:t>
            </a:r>
          </a:p>
        </p:txBody>
      </p:sp>
      <p:cxnSp>
        <p:nvCxnSpPr>
          <p:cNvPr id="6" name="Gerade Verbindung mit Pfeil 5"/>
          <p:cNvCxnSpPr/>
          <p:nvPr/>
        </p:nvCxnSpPr>
        <p:spPr>
          <a:xfrm>
            <a:off x="1405930" y="4660776"/>
            <a:ext cx="6192688" cy="0"/>
          </a:xfrm>
          <a:prstGeom prst="straightConnector1">
            <a:avLst/>
          </a:prstGeom>
          <a:ln w="12382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feld 6"/>
          <p:cNvSpPr txBox="1"/>
          <p:nvPr/>
        </p:nvSpPr>
        <p:spPr>
          <a:xfrm>
            <a:off x="3887924" y="2773288"/>
            <a:ext cx="1368152" cy="1323439"/>
          </a:xfrm>
          <a:prstGeom prst="rect">
            <a:avLst/>
          </a:prstGeom>
          <a:noFill/>
        </p:spPr>
        <p:txBody>
          <a:bodyPr wrap="square" rtlCol="0">
            <a:spAutoFit/>
          </a:bodyPr>
          <a:lstStyle/>
          <a:p>
            <a:pPr algn="ctr"/>
            <a:r>
              <a:rPr lang="de-DE" sz="8000" dirty="0">
                <a:solidFill>
                  <a:srgbClr val="C00000"/>
                </a:solidFill>
              </a:rPr>
              <a:t>?</a:t>
            </a:r>
          </a:p>
        </p:txBody>
      </p:sp>
      <p:sp>
        <p:nvSpPr>
          <p:cNvPr id="8" name="Textfeld 7"/>
          <p:cNvSpPr txBox="1"/>
          <p:nvPr/>
        </p:nvSpPr>
        <p:spPr>
          <a:xfrm>
            <a:off x="685800" y="5517232"/>
            <a:ext cx="7818387" cy="461665"/>
          </a:xfrm>
          <a:prstGeom prst="rect">
            <a:avLst/>
          </a:prstGeom>
          <a:noFill/>
        </p:spPr>
        <p:txBody>
          <a:bodyPr wrap="square" rtlCol="0">
            <a:spAutoFit/>
          </a:bodyPr>
          <a:lstStyle/>
          <a:p>
            <a:r>
              <a:rPr lang="de-DE" dirty="0">
                <a:solidFill>
                  <a:srgbClr val="C00000"/>
                </a:solidFill>
              </a:rPr>
              <a:t>Ist ein Smartphone so vernünftig zu benutzen wie ein Föhn? </a:t>
            </a:r>
          </a:p>
        </p:txBody>
      </p:sp>
    </p:spTree>
    <p:extLst>
      <p:ext uri="{BB962C8B-B14F-4D97-AF65-F5344CB8AC3E}">
        <p14:creationId xmlns:p14="http://schemas.microsoft.com/office/powerpoint/2010/main" val="1604182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8700" rIns="0" bIns="158700" numCol="1" anchor="ctr" anchorCtr="0" compatLnSpc="1">
            <a:prstTxWarp prst="textNoShape">
              <a:avLst/>
            </a:prstTxWarp>
            <a:spAutoFit/>
          </a:bodyPr>
          <a:lstStyle/>
          <a:p>
            <a:endParaRPr lang="de-DE"/>
          </a:p>
        </p:txBody>
      </p:sp>
      <p:sp>
        <p:nvSpPr>
          <p:cNvPr id="3" name="Rectangle 2"/>
          <p:cNvSpPr>
            <a:spLocks noChangeArrowheads="1"/>
          </p:cNvSpPr>
          <p:nvPr/>
        </p:nvSpPr>
        <p:spPr bwMode="auto">
          <a:xfrm>
            <a:off x="278786" y="2132856"/>
            <a:ext cx="8716683"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de-DE" altLang="de-DE" sz="2000" b="0" i="0" u="none" strike="noStrike" cap="none" normalizeH="0" baseline="0" dirty="0">
                <a:ln>
                  <a:noFill/>
                </a:ln>
                <a:solidFill>
                  <a:schemeClr val="tx1"/>
                </a:solidFill>
                <a:effectLst/>
                <a:latin typeface="Arial" panose="020B0604020202020204" pitchFamily="34" charset="0"/>
              </a:rPr>
              <a:t>„So lange die Welt stehet, sind keine Erscheinungen so merkwürdig gewesen als in Deutschland die </a:t>
            </a:r>
            <a:r>
              <a:rPr kumimoji="0" lang="de-DE" altLang="de-DE" sz="2000" b="0" i="0" u="none" strike="noStrike" cap="none" normalizeH="0" baseline="0" dirty="0" err="1">
                <a:ln>
                  <a:noFill/>
                </a:ln>
                <a:solidFill>
                  <a:schemeClr val="tx1"/>
                </a:solidFill>
                <a:effectLst/>
                <a:latin typeface="Arial" panose="020B0604020202020204" pitchFamily="34" charset="0"/>
              </a:rPr>
              <a:t>Romanleserey</a:t>
            </a:r>
            <a:r>
              <a:rPr kumimoji="0" lang="de-DE" altLang="de-DE" sz="2000" b="0" i="0" u="none" strike="noStrike" cap="none" normalizeH="0" baseline="0" dirty="0">
                <a:ln>
                  <a:noFill/>
                </a:ln>
                <a:solidFill>
                  <a:schemeClr val="tx1"/>
                </a:solidFill>
                <a:effectLst/>
                <a:latin typeface="Arial" panose="020B0604020202020204" pitchFamily="34" charset="0"/>
              </a:rPr>
              <a:t>, und in Frankreich die Revolution. Diese </a:t>
            </a:r>
            <a:r>
              <a:rPr kumimoji="0" lang="de-DE" altLang="de-DE" sz="2000" b="0" i="0" u="none" strike="noStrike" cap="none" normalizeH="0" baseline="0" dirty="0" err="1">
                <a:ln>
                  <a:noFill/>
                </a:ln>
                <a:solidFill>
                  <a:schemeClr val="tx1"/>
                </a:solidFill>
                <a:effectLst/>
                <a:latin typeface="Arial" panose="020B0604020202020204" pitchFamily="34" charset="0"/>
              </a:rPr>
              <a:t>zwey</a:t>
            </a:r>
            <a:r>
              <a:rPr kumimoji="0" lang="de-DE" altLang="de-DE" sz="2000" b="0" i="0" u="none" strike="noStrike" cap="none" normalizeH="0" baseline="0" dirty="0">
                <a:ln>
                  <a:noFill/>
                </a:ln>
                <a:solidFill>
                  <a:schemeClr val="tx1"/>
                </a:solidFill>
                <a:effectLst/>
                <a:latin typeface="Arial" panose="020B0604020202020204" pitchFamily="34" charset="0"/>
              </a:rPr>
              <a:t> Extreme sind ziemlich zugleich mit einander großgewachsen, und es ist nicht ganz unwahrscheinlich, dass die Romane wohl eben so viel im Geheimen Menschen und Familien unglücklich gemacht haben, als es die so schreckbare französische Revolution öffentlich </a:t>
            </a:r>
            <a:r>
              <a:rPr kumimoji="0" lang="de-DE" altLang="de-DE" sz="2000" b="0" i="0" u="none" strike="noStrike" cap="none" normalizeH="0" baseline="0" dirty="0" err="1">
                <a:ln>
                  <a:noFill/>
                </a:ln>
                <a:solidFill>
                  <a:schemeClr val="tx1"/>
                </a:solidFill>
                <a:effectLst/>
                <a:latin typeface="Arial" panose="020B0604020202020204" pitchFamily="34" charset="0"/>
              </a:rPr>
              <a:t>thut</a:t>
            </a:r>
            <a:r>
              <a:rPr kumimoji="0" lang="de-DE" altLang="de-DE" sz="2000" b="0" i="0" u="none" strike="noStrike" cap="none" normalizeH="0" baseline="0" dirty="0">
                <a:ln>
                  <a:noFill/>
                </a:ln>
                <a:solidFill>
                  <a:schemeClr val="tx1"/>
                </a:solidFill>
                <a:effectLst/>
                <a:latin typeface="Arial" panose="020B0604020202020204" pitchFamily="34" charset="0"/>
              </a:rPr>
              <a:t>.“ </a:t>
            </a:r>
          </a:p>
        </p:txBody>
      </p:sp>
      <p:sp>
        <p:nvSpPr>
          <p:cNvPr id="4" name="Textfeld 3"/>
          <p:cNvSpPr txBox="1"/>
          <p:nvPr/>
        </p:nvSpPr>
        <p:spPr>
          <a:xfrm>
            <a:off x="225118" y="1340768"/>
            <a:ext cx="5472608" cy="461665"/>
          </a:xfrm>
          <a:prstGeom prst="rect">
            <a:avLst/>
          </a:prstGeom>
          <a:noFill/>
        </p:spPr>
        <p:txBody>
          <a:bodyPr wrap="square" rtlCol="0">
            <a:spAutoFit/>
          </a:bodyPr>
          <a:lstStyle/>
          <a:p>
            <a:r>
              <a:rPr lang="de-DE" b="1" dirty="0">
                <a:solidFill>
                  <a:srgbClr val="FF4F4F"/>
                </a:solidFill>
              </a:rPr>
              <a:t>Die „Lesesucht“</a:t>
            </a:r>
            <a:r>
              <a:rPr lang="de-AT" b="1" dirty="0">
                <a:solidFill>
                  <a:srgbClr val="FF4F4F"/>
                </a:solidFill>
              </a:rPr>
              <a:t> </a:t>
            </a:r>
            <a:endParaRPr lang="de-DE" b="1" dirty="0">
              <a:solidFill>
                <a:srgbClr val="FF4F4F"/>
              </a:solidFill>
            </a:endParaRPr>
          </a:p>
        </p:txBody>
      </p:sp>
      <p:sp>
        <p:nvSpPr>
          <p:cNvPr id="5" name="Textfeld 4"/>
          <p:cNvSpPr txBox="1"/>
          <p:nvPr/>
        </p:nvSpPr>
        <p:spPr>
          <a:xfrm>
            <a:off x="5175919" y="4559937"/>
            <a:ext cx="3529353" cy="584775"/>
          </a:xfrm>
          <a:prstGeom prst="rect">
            <a:avLst/>
          </a:prstGeom>
          <a:noFill/>
        </p:spPr>
        <p:txBody>
          <a:bodyPr wrap="square" rtlCol="0">
            <a:spAutoFit/>
          </a:bodyPr>
          <a:lstStyle/>
          <a:p>
            <a:r>
              <a:rPr lang="de-DE" altLang="de-DE" sz="1600" dirty="0">
                <a:latin typeface="Arial" panose="020B0604020202020204" pitchFamily="34" charset="0"/>
              </a:rPr>
              <a:t>Johann Georg Heinzmann: 1795</a:t>
            </a:r>
          </a:p>
          <a:p>
            <a:endParaRPr lang="de-DE" sz="1600" dirty="0"/>
          </a:p>
        </p:txBody>
      </p:sp>
      <p:pic>
        <p:nvPicPr>
          <p:cNvPr id="8" name="Grafik 7">
            <a:extLst>
              <a:ext uri="{FF2B5EF4-FFF2-40B4-BE49-F238E27FC236}">
                <a16:creationId xmlns:a16="http://schemas.microsoft.com/office/drawing/2014/main" id="{B858FD59-FB09-444A-BCF8-2C94221C23B0}"/>
              </a:ext>
            </a:extLst>
          </p:cNvPr>
          <p:cNvPicPr>
            <a:picLocks noChangeAspect="1"/>
          </p:cNvPicPr>
          <p:nvPr/>
        </p:nvPicPr>
        <p:blipFill>
          <a:blip r:embed="rId3"/>
          <a:stretch>
            <a:fillRect/>
          </a:stretch>
        </p:blipFill>
        <p:spPr>
          <a:xfrm>
            <a:off x="1200727" y="4572000"/>
            <a:ext cx="3048000" cy="2286000"/>
          </a:xfrm>
          <a:prstGeom prst="rect">
            <a:avLst/>
          </a:prstGeom>
        </p:spPr>
      </p:pic>
      <p:sp>
        <p:nvSpPr>
          <p:cNvPr id="9" name="Textfeld 8">
            <a:extLst>
              <a:ext uri="{FF2B5EF4-FFF2-40B4-BE49-F238E27FC236}">
                <a16:creationId xmlns:a16="http://schemas.microsoft.com/office/drawing/2014/main" id="{BDF1C39E-44C6-C944-A0EA-3437DE2C6A6C}"/>
              </a:ext>
            </a:extLst>
          </p:cNvPr>
          <p:cNvSpPr txBox="1"/>
          <p:nvPr/>
        </p:nvSpPr>
        <p:spPr>
          <a:xfrm>
            <a:off x="4419602" y="6396335"/>
            <a:ext cx="1828800" cy="461665"/>
          </a:xfrm>
          <a:prstGeom prst="rect">
            <a:avLst/>
          </a:prstGeom>
          <a:noFill/>
        </p:spPr>
        <p:txBody>
          <a:bodyPr wrap="square" rtlCol="0">
            <a:spAutoFit/>
          </a:bodyPr>
          <a:lstStyle/>
          <a:p>
            <a:pPr algn="l"/>
            <a:r>
              <a:rPr lang="de-DE" sz="800" dirty="0"/>
              <a:t>http://</a:t>
            </a:r>
            <a:r>
              <a:rPr lang="de-DE" sz="800" dirty="0" err="1"/>
              <a:t>www.colbymarshall.com</a:t>
            </a:r>
            <a:r>
              <a:rPr lang="de-DE" sz="800" dirty="0"/>
              <a:t>/blog/2013/04/02/book-addiction-an-a-to-z-challenge-shenanigan</a:t>
            </a:r>
          </a:p>
        </p:txBody>
      </p:sp>
    </p:spTree>
    <p:extLst>
      <p:ext uri="{BB962C8B-B14F-4D97-AF65-F5344CB8AC3E}">
        <p14:creationId xmlns:p14="http://schemas.microsoft.com/office/powerpoint/2010/main" val="3925365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575556" y="2136338"/>
            <a:ext cx="7992888" cy="3077766"/>
          </a:xfrm>
          <a:prstGeom prst="rect">
            <a:avLst/>
          </a:prstGeom>
        </p:spPr>
        <p:txBody>
          <a:bodyPr wrap="square">
            <a:spAutoFit/>
          </a:bodyPr>
          <a:lstStyle/>
          <a:p>
            <a:pPr>
              <a:spcAft>
                <a:spcPts val="0"/>
              </a:spcAft>
            </a:pPr>
            <a:r>
              <a:rPr lang="de-DE" sz="1800" dirty="0">
                <a:ea typeface="Times New Roman" panose="02020603050405020304" pitchFamily="18" charset="0"/>
              </a:rPr>
              <a:t> </a:t>
            </a:r>
            <a:endParaRPr lang="de-DE" sz="1800" dirty="0">
              <a:ea typeface="Calibri" panose="020F0502020204030204" pitchFamily="34" charset="0"/>
            </a:endParaRPr>
          </a:p>
          <a:p>
            <a:pPr algn="just">
              <a:spcAft>
                <a:spcPts val="0"/>
              </a:spcAft>
            </a:pPr>
            <a:r>
              <a:rPr lang="de-DE" sz="2000" dirty="0">
                <a:ea typeface="Times New Roman" panose="02020603050405020304" pitchFamily="18" charset="0"/>
              </a:rPr>
              <a:t>In den 1950er Jahren kam es im Bildungsbürgertum zu einer verstärkten Abneigung gegen dieses Medium Fernsehen zugunsten früherer „Technologien“ wie dem Lesen.</a:t>
            </a:r>
          </a:p>
          <a:p>
            <a:pPr algn="just">
              <a:spcAft>
                <a:spcPts val="0"/>
              </a:spcAft>
            </a:pPr>
            <a:endParaRPr lang="de-DE" sz="2000" dirty="0">
              <a:ea typeface="Calibri" panose="020F0502020204030204" pitchFamily="34" charset="0"/>
            </a:endParaRPr>
          </a:p>
          <a:p>
            <a:pPr algn="just">
              <a:spcAft>
                <a:spcPts val="0"/>
              </a:spcAft>
            </a:pPr>
            <a:r>
              <a:rPr lang="de-DE" sz="2000" dirty="0">
                <a:ea typeface="Calibri" panose="020F0502020204030204" pitchFamily="34" charset="0"/>
              </a:rPr>
              <a:t>„Kind pass auf, schau nicht zu lange fern, sonst bekommst Du eckige Augen!“</a:t>
            </a:r>
          </a:p>
          <a:p>
            <a:pPr>
              <a:spcAft>
                <a:spcPts val="0"/>
              </a:spcAft>
            </a:pPr>
            <a:r>
              <a:rPr lang="de-DE" sz="2000" dirty="0">
                <a:ea typeface="Times New Roman" panose="02020603050405020304" pitchFamily="18" charset="0"/>
              </a:rPr>
              <a:t> </a:t>
            </a:r>
            <a:endParaRPr lang="de-DE" sz="2000" dirty="0">
              <a:ea typeface="Calibri" panose="020F0502020204030204" pitchFamily="34" charset="0"/>
            </a:endParaRPr>
          </a:p>
          <a:p>
            <a:pPr>
              <a:spcAft>
                <a:spcPts val="0"/>
              </a:spcAft>
            </a:pPr>
            <a:r>
              <a:rPr lang="de-DE" sz="1800" dirty="0">
                <a:ea typeface="Times New Roman" panose="02020603050405020304" pitchFamily="18" charset="0"/>
              </a:rPr>
              <a:t> </a:t>
            </a:r>
            <a:endParaRPr lang="de-DE" sz="1800" dirty="0">
              <a:ea typeface="Calibri" panose="020F0502020204030204" pitchFamily="34" charset="0"/>
            </a:endParaRPr>
          </a:p>
          <a:p>
            <a:pPr>
              <a:spcAft>
                <a:spcPts val="0"/>
              </a:spcAft>
            </a:pPr>
            <a:r>
              <a:rPr lang="de-DE" sz="1800" dirty="0">
                <a:ea typeface="Times New Roman" panose="02020603050405020304" pitchFamily="18" charset="0"/>
              </a:rPr>
              <a:t> </a:t>
            </a:r>
            <a:endParaRPr lang="de-DE" sz="1800" dirty="0">
              <a:ea typeface="Calibri" panose="020F0502020204030204" pitchFamily="34" charset="0"/>
            </a:endParaRPr>
          </a:p>
        </p:txBody>
      </p:sp>
      <p:sp>
        <p:nvSpPr>
          <p:cNvPr id="3" name="Textfeld 2"/>
          <p:cNvSpPr txBox="1"/>
          <p:nvPr/>
        </p:nvSpPr>
        <p:spPr>
          <a:xfrm>
            <a:off x="225118" y="1340768"/>
            <a:ext cx="5472608" cy="461665"/>
          </a:xfrm>
          <a:prstGeom prst="rect">
            <a:avLst/>
          </a:prstGeom>
          <a:noFill/>
        </p:spPr>
        <p:txBody>
          <a:bodyPr wrap="square" rtlCol="0">
            <a:spAutoFit/>
          </a:bodyPr>
          <a:lstStyle/>
          <a:p>
            <a:r>
              <a:rPr lang="de-DE" dirty="0"/>
              <a:t>Die „Fernsehsucht“</a:t>
            </a:r>
          </a:p>
        </p:txBody>
      </p:sp>
      <p:pic>
        <p:nvPicPr>
          <p:cNvPr id="6" name="Grafik 5">
            <a:extLst>
              <a:ext uri="{FF2B5EF4-FFF2-40B4-BE49-F238E27FC236}">
                <a16:creationId xmlns:a16="http://schemas.microsoft.com/office/drawing/2014/main" id="{93F79D84-D26C-8545-860F-568AF77315D2}"/>
              </a:ext>
            </a:extLst>
          </p:cNvPr>
          <p:cNvPicPr>
            <a:picLocks noChangeAspect="1"/>
          </p:cNvPicPr>
          <p:nvPr/>
        </p:nvPicPr>
        <p:blipFill>
          <a:blip r:embed="rId3"/>
          <a:stretch>
            <a:fillRect/>
          </a:stretch>
        </p:blipFill>
        <p:spPr>
          <a:xfrm>
            <a:off x="2122054" y="4326228"/>
            <a:ext cx="3304309" cy="2197677"/>
          </a:xfrm>
          <a:prstGeom prst="rect">
            <a:avLst/>
          </a:prstGeom>
        </p:spPr>
      </p:pic>
      <p:sp>
        <p:nvSpPr>
          <p:cNvPr id="7" name="Textfeld 6">
            <a:extLst>
              <a:ext uri="{FF2B5EF4-FFF2-40B4-BE49-F238E27FC236}">
                <a16:creationId xmlns:a16="http://schemas.microsoft.com/office/drawing/2014/main" id="{2004A9C9-3BA0-2445-873C-31C99567C5C9}"/>
              </a:ext>
            </a:extLst>
          </p:cNvPr>
          <p:cNvSpPr txBox="1"/>
          <p:nvPr/>
        </p:nvSpPr>
        <p:spPr>
          <a:xfrm>
            <a:off x="5524545" y="6151419"/>
            <a:ext cx="1828800" cy="461665"/>
          </a:xfrm>
          <a:prstGeom prst="rect">
            <a:avLst/>
          </a:prstGeom>
          <a:noFill/>
        </p:spPr>
        <p:txBody>
          <a:bodyPr wrap="square" rtlCol="0">
            <a:spAutoFit/>
          </a:bodyPr>
          <a:lstStyle/>
          <a:p>
            <a:pPr algn="l"/>
            <a:r>
              <a:rPr lang="de-DE" sz="800" dirty="0"/>
              <a:t>https://</a:t>
            </a:r>
            <a:r>
              <a:rPr lang="de-DE" sz="800" dirty="0" err="1"/>
              <a:t>www.der-postillon.com</a:t>
            </a:r>
            <a:r>
              <a:rPr lang="de-DE" sz="800" dirty="0"/>
              <a:t>/2015/08/neues-augenformiges-tv-gerat-verhindert.html</a:t>
            </a:r>
          </a:p>
        </p:txBody>
      </p:sp>
    </p:spTree>
    <p:extLst>
      <p:ext uri="{BB962C8B-B14F-4D97-AF65-F5344CB8AC3E}">
        <p14:creationId xmlns:p14="http://schemas.microsoft.com/office/powerpoint/2010/main" val="2542541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331640" y="1446713"/>
            <a:ext cx="6480720" cy="830997"/>
          </a:xfrm>
          <a:prstGeom prst="rect">
            <a:avLst/>
          </a:prstGeom>
          <a:noFill/>
        </p:spPr>
        <p:txBody>
          <a:bodyPr wrap="square" rtlCol="0">
            <a:spAutoFit/>
          </a:bodyPr>
          <a:lstStyle/>
          <a:p>
            <a:pPr algn="ctr"/>
            <a:r>
              <a:rPr lang="de-DE" b="1" dirty="0"/>
              <a:t>Früher: </a:t>
            </a:r>
            <a:r>
              <a:rPr lang="de-DE" dirty="0"/>
              <a:t>Genuss war verpönt, das Übel des Müßigganges und der Beginn des Lotterlebens</a:t>
            </a:r>
          </a:p>
        </p:txBody>
      </p:sp>
      <p:sp>
        <p:nvSpPr>
          <p:cNvPr id="3" name="Textfeld 2"/>
          <p:cNvSpPr txBox="1"/>
          <p:nvPr/>
        </p:nvSpPr>
        <p:spPr>
          <a:xfrm>
            <a:off x="1331640" y="2780928"/>
            <a:ext cx="6480720" cy="830997"/>
          </a:xfrm>
          <a:prstGeom prst="rect">
            <a:avLst/>
          </a:prstGeom>
          <a:noFill/>
        </p:spPr>
        <p:txBody>
          <a:bodyPr wrap="square" rtlCol="0">
            <a:spAutoFit/>
          </a:bodyPr>
          <a:lstStyle/>
          <a:p>
            <a:pPr algn="ctr"/>
            <a:r>
              <a:rPr lang="de-DE" b="1" dirty="0"/>
              <a:t>Heute: </a:t>
            </a:r>
            <a:r>
              <a:rPr lang="de-DE" dirty="0"/>
              <a:t>Genuss = Normal</a:t>
            </a:r>
            <a:br>
              <a:rPr lang="de-DE" dirty="0"/>
            </a:br>
            <a:r>
              <a:rPr lang="de-DE" dirty="0"/>
              <a:t>Unterschied: Genuss – Missbrauch</a:t>
            </a:r>
          </a:p>
        </p:txBody>
      </p:sp>
      <p:sp>
        <p:nvSpPr>
          <p:cNvPr id="4" name="Textfeld 3"/>
          <p:cNvSpPr txBox="1"/>
          <p:nvPr/>
        </p:nvSpPr>
        <p:spPr>
          <a:xfrm>
            <a:off x="1640235" y="4366092"/>
            <a:ext cx="2376264" cy="1384995"/>
          </a:xfrm>
          <a:prstGeom prst="rect">
            <a:avLst/>
          </a:prstGeom>
          <a:noFill/>
        </p:spPr>
        <p:txBody>
          <a:bodyPr wrap="square" rtlCol="0">
            <a:spAutoFit/>
          </a:bodyPr>
          <a:lstStyle/>
          <a:p>
            <a:r>
              <a:rPr lang="de-DE" dirty="0"/>
              <a:t>Konsum rein zu Genusszwecken </a:t>
            </a:r>
            <a:r>
              <a:rPr lang="de-DE" sz="1800" dirty="0"/>
              <a:t>(mäßig und unregelmäßig)</a:t>
            </a:r>
          </a:p>
        </p:txBody>
      </p:sp>
      <p:sp>
        <p:nvSpPr>
          <p:cNvPr id="5" name="Textfeld 4"/>
          <p:cNvSpPr txBox="1"/>
          <p:nvPr/>
        </p:nvSpPr>
        <p:spPr>
          <a:xfrm>
            <a:off x="5312643" y="4360784"/>
            <a:ext cx="2376264" cy="1384995"/>
          </a:xfrm>
          <a:prstGeom prst="rect">
            <a:avLst/>
          </a:prstGeom>
          <a:noFill/>
        </p:spPr>
        <p:txBody>
          <a:bodyPr wrap="square" rtlCol="0">
            <a:spAutoFit/>
          </a:bodyPr>
          <a:lstStyle/>
          <a:p>
            <a:r>
              <a:rPr lang="de-DE" dirty="0"/>
              <a:t>Konsum hat eine andere Funktion </a:t>
            </a:r>
            <a:r>
              <a:rPr lang="de-DE" sz="1800" dirty="0"/>
              <a:t>(unmäßig und regelmäßig)</a:t>
            </a:r>
          </a:p>
        </p:txBody>
      </p:sp>
      <p:cxnSp>
        <p:nvCxnSpPr>
          <p:cNvPr id="7" name="Gerade Verbindung mit Pfeil 6"/>
          <p:cNvCxnSpPr/>
          <p:nvPr/>
        </p:nvCxnSpPr>
        <p:spPr>
          <a:xfrm flipH="1">
            <a:off x="3368427" y="3712712"/>
            <a:ext cx="720080" cy="50405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Gerade Verbindung mit Pfeil 8"/>
          <p:cNvCxnSpPr/>
          <p:nvPr/>
        </p:nvCxnSpPr>
        <p:spPr>
          <a:xfrm>
            <a:off x="5888707" y="3712712"/>
            <a:ext cx="612068" cy="50405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3491880" y="6043589"/>
            <a:ext cx="2529383" cy="461665"/>
          </a:xfrm>
          <a:prstGeom prst="rect">
            <a:avLst/>
          </a:prstGeom>
          <a:noFill/>
        </p:spPr>
        <p:txBody>
          <a:bodyPr wrap="square" rtlCol="0">
            <a:spAutoFit/>
          </a:bodyPr>
          <a:lstStyle/>
          <a:p>
            <a:pPr algn="ctr"/>
            <a:r>
              <a:rPr lang="de-DE" dirty="0">
                <a:solidFill>
                  <a:srgbClr val="C00000"/>
                </a:solidFill>
              </a:rPr>
              <a:t>Smartphone?</a:t>
            </a:r>
          </a:p>
        </p:txBody>
      </p:sp>
      <p:cxnSp>
        <p:nvCxnSpPr>
          <p:cNvPr id="15" name="Gerader Verbinder 14"/>
          <p:cNvCxnSpPr/>
          <p:nvPr/>
        </p:nvCxnSpPr>
        <p:spPr>
          <a:xfrm>
            <a:off x="395536" y="2483118"/>
            <a:ext cx="820891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6504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792" y="2276872"/>
            <a:ext cx="3514724" cy="2695574"/>
          </a:xfrm>
          <a:prstGeom prst="rect">
            <a:avLst/>
          </a:prstGeom>
        </p:spPr>
      </p:pic>
      <p:sp>
        <p:nvSpPr>
          <p:cNvPr id="3" name="Textfeld 2"/>
          <p:cNvSpPr txBox="1"/>
          <p:nvPr/>
        </p:nvSpPr>
        <p:spPr>
          <a:xfrm>
            <a:off x="395536" y="908720"/>
            <a:ext cx="4896544" cy="461665"/>
          </a:xfrm>
          <a:prstGeom prst="rect">
            <a:avLst/>
          </a:prstGeom>
          <a:noFill/>
        </p:spPr>
        <p:txBody>
          <a:bodyPr wrap="square" rtlCol="0">
            <a:spAutoFit/>
          </a:bodyPr>
          <a:lstStyle/>
          <a:p>
            <a:r>
              <a:rPr lang="de-DE" dirty="0"/>
              <a:t>Gummihand-Illusion</a:t>
            </a:r>
          </a:p>
        </p:txBody>
      </p:sp>
      <p:sp>
        <p:nvSpPr>
          <p:cNvPr id="4" name="Textfeld 3"/>
          <p:cNvSpPr txBox="1"/>
          <p:nvPr/>
        </p:nvSpPr>
        <p:spPr>
          <a:xfrm>
            <a:off x="1043608" y="5029349"/>
            <a:ext cx="7272808" cy="1569660"/>
          </a:xfrm>
          <a:prstGeom prst="rect">
            <a:avLst/>
          </a:prstGeom>
          <a:noFill/>
        </p:spPr>
        <p:txBody>
          <a:bodyPr wrap="square" rtlCol="0">
            <a:spAutoFit/>
          </a:bodyPr>
          <a:lstStyle/>
          <a:p>
            <a:r>
              <a:rPr lang="de-DE" dirty="0"/>
              <a:t>Für einige Minuten wird die eigene Hand als auch die Gummihand synchron mit einem Pinsel gestreichelt. </a:t>
            </a:r>
            <a:br>
              <a:rPr lang="de-DE" dirty="0"/>
            </a:br>
            <a:r>
              <a:rPr lang="de-DE" dirty="0"/>
              <a:t>=&gt; Eine Hand aus Gummi fühlt sich so an, als gehöre sie zum eigenen Körper.</a:t>
            </a: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7497" y="2852936"/>
            <a:ext cx="855538" cy="936104"/>
          </a:xfrm>
          <a:prstGeom prst="rect">
            <a:avLst/>
          </a:prstGeom>
        </p:spPr>
      </p:pic>
      <p:grpSp>
        <p:nvGrpSpPr>
          <p:cNvPr id="9" name="Gruppieren 8"/>
          <p:cNvGrpSpPr/>
          <p:nvPr/>
        </p:nvGrpSpPr>
        <p:grpSpPr>
          <a:xfrm>
            <a:off x="2678038" y="1454523"/>
            <a:ext cx="1800200" cy="792726"/>
            <a:chOff x="2699792" y="1628162"/>
            <a:chExt cx="1800200" cy="792726"/>
          </a:xfrm>
        </p:grpSpPr>
        <p:sp>
          <p:nvSpPr>
            <p:cNvPr id="7" name="Pfeil nach rechts 6"/>
            <p:cNvSpPr/>
            <p:nvPr/>
          </p:nvSpPr>
          <p:spPr>
            <a:xfrm>
              <a:off x="3107457" y="2060848"/>
              <a:ext cx="792088" cy="36004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2699792" y="1628162"/>
              <a:ext cx="1800200" cy="276999"/>
            </a:xfrm>
            <a:prstGeom prst="rect">
              <a:avLst/>
            </a:prstGeom>
            <a:noFill/>
          </p:spPr>
          <p:txBody>
            <a:bodyPr wrap="square" rtlCol="0">
              <a:spAutoFit/>
            </a:bodyPr>
            <a:lstStyle/>
            <a:p>
              <a:r>
                <a:rPr lang="de-DE" sz="1200" dirty="0">
                  <a:solidFill>
                    <a:srgbClr val="FF0000"/>
                  </a:solidFill>
                </a:rPr>
                <a:t>„propriozeptiver Drift</a:t>
              </a:r>
              <a:r>
                <a:rPr lang="de-DE" sz="1200" dirty="0"/>
                <a:t>“</a:t>
              </a:r>
            </a:p>
          </p:txBody>
        </p:sp>
      </p:grpSp>
    </p:spTree>
    <p:extLst>
      <p:ext uri="{BB962C8B-B14F-4D97-AF65-F5344CB8AC3E}">
        <p14:creationId xmlns:p14="http://schemas.microsoft.com/office/powerpoint/2010/main" val="342336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792" y="2276872"/>
            <a:ext cx="3514724" cy="2695574"/>
          </a:xfrm>
          <a:prstGeom prst="rect">
            <a:avLst/>
          </a:prstGeom>
        </p:spPr>
      </p:pic>
      <p:sp>
        <p:nvSpPr>
          <p:cNvPr id="3" name="Textfeld 2"/>
          <p:cNvSpPr txBox="1"/>
          <p:nvPr/>
        </p:nvSpPr>
        <p:spPr>
          <a:xfrm>
            <a:off x="395536" y="908720"/>
            <a:ext cx="4896544" cy="461665"/>
          </a:xfrm>
          <a:prstGeom prst="rect">
            <a:avLst/>
          </a:prstGeom>
          <a:noFill/>
        </p:spPr>
        <p:txBody>
          <a:bodyPr wrap="square" rtlCol="0">
            <a:spAutoFit/>
          </a:bodyPr>
          <a:lstStyle/>
          <a:p>
            <a:r>
              <a:rPr lang="de-DE" dirty="0"/>
              <a:t>Gummihand-Illusion</a:t>
            </a:r>
          </a:p>
        </p:txBody>
      </p:sp>
      <p:sp>
        <p:nvSpPr>
          <p:cNvPr id="4" name="Textfeld 3"/>
          <p:cNvSpPr txBox="1"/>
          <p:nvPr/>
        </p:nvSpPr>
        <p:spPr>
          <a:xfrm>
            <a:off x="1043608" y="5124515"/>
            <a:ext cx="7272808" cy="1569660"/>
          </a:xfrm>
          <a:prstGeom prst="rect">
            <a:avLst/>
          </a:prstGeom>
          <a:noFill/>
        </p:spPr>
        <p:txBody>
          <a:bodyPr wrap="square" rtlCol="0">
            <a:spAutoFit/>
          </a:bodyPr>
          <a:lstStyle/>
          <a:p>
            <a:r>
              <a:rPr lang="de-DE" dirty="0"/>
              <a:t>Nur das Smartphone erzeugt eine ähnlich starke Illusion wie die Gummihand. Neben der Ähnlichkeit zum eigenen Körperteil dürfte auch die Vertrautheit mit den Gegenständen eine wichtige Rolle spielen. </a:t>
            </a:r>
          </a:p>
        </p:txBody>
      </p:sp>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0022" y="2510913"/>
            <a:ext cx="855538" cy="1285645"/>
          </a:xfrm>
          <a:prstGeom prst="rect">
            <a:avLst/>
          </a:prstGeom>
        </p:spPr>
      </p:pic>
      <p:grpSp>
        <p:nvGrpSpPr>
          <p:cNvPr id="9" name="Gruppieren 8"/>
          <p:cNvGrpSpPr/>
          <p:nvPr/>
        </p:nvGrpSpPr>
        <p:grpSpPr>
          <a:xfrm>
            <a:off x="2678038" y="1454523"/>
            <a:ext cx="1800200" cy="792726"/>
            <a:chOff x="2699792" y="1628162"/>
            <a:chExt cx="1800200" cy="792726"/>
          </a:xfrm>
        </p:grpSpPr>
        <p:sp>
          <p:nvSpPr>
            <p:cNvPr id="7" name="Pfeil nach rechts 6"/>
            <p:cNvSpPr/>
            <p:nvPr/>
          </p:nvSpPr>
          <p:spPr>
            <a:xfrm>
              <a:off x="3107457" y="2060848"/>
              <a:ext cx="792088" cy="36004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2699792" y="1628162"/>
              <a:ext cx="1800200" cy="276999"/>
            </a:xfrm>
            <a:prstGeom prst="rect">
              <a:avLst/>
            </a:prstGeom>
            <a:noFill/>
          </p:spPr>
          <p:txBody>
            <a:bodyPr wrap="square" rtlCol="0">
              <a:spAutoFit/>
            </a:bodyPr>
            <a:lstStyle/>
            <a:p>
              <a:r>
                <a:rPr lang="de-DE" sz="1200" dirty="0">
                  <a:solidFill>
                    <a:srgbClr val="FF0000"/>
                  </a:solidFill>
                </a:rPr>
                <a:t>„propriozeptiver Drift</a:t>
              </a:r>
              <a:r>
                <a:rPr lang="de-DE" sz="1200" dirty="0"/>
                <a:t>“</a:t>
              </a:r>
            </a:p>
          </p:txBody>
        </p:sp>
      </p:grpSp>
      <p:grpSp>
        <p:nvGrpSpPr>
          <p:cNvPr id="16" name="Gruppieren 15"/>
          <p:cNvGrpSpPr/>
          <p:nvPr/>
        </p:nvGrpSpPr>
        <p:grpSpPr>
          <a:xfrm>
            <a:off x="2898936" y="1450095"/>
            <a:ext cx="1008112" cy="689325"/>
            <a:chOff x="6012160" y="1566469"/>
            <a:chExt cx="1008112" cy="689325"/>
          </a:xfrm>
        </p:grpSpPr>
        <p:cxnSp>
          <p:nvCxnSpPr>
            <p:cNvPr id="11" name="Gerader Verbinder 10"/>
            <p:cNvCxnSpPr/>
            <p:nvPr/>
          </p:nvCxnSpPr>
          <p:spPr>
            <a:xfrm>
              <a:off x="6012160" y="1592477"/>
              <a:ext cx="1008112" cy="654772"/>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flipV="1">
              <a:off x="6113338" y="1566469"/>
              <a:ext cx="805756" cy="689325"/>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33327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2204864"/>
            <a:ext cx="1743075" cy="2619375"/>
          </a:xfrm>
          <a:prstGeom prst="rect">
            <a:avLst/>
          </a:prstGeom>
        </p:spPr>
      </p:pic>
      <p:sp>
        <p:nvSpPr>
          <p:cNvPr id="5" name="Textfeld 4"/>
          <p:cNvSpPr txBox="1"/>
          <p:nvPr/>
        </p:nvSpPr>
        <p:spPr>
          <a:xfrm>
            <a:off x="1259632" y="5013176"/>
            <a:ext cx="1743075" cy="369332"/>
          </a:xfrm>
          <a:prstGeom prst="rect">
            <a:avLst/>
          </a:prstGeom>
          <a:noFill/>
        </p:spPr>
        <p:txBody>
          <a:bodyPr wrap="square" rtlCol="0">
            <a:spAutoFit/>
          </a:bodyPr>
          <a:lstStyle/>
          <a:p>
            <a:pPr algn="ctr"/>
            <a:r>
              <a:rPr lang="de-DE" sz="1800" dirty="0"/>
              <a:t>Neil </a:t>
            </a:r>
            <a:r>
              <a:rPr lang="de-DE" sz="1800" dirty="0" err="1"/>
              <a:t>Harbisson</a:t>
            </a:r>
            <a:endParaRPr lang="de-DE" sz="1800" dirty="0"/>
          </a:p>
        </p:txBody>
      </p:sp>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7488" y="5547317"/>
            <a:ext cx="1494111" cy="1016215"/>
          </a:xfrm>
          <a:prstGeom prst="rect">
            <a:avLst/>
          </a:prstGeom>
        </p:spPr>
      </p:pic>
      <p:sp>
        <p:nvSpPr>
          <p:cNvPr id="7" name="Textfeld 6"/>
          <p:cNvSpPr txBox="1"/>
          <p:nvPr/>
        </p:nvSpPr>
        <p:spPr>
          <a:xfrm>
            <a:off x="1259632" y="1268760"/>
            <a:ext cx="1743075" cy="461665"/>
          </a:xfrm>
          <a:prstGeom prst="rect">
            <a:avLst/>
          </a:prstGeom>
          <a:noFill/>
        </p:spPr>
        <p:txBody>
          <a:bodyPr wrap="square" rtlCol="0">
            <a:spAutoFit/>
          </a:bodyPr>
          <a:lstStyle/>
          <a:p>
            <a:pPr algn="ctr"/>
            <a:r>
              <a:rPr lang="de-DE" dirty="0"/>
              <a:t>Cyborg</a:t>
            </a:r>
          </a:p>
        </p:txBody>
      </p:sp>
      <p:pic>
        <p:nvPicPr>
          <p:cNvPr id="8" name="Grafik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5343024"/>
            <a:ext cx="1512168" cy="1512168"/>
          </a:xfrm>
          <a:prstGeom prst="rect">
            <a:avLst/>
          </a:prstGeom>
        </p:spPr>
      </p:pic>
      <p:pic>
        <p:nvPicPr>
          <p:cNvPr id="9" name="Grafik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3340" y="4119854"/>
            <a:ext cx="1504844" cy="1001406"/>
          </a:xfrm>
          <a:prstGeom prst="rect">
            <a:avLst/>
          </a:prstGeom>
        </p:spPr>
      </p:pic>
      <p:pic>
        <p:nvPicPr>
          <p:cNvPr id="10" name="Grafik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6336" y="4112983"/>
            <a:ext cx="928545" cy="928545"/>
          </a:xfrm>
          <a:prstGeom prst="rect">
            <a:avLst/>
          </a:prstGeom>
        </p:spPr>
      </p:pic>
      <p:sp>
        <p:nvSpPr>
          <p:cNvPr id="11" name="Textfeld 10"/>
          <p:cNvSpPr txBox="1"/>
          <p:nvPr/>
        </p:nvSpPr>
        <p:spPr>
          <a:xfrm>
            <a:off x="5988918" y="1406067"/>
            <a:ext cx="1743075" cy="461665"/>
          </a:xfrm>
          <a:prstGeom prst="rect">
            <a:avLst/>
          </a:prstGeom>
          <a:noFill/>
        </p:spPr>
        <p:txBody>
          <a:bodyPr wrap="square" rtlCol="0">
            <a:spAutoFit/>
          </a:bodyPr>
          <a:lstStyle/>
          <a:p>
            <a:pPr algn="ctr"/>
            <a:r>
              <a:rPr lang="de-DE" dirty="0"/>
              <a:t>Cyborg ?</a:t>
            </a:r>
          </a:p>
        </p:txBody>
      </p:sp>
      <p:pic>
        <p:nvPicPr>
          <p:cNvPr id="14" name="Grafik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67027" y="2029629"/>
            <a:ext cx="3136774" cy="1568387"/>
          </a:xfrm>
          <a:prstGeom prst="rect">
            <a:avLst/>
          </a:prstGeom>
        </p:spPr>
      </p:pic>
    </p:spTree>
    <p:extLst>
      <p:ext uri="{BB962C8B-B14F-4D97-AF65-F5344CB8AC3E}">
        <p14:creationId xmlns:p14="http://schemas.microsoft.com/office/powerpoint/2010/main" val="1917577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9" y="1772816"/>
            <a:ext cx="5976664" cy="1143000"/>
          </a:xfrm>
        </p:spPr>
        <p:txBody>
          <a:bodyPr/>
          <a:lstStyle/>
          <a:p>
            <a:r>
              <a:rPr lang="de-DE" dirty="0"/>
              <a:t>1. Frage: Wer von Ihnen trägt eine Armbanduhr?</a:t>
            </a:r>
          </a:p>
        </p:txBody>
      </p:sp>
      <p:sp>
        <p:nvSpPr>
          <p:cNvPr id="3" name="Inhaltsplatzhalter 2"/>
          <p:cNvSpPr>
            <a:spLocks noGrp="1"/>
          </p:cNvSpPr>
          <p:nvPr>
            <p:ph idx="1"/>
          </p:nvPr>
        </p:nvSpPr>
        <p:spPr>
          <a:xfrm>
            <a:off x="2411760" y="4005064"/>
            <a:ext cx="6435799" cy="1512168"/>
          </a:xfrm>
        </p:spPr>
        <p:txBody>
          <a:bodyPr/>
          <a:lstStyle/>
          <a:p>
            <a:pPr marL="0" indent="0">
              <a:buNone/>
              <a:tabLst>
                <a:tab pos="266700" algn="l"/>
              </a:tabLst>
            </a:pPr>
            <a:r>
              <a:rPr lang="de-DE" sz="4400" dirty="0">
                <a:solidFill>
                  <a:schemeClr val="tx2"/>
                </a:solidFill>
                <a:latin typeface="+mj-lt"/>
                <a:ea typeface="+mj-ea"/>
                <a:cs typeface="+mj-cs"/>
              </a:rPr>
              <a:t>2. Frage: Wer von Ihnen benutzt einen Wecker zum Aufstehen?</a:t>
            </a:r>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8184" y="1573349"/>
            <a:ext cx="2619375" cy="1743075"/>
          </a:xfrm>
          <a:prstGeom prst="rect">
            <a:avLst/>
          </a:prstGeom>
        </p:spPr>
      </p:pic>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9" y="4077072"/>
            <a:ext cx="1766638" cy="1855373"/>
          </a:xfrm>
          <a:prstGeom prst="rect">
            <a:avLst/>
          </a:prstGeom>
        </p:spPr>
      </p:pic>
    </p:spTree>
    <p:extLst>
      <p:ext uri="{BB962C8B-B14F-4D97-AF65-F5344CB8AC3E}">
        <p14:creationId xmlns:p14="http://schemas.microsoft.com/office/powerpoint/2010/main" val="1853554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de-DE" sz="2800" dirty="0">
                <a:solidFill>
                  <a:srgbClr val="C00000"/>
                </a:solidFill>
              </a:rPr>
              <a:t>Wöchentliche </a:t>
            </a:r>
            <a:r>
              <a:rPr lang="de-DE" sz="2800" dirty="0" err="1">
                <a:solidFill>
                  <a:srgbClr val="C00000"/>
                </a:solidFill>
              </a:rPr>
              <a:t>Smartphonenutzung</a:t>
            </a:r>
            <a:r>
              <a:rPr lang="de-DE" sz="2800" dirty="0">
                <a:solidFill>
                  <a:srgbClr val="C00000"/>
                </a:solidFill>
              </a:rPr>
              <a:t> </a:t>
            </a:r>
            <a:br>
              <a:rPr lang="de-DE" sz="2800" dirty="0">
                <a:solidFill>
                  <a:srgbClr val="C00000"/>
                </a:solidFill>
              </a:rPr>
            </a:br>
            <a:r>
              <a:rPr lang="de-DE" sz="2800" dirty="0">
                <a:solidFill>
                  <a:srgbClr val="C00000"/>
                </a:solidFill>
              </a:rPr>
              <a:t>in der Freizeit</a:t>
            </a:r>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568528387"/>
              </p:ext>
            </p:extLst>
          </p:nvPr>
        </p:nvGraphicFramePr>
        <p:xfrm>
          <a:off x="902940" y="1969334"/>
          <a:ext cx="777240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746760" y="6026862"/>
            <a:ext cx="8206680" cy="707886"/>
          </a:xfrm>
          <a:prstGeom prst="rect">
            <a:avLst/>
          </a:prstGeom>
          <a:noFill/>
        </p:spPr>
        <p:txBody>
          <a:bodyPr wrap="square" rtlCol="0">
            <a:spAutoFit/>
          </a:bodyPr>
          <a:lstStyle/>
          <a:p>
            <a:pPr algn="ctr"/>
            <a:r>
              <a:rPr lang="de-DE" sz="2000" dirty="0"/>
              <a:t>Wie häufig sehen Sie auf Ihr Handy um die aktuelle Zeit festzustellen und bemerken, dass Sie neue Nachrichten haben?</a:t>
            </a:r>
          </a:p>
        </p:txBody>
      </p:sp>
      <p:sp>
        <p:nvSpPr>
          <p:cNvPr id="3" name="Textfeld 2">
            <a:extLst>
              <a:ext uri="{FF2B5EF4-FFF2-40B4-BE49-F238E27FC236}">
                <a16:creationId xmlns:a16="http://schemas.microsoft.com/office/drawing/2014/main" id="{54E5CCA2-D056-2B47-A369-62EAB8E1283B}"/>
              </a:ext>
            </a:extLst>
          </p:cNvPr>
          <p:cNvSpPr txBox="1"/>
          <p:nvPr/>
        </p:nvSpPr>
        <p:spPr>
          <a:xfrm>
            <a:off x="3804964" y="2381903"/>
            <a:ext cx="911052" cy="461665"/>
          </a:xfrm>
          <a:prstGeom prst="rect">
            <a:avLst/>
          </a:prstGeom>
          <a:noFill/>
        </p:spPr>
        <p:txBody>
          <a:bodyPr wrap="square" rtlCol="0">
            <a:spAutoFit/>
          </a:bodyPr>
          <a:lstStyle/>
          <a:p>
            <a:pPr algn="l"/>
            <a:r>
              <a:rPr lang="de-AT" dirty="0"/>
              <a:t>6fach</a:t>
            </a:r>
            <a:endParaRPr lang="de-DE" dirty="0"/>
          </a:p>
        </p:txBody>
      </p:sp>
      <p:cxnSp>
        <p:nvCxnSpPr>
          <p:cNvPr id="8" name="Gerade Verbindung mit Pfeil 7"/>
          <p:cNvCxnSpPr/>
          <p:nvPr/>
        </p:nvCxnSpPr>
        <p:spPr>
          <a:xfrm flipH="1">
            <a:off x="1907704" y="2596570"/>
            <a:ext cx="165618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p:cNvCxnSpPr/>
          <p:nvPr/>
        </p:nvCxnSpPr>
        <p:spPr>
          <a:xfrm>
            <a:off x="4716016" y="2564904"/>
            <a:ext cx="309634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a:off x="7812360" y="2489357"/>
            <a:ext cx="0" cy="25202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7429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9592" y="592460"/>
            <a:ext cx="7772400" cy="1143000"/>
          </a:xfrm>
        </p:spPr>
        <p:txBody>
          <a:bodyPr/>
          <a:lstStyle/>
          <a:p>
            <a:pPr algn="l"/>
            <a:r>
              <a:rPr lang="de-DE" sz="2800" dirty="0">
                <a:solidFill>
                  <a:srgbClr val="C00000"/>
                </a:solidFill>
              </a:rPr>
              <a:t>Wöchentliche </a:t>
            </a:r>
            <a:r>
              <a:rPr lang="de-DE" sz="2800" dirty="0" err="1">
                <a:solidFill>
                  <a:srgbClr val="C00000"/>
                </a:solidFill>
              </a:rPr>
              <a:t>Smartphonenutzung</a:t>
            </a:r>
            <a:r>
              <a:rPr lang="de-DE" sz="2800" dirty="0">
                <a:solidFill>
                  <a:srgbClr val="C00000"/>
                </a:solidFill>
              </a:rPr>
              <a:t> </a:t>
            </a:r>
            <a:br>
              <a:rPr lang="de-DE" sz="2800" dirty="0">
                <a:solidFill>
                  <a:srgbClr val="C00000"/>
                </a:solidFill>
              </a:rPr>
            </a:br>
            <a:r>
              <a:rPr lang="de-DE" sz="2800" dirty="0">
                <a:solidFill>
                  <a:srgbClr val="C00000"/>
                </a:solidFill>
              </a:rPr>
              <a:t>in der Freizeit</a:t>
            </a:r>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2666273254"/>
              </p:ext>
            </p:extLst>
          </p:nvPr>
        </p:nvGraphicFramePr>
        <p:xfrm>
          <a:off x="2088840" y="2060848"/>
          <a:ext cx="4966320" cy="338437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p:cNvSpPr txBox="1"/>
          <p:nvPr/>
        </p:nvSpPr>
        <p:spPr>
          <a:xfrm>
            <a:off x="1907704" y="6096000"/>
            <a:ext cx="6048672" cy="461665"/>
          </a:xfrm>
          <a:prstGeom prst="rect">
            <a:avLst/>
          </a:prstGeom>
          <a:noFill/>
        </p:spPr>
        <p:txBody>
          <a:bodyPr wrap="square" rtlCol="0">
            <a:spAutoFit/>
          </a:bodyPr>
          <a:lstStyle/>
          <a:p>
            <a:r>
              <a:rPr lang="de-DE" dirty="0"/>
              <a:t>Ich nutze mein Smartphone als Wecker.</a:t>
            </a:r>
          </a:p>
        </p:txBody>
      </p:sp>
      <p:sp>
        <p:nvSpPr>
          <p:cNvPr id="8" name="Textfeld 7"/>
          <p:cNvSpPr txBox="1"/>
          <p:nvPr/>
        </p:nvSpPr>
        <p:spPr>
          <a:xfrm>
            <a:off x="6372200" y="5589240"/>
            <a:ext cx="2592288" cy="369332"/>
          </a:xfrm>
          <a:prstGeom prst="rect">
            <a:avLst/>
          </a:prstGeom>
          <a:noFill/>
        </p:spPr>
        <p:txBody>
          <a:bodyPr wrap="square" rtlCol="0">
            <a:spAutoFit/>
          </a:bodyPr>
          <a:lstStyle/>
          <a:p>
            <a:pPr algn="r"/>
            <a:r>
              <a:rPr lang="de-DE" sz="1800" dirty="0"/>
              <a:t>(Montag et al., 2015)</a:t>
            </a:r>
          </a:p>
        </p:txBody>
      </p:sp>
      <p:sp>
        <p:nvSpPr>
          <p:cNvPr id="3" name="Textfeld 2">
            <a:extLst>
              <a:ext uri="{FF2B5EF4-FFF2-40B4-BE49-F238E27FC236}">
                <a16:creationId xmlns:a16="http://schemas.microsoft.com/office/drawing/2014/main" id="{6B939876-14B2-A64E-BD1C-E60A0CF6AC7A}"/>
              </a:ext>
            </a:extLst>
          </p:cNvPr>
          <p:cNvSpPr txBox="1"/>
          <p:nvPr/>
        </p:nvSpPr>
        <p:spPr>
          <a:xfrm>
            <a:off x="3804964" y="2381903"/>
            <a:ext cx="911052" cy="461665"/>
          </a:xfrm>
          <a:prstGeom prst="rect">
            <a:avLst/>
          </a:prstGeom>
          <a:noFill/>
        </p:spPr>
        <p:txBody>
          <a:bodyPr wrap="square" rtlCol="0">
            <a:spAutoFit/>
          </a:bodyPr>
          <a:lstStyle/>
          <a:p>
            <a:pPr algn="l"/>
            <a:r>
              <a:rPr lang="de-AT" dirty="0"/>
              <a:t>2fach</a:t>
            </a:r>
            <a:endParaRPr lang="de-DE" dirty="0"/>
          </a:p>
        </p:txBody>
      </p:sp>
      <p:cxnSp>
        <p:nvCxnSpPr>
          <p:cNvPr id="4" name="Gerade Verbindung mit Pfeil 3">
            <a:extLst>
              <a:ext uri="{FF2B5EF4-FFF2-40B4-BE49-F238E27FC236}">
                <a16:creationId xmlns:a16="http://schemas.microsoft.com/office/drawing/2014/main" id="{D2F0FEA2-2977-C84B-8D0F-497C55552646}"/>
              </a:ext>
            </a:extLst>
          </p:cNvPr>
          <p:cNvCxnSpPr>
            <a:cxnSpLocks/>
          </p:cNvCxnSpPr>
          <p:nvPr/>
        </p:nvCxnSpPr>
        <p:spPr>
          <a:xfrm flipV="1">
            <a:off x="3567545" y="2237887"/>
            <a:ext cx="2035179" cy="11216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8835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B110E2-0782-EF4B-B46E-B6C2A68EA336}"/>
              </a:ext>
            </a:extLst>
          </p:cNvPr>
          <p:cNvSpPr>
            <a:spLocks noGrp="1"/>
          </p:cNvSpPr>
          <p:nvPr>
            <p:ph type="title"/>
          </p:nvPr>
        </p:nvSpPr>
        <p:spPr/>
        <p:txBody>
          <a:bodyPr/>
          <a:lstStyle/>
          <a:p>
            <a:r>
              <a:rPr lang="de-DE" dirty="0">
                <a:solidFill>
                  <a:srgbClr val="A50021"/>
                </a:solidFill>
              </a:rPr>
              <a:t>Reizüberflutung und Akzeleration des Lebenstempos</a:t>
            </a:r>
          </a:p>
        </p:txBody>
      </p:sp>
      <p:sp>
        <p:nvSpPr>
          <p:cNvPr id="3" name="Inhaltsplatzhalter 2">
            <a:extLst>
              <a:ext uri="{FF2B5EF4-FFF2-40B4-BE49-F238E27FC236}">
                <a16:creationId xmlns:a16="http://schemas.microsoft.com/office/drawing/2014/main" id="{FB92C57D-A07F-3147-A792-5C236404B0CB}"/>
              </a:ext>
            </a:extLst>
          </p:cNvPr>
          <p:cNvSpPr>
            <a:spLocks noGrp="1"/>
          </p:cNvSpPr>
          <p:nvPr>
            <p:ph idx="1"/>
          </p:nvPr>
        </p:nvSpPr>
        <p:spPr>
          <a:xfrm>
            <a:off x="685800" y="2092569"/>
            <a:ext cx="7772400" cy="4114800"/>
          </a:xfrm>
        </p:spPr>
        <p:txBody>
          <a:bodyPr/>
          <a:lstStyle/>
          <a:p>
            <a:pPr marL="0" indent="0">
              <a:buNone/>
            </a:pPr>
            <a:r>
              <a:rPr lang="de-AT" kern="1200" dirty="0">
                <a:latin typeface="Times New Roman" pitchFamily="18" charset="0"/>
              </a:rPr>
              <a:t>vier Beschleunigungsstrategien:</a:t>
            </a:r>
            <a:br>
              <a:rPr lang="de-AT" kern="1200" dirty="0">
                <a:latin typeface="Times New Roman" pitchFamily="18" charset="0"/>
              </a:rPr>
            </a:br>
            <a:endParaRPr lang="de-AT" kern="1200" dirty="0">
              <a:latin typeface="Times New Roman" pitchFamily="18" charset="0"/>
            </a:endParaRPr>
          </a:p>
          <a:p>
            <a:pPr marL="514350" indent="-514350">
              <a:buFont typeface="+mj-lt"/>
              <a:buAutoNum type="arabicPeriod"/>
            </a:pPr>
            <a:r>
              <a:rPr lang="de-AT" kern="1200" dirty="0">
                <a:latin typeface="Times New Roman" pitchFamily="18" charset="0"/>
              </a:rPr>
              <a:t>Beschleunigung von Einzelhandlungen</a:t>
            </a:r>
          </a:p>
          <a:p>
            <a:pPr marL="514350" indent="-514350">
              <a:buFont typeface="+mj-lt"/>
              <a:buAutoNum type="arabicPeriod"/>
            </a:pPr>
            <a:r>
              <a:rPr lang="de-AT" kern="1200" dirty="0">
                <a:solidFill>
                  <a:schemeClr val="bg1">
                    <a:lumMod val="65000"/>
                  </a:schemeClr>
                </a:solidFill>
                <a:latin typeface="Times New Roman" pitchFamily="18" charset="0"/>
              </a:rPr>
              <a:t>Minimierung von Leerzeiten</a:t>
            </a:r>
          </a:p>
          <a:p>
            <a:pPr marL="514350" indent="-514350">
              <a:buFont typeface="+mj-lt"/>
              <a:buAutoNum type="arabicPeriod"/>
            </a:pPr>
            <a:r>
              <a:rPr lang="de-AT" kern="1200" dirty="0">
                <a:latin typeface="Times New Roman" pitchFamily="18" charset="0"/>
              </a:rPr>
              <a:t>zeitliche Überlagerung von Tätigkeiten (Multitasking)</a:t>
            </a:r>
          </a:p>
          <a:p>
            <a:pPr marL="514350" indent="-514350">
              <a:buFont typeface="+mj-lt"/>
              <a:buAutoNum type="arabicPeriod"/>
            </a:pPr>
            <a:r>
              <a:rPr lang="de-AT" kern="1200" dirty="0">
                <a:solidFill>
                  <a:schemeClr val="bg1">
                    <a:lumMod val="65000"/>
                  </a:schemeClr>
                </a:solidFill>
                <a:latin typeface="Times New Roman" pitchFamily="18" charset="0"/>
              </a:rPr>
              <a:t>schnellere funktionale Äquivalente</a:t>
            </a:r>
            <a:endParaRPr lang="de-DE" dirty="0">
              <a:solidFill>
                <a:schemeClr val="bg1">
                  <a:lumMod val="65000"/>
                </a:schemeClr>
              </a:solidFill>
            </a:endParaRPr>
          </a:p>
        </p:txBody>
      </p:sp>
      <p:sp>
        <p:nvSpPr>
          <p:cNvPr id="4" name="Textfeld 3">
            <a:extLst>
              <a:ext uri="{FF2B5EF4-FFF2-40B4-BE49-F238E27FC236}">
                <a16:creationId xmlns:a16="http://schemas.microsoft.com/office/drawing/2014/main" id="{A78B3E11-24F2-9345-AA80-02829E183C7F}"/>
              </a:ext>
            </a:extLst>
          </p:cNvPr>
          <p:cNvSpPr txBox="1"/>
          <p:nvPr/>
        </p:nvSpPr>
        <p:spPr>
          <a:xfrm>
            <a:off x="4788024" y="5999393"/>
            <a:ext cx="3670176" cy="461665"/>
          </a:xfrm>
          <a:prstGeom prst="rect">
            <a:avLst/>
          </a:prstGeom>
          <a:noFill/>
        </p:spPr>
        <p:txBody>
          <a:bodyPr wrap="square" rtlCol="0">
            <a:spAutoFit/>
          </a:bodyPr>
          <a:lstStyle/>
          <a:p>
            <a:r>
              <a:rPr lang="de-DE" dirty="0" err="1"/>
              <a:t>Hartmund</a:t>
            </a:r>
            <a:r>
              <a:rPr lang="de-DE" dirty="0"/>
              <a:t> Rosa, 2013</a:t>
            </a:r>
          </a:p>
        </p:txBody>
      </p:sp>
    </p:spTree>
    <p:extLst>
      <p:ext uri="{BB962C8B-B14F-4D97-AF65-F5344CB8AC3E}">
        <p14:creationId xmlns:p14="http://schemas.microsoft.com/office/powerpoint/2010/main" val="1330781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4B2859-B9CC-DE4E-A1BF-749E242E1F49}"/>
              </a:ext>
            </a:extLst>
          </p:cNvPr>
          <p:cNvSpPr>
            <a:spLocks noGrp="1"/>
          </p:cNvSpPr>
          <p:nvPr>
            <p:ph type="title"/>
          </p:nvPr>
        </p:nvSpPr>
        <p:spPr/>
        <p:txBody>
          <a:bodyPr/>
          <a:lstStyle/>
          <a:p>
            <a:r>
              <a:rPr lang="de-DE" dirty="0">
                <a:solidFill>
                  <a:srgbClr val="A50021"/>
                </a:solidFill>
              </a:rPr>
              <a:t>Beschleunigung von Einzelhandlungen</a:t>
            </a:r>
          </a:p>
        </p:txBody>
      </p:sp>
      <p:sp>
        <p:nvSpPr>
          <p:cNvPr id="3" name="Inhaltsplatzhalter 2">
            <a:extLst>
              <a:ext uri="{FF2B5EF4-FFF2-40B4-BE49-F238E27FC236}">
                <a16:creationId xmlns:a16="http://schemas.microsoft.com/office/drawing/2014/main" id="{99C03A05-8F85-2C43-84A7-C2BD96CDB18C}"/>
              </a:ext>
            </a:extLst>
          </p:cNvPr>
          <p:cNvSpPr>
            <a:spLocks noGrp="1"/>
          </p:cNvSpPr>
          <p:nvPr>
            <p:ph idx="1"/>
          </p:nvPr>
        </p:nvSpPr>
        <p:spPr>
          <a:xfrm>
            <a:off x="685800" y="2276872"/>
            <a:ext cx="7772400" cy="792088"/>
          </a:xfrm>
        </p:spPr>
        <p:txBody>
          <a:bodyPr/>
          <a:lstStyle/>
          <a:p>
            <a:r>
              <a:rPr lang="de-DE" dirty="0"/>
              <a:t>Schneller Gehen, schneller Tippen, </a:t>
            </a:r>
            <a:r>
              <a:rPr lang="de-AT" dirty="0">
                <a:solidFill>
                  <a:srgbClr val="333333"/>
                </a:solidFill>
                <a:latin typeface="Lora" pitchFamily="2" charset="77"/>
              </a:rPr>
              <a:t>…</a:t>
            </a:r>
            <a:endParaRPr lang="de-DE" dirty="0"/>
          </a:p>
        </p:txBody>
      </p:sp>
      <p:sp>
        <p:nvSpPr>
          <p:cNvPr id="4" name="Rechteck 3">
            <a:extLst>
              <a:ext uri="{FF2B5EF4-FFF2-40B4-BE49-F238E27FC236}">
                <a16:creationId xmlns:a16="http://schemas.microsoft.com/office/drawing/2014/main" id="{FCE96248-4F9B-DD4C-8B92-84B6070FC61C}"/>
              </a:ext>
            </a:extLst>
          </p:cNvPr>
          <p:cNvSpPr/>
          <p:nvPr/>
        </p:nvSpPr>
        <p:spPr>
          <a:xfrm>
            <a:off x="971600" y="3940076"/>
            <a:ext cx="4572000" cy="2308324"/>
          </a:xfrm>
          <a:prstGeom prst="rect">
            <a:avLst/>
          </a:prstGeom>
        </p:spPr>
        <p:txBody>
          <a:bodyPr>
            <a:spAutoFit/>
          </a:bodyPr>
          <a:lstStyle/>
          <a:p>
            <a:r>
              <a:rPr lang="de-AT" dirty="0">
                <a:solidFill>
                  <a:srgbClr val="333333"/>
                </a:solidFill>
                <a:latin typeface="+mj-lt"/>
              </a:rPr>
              <a:t>Die fünf schnellsten:</a:t>
            </a:r>
          </a:p>
          <a:p>
            <a:r>
              <a:rPr lang="de-AT" dirty="0">
                <a:solidFill>
                  <a:srgbClr val="333333"/>
                </a:solidFill>
                <a:latin typeface="+mj-lt"/>
              </a:rPr>
              <a:t>1. Schweiz</a:t>
            </a:r>
            <a:br>
              <a:rPr lang="de-AT" dirty="0">
                <a:solidFill>
                  <a:srgbClr val="333333"/>
                </a:solidFill>
                <a:latin typeface="+mj-lt"/>
              </a:rPr>
            </a:br>
            <a:r>
              <a:rPr lang="de-AT" dirty="0">
                <a:solidFill>
                  <a:srgbClr val="333333"/>
                </a:solidFill>
                <a:latin typeface="+mj-lt"/>
              </a:rPr>
              <a:t>2. Irland</a:t>
            </a:r>
            <a:br>
              <a:rPr lang="de-AT" dirty="0">
                <a:solidFill>
                  <a:srgbClr val="333333"/>
                </a:solidFill>
                <a:latin typeface="+mj-lt"/>
              </a:rPr>
            </a:br>
            <a:r>
              <a:rPr lang="de-AT" dirty="0">
                <a:solidFill>
                  <a:srgbClr val="333333"/>
                </a:solidFill>
                <a:latin typeface="+mj-lt"/>
              </a:rPr>
              <a:t>3. Deutschland</a:t>
            </a:r>
            <a:br>
              <a:rPr lang="de-AT" dirty="0">
                <a:solidFill>
                  <a:srgbClr val="333333"/>
                </a:solidFill>
                <a:latin typeface="+mj-lt"/>
              </a:rPr>
            </a:br>
            <a:r>
              <a:rPr lang="de-AT" dirty="0">
                <a:solidFill>
                  <a:srgbClr val="333333"/>
                </a:solidFill>
                <a:latin typeface="+mj-lt"/>
              </a:rPr>
              <a:t>4. Japan</a:t>
            </a:r>
            <a:br>
              <a:rPr lang="de-AT" dirty="0">
                <a:solidFill>
                  <a:srgbClr val="333333"/>
                </a:solidFill>
                <a:latin typeface="+mj-lt"/>
              </a:rPr>
            </a:br>
            <a:r>
              <a:rPr lang="de-AT" dirty="0">
                <a:solidFill>
                  <a:srgbClr val="333333"/>
                </a:solidFill>
                <a:latin typeface="+mj-lt"/>
              </a:rPr>
              <a:t>5. Italien</a:t>
            </a:r>
          </a:p>
        </p:txBody>
      </p:sp>
      <p:sp>
        <p:nvSpPr>
          <p:cNvPr id="5" name="Rechteck 4">
            <a:extLst>
              <a:ext uri="{FF2B5EF4-FFF2-40B4-BE49-F238E27FC236}">
                <a16:creationId xmlns:a16="http://schemas.microsoft.com/office/drawing/2014/main" id="{1A048294-E801-9C4C-9B7B-1E97D304607E}"/>
              </a:ext>
            </a:extLst>
          </p:cNvPr>
          <p:cNvSpPr/>
          <p:nvPr/>
        </p:nvSpPr>
        <p:spPr>
          <a:xfrm>
            <a:off x="5220072" y="3979694"/>
            <a:ext cx="4572000" cy="2308324"/>
          </a:xfrm>
          <a:prstGeom prst="rect">
            <a:avLst/>
          </a:prstGeom>
        </p:spPr>
        <p:txBody>
          <a:bodyPr>
            <a:spAutoFit/>
          </a:bodyPr>
          <a:lstStyle/>
          <a:p>
            <a:r>
              <a:rPr lang="de-AT" dirty="0">
                <a:solidFill>
                  <a:srgbClr val="333333"/>
                </a:solidFill>
                <a:latin typeface="+mj-lt"/>
              </a:rPr>
              <a:t> Die fünf langsamsten:</a:t>
            </a:r>
            <a:br>
              <a:rPr lang="de-AT" dirty="0">
                <a:solidFill>
                  <a:srgbClr val="333333"/>
                </a:solidFill>
                <a:latin typeface="+mj-lt"/>
              </a:rPr>
            </a:br>
            <a:r>
              <a:rPr lang="de-AT" dirty="0">
                <a:solidFill>
                  <a:srgbClr val="333333"/>
                </a:solidFill>
                <a:latin typeface="+mj-lt"/>
              </a:rPr>
              <a:t>1. Syrien</a:t>
            </a:r>
            <a:br>
              <a:rPr lang="de-AT" dirty="0">
                <a:solidFill>
                  <a:srgbClr val="333333"/>
                </a:solidFill>
                <a:latin typeface="+mj-lt"/>
              </a:rPr>
            </a:br>
            <a:r>
              <a:rPr lang="de-AT" dirty="0">
                <a:solidFill>
                  <a:srgbClr val="333333"/>
                </a:solidFill>
                <a:latin typeface="+mj-lt"/>
              </a:rPr>
              <a:t>2. </a:t>
            </a:r>
            <a:r>
              <a:rPr lang="de-AT" dirty="0" err="1">
                <a:solidFill>
                  <a:srgbClr val="333333"/>
                </a:solidFill>
                <a:latin typeface="+mj-lt"/>
              </a:rPr>
              <a:t>El</a:t>
            </a:r>
            <a:r>
              <a:rPr lang="de-AT" dirty="0">
                <a:solidFill>
                  <a:srgbClr val="333333"/>
                </a:solidFill>
                <a:latin typeface="+mj-lt"/>
              </a:rPr>
              <a:t> Salvador</a:t>
            </a:r>
            <a:br>
              <a:rPr lang="de-AT" dirty="0">
                <a:solidFill>
                  <a:srgbClr val="333333"/>
                </a:solidFill>
                <a:latin typeface="+mj-lt"/>
              </a:rPr>
            </a:br>
            <a:r>
              <a:rPr lang="de-AT" dirty="0">
                <a:solidFill>
                  <a:srgbClr val="333333"/>
                </a:solidFill>
                <a:latin typeface="+mj-lt"/>
              </a:rPr>
              <a:t>3. Brasilien</a:t>
            </a:r>
            <a:br>
              <a:rPr lang="de-AT" dirty="0">
                <a:solidFill>
                  <a:srgbClr val="333333"/>
                </a:solidFill>
                <a:latin typeface="+mj-lt"/>
              </a:rPr>
            </a:br>
            <a:r>
              <a:rPr lang="de-AT" dirty="0">
                <a:solidFill>
                  <a:srgbClr val="333333"/>
                </a:solidFill>
                <a:latin typeface="+mj-lt"/>
              </a:rPr>
              <a:t>4. Indonesien</a:t>
            </a:r>
            <a:br>
              <a:rPr lang="de-AT" dirty="0">
                <a:solidFill>
                  <a:srgbClr val="333333"/>
                </a:solidFill>
                <a:latin typeface="+mj-lt"/>
              </a:rPr>
            </a:br>
            <a:r>
              <a:rPr lang="de-AT" dirty="0">
                <a:solidFill>
                  <a:srgbClr val="333333"/>
                </a:solidFill>
                <a:latin typeface="+mj-lt"/>
              </a:rPr>
              <a:t>5. Mexiko</a:t>
            </a:r>
          </a:p>
        </p:txBody>
      </p:sp>
      <p:sp>
        <p:nvSpPr>
          <p:cNvPr id="6" name="Textfeld 5">
            <a:extLst>
              <a:ext uri="{FF2B5EF4-FFF2-40B4-BE49-F238E27FC236}">
                <a16:creationId xmlns:a16="http://schemas.microsoft.com/office/drawing/2014/main" id="{877F4CE7-629A-CC41-8909-62D6C509F69C}"/>
              </a:ext>
            </a:extLst>
          </p:cNvPr>
          <p:cNvSpPr txBox="1"/>
          <p:nvPr/>
        </p:nvSpPr>
        <p:spPr>
          <a:xfrm>
            <a:off x="1763688" y="3300844"/>
            <a:ext cx="5112568" cy="584775"/>
          </a:xfrm>
          <a:prstGeom prst="rect">
            <a:avLst/>
          </a:prstGeom>
          <a:noFill/>
        </p:spPr>
        <p:txBody>
          <a:bodyPr wrap="square" rtlCol="0">
            <a:spAutoFit/>
          </a:bodyPr>
          <a:lstStyle/>
          <a:p>
            <a:pPr algn="ctr"/>
            <a:r>
              <a:rPr lang="de-DE" sz="3200" dirty="0"/>
              <a:t>Lebenstempo</a:t>
            </a:r>
          </a:p>
        </p:txBody>
      </p:sp>
      <p:sp>
        <p:nvSpPr>
          <p:cNvPr id="7" name="Rechteck 6">
            <a:extLst>
              <a:ext uri="{FF2B5EF4-FFF2-40B4-BE49-F238E27FC236}">
                <a16:creationId xmlns:a16="http://schemas.microsoft.com/office/drawing/2014/main" id="{1378A842-B607-A54A-9F71-8ABC56E5B3D2}"/>
              </a:ext>
            </a:extLst>
          </p:cNvPr>
          <p:cNvSpPr/>
          <p:nvPr/>
        </p:nvSpPr>
        <p:spPr>
          <a:xfrm>
            <a:off x="1691680" y="6360027"/>
            <a:ext cx="6172200" cy="276999"/>
          </a:xfrm>
          <a:prstGeom prst="rect">
            <a:avLst/>
          </a:prstGeom>
        </p:spPr>
        <p:txBody>
          <a:bodyPr wrap="square">
            <a:spAutoFit/>
          </a:bodyPr>
          <a:lstStyle/>
          <a:p>
            <a:r>
              <a:rPr lang="de-AT" sz="1200" dirty="0">
                <a:solidFill>
                  <a:srgbClr val="333333"/>
                </a:solidFill>
                <a:latin typeface="+mj-lt"/>
              </a:rPr>
              <a:t>Robert Levine. Eine Landkarte der Zeit. Wie Kulturen mit Zeit umgehen, Piper 1999</a:t>
            </a:r>
            <a:endParaRPr lang="de-DE" sz="1200" dirty="0">
              <a:latin typeface="+mj-lt"/>
            </a:endParaRPr>
          </a:p>
        </p:txBody>
      </p:sp>
      <p:sp>
        <p:nvSpPr>
          <p:cNvPr id="8" name="Foliennummernplatzhalter 7">
            <a:extLst>
              <a:ext uri="{FF2B5EF4-FFF2-40B4-BE49-F238E27FC236}">
                <a16:creationId xmlns:a16="http://schemas.microsoft.com/office/drawing/2014/main" id="{B37EE647-6A06-D845-9049-8440C24AF080}"/>
              </a:ext>
            </a:extLst>
          </p:cNvPr>
          <p:cNvSpPr>
            <a:spLocks noGrp="1"/>
          </p:cNvSpPr>
          <p:nvPr>
            <p:ph type="sldNum" sz="quarter" idx="12"/>
          </p:nvPr>
        </p:nvSpPr>
        <p:spPr/>
        <p:txBody>
          <a:bodyPr/>
          <a:lstStyle/>
          <a:p>
            <a:fld id="{8C73108F-A07B-4534-A33D-7A1545513618}" type="slidenum">
              <a:rPr lang="de-AT" altLang="de-DE" smtClean="0"/>
              <a:pPr/>
              <a:t>17</a:t>
            </a:fld>
            <a:endParaRPr lang="de-AT" altLang="de-DE"/>
          </a:p>
        </p:txBody>
      </p:sp>
    </p:spTree>
    <p:extLst>
      <p:ext uri="{BB962C8B-B14F-4D97-AF65-F5344CB8AC3E}">
        <p14:creationId xmlns:p14="http://schemas.microsoft.com/office/powerpoint/2010/main" val="1704765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707265" y="805490"/>
            <a:ext cx="5729469" cy="584775"/>
          </a:xfrm>
          <a:prstGeom prst="rect">
            <a:avLst/>
          </a:prstGeom>
          <a:noFill/>
        </p:spPr>
        <p:txBody>
          <a:bodyPr wrap="square" rtlCol="0">
            <a:spAutoFit/>
          </a:bodyPr>
          <a:lstStyle/>
          <a:p>
            <a:pPr algn="ctr"/>
            <a:r>
              <a:rPr lang="de-DE" sz="3200" dirty="0">
                <a:solidFill>
                  <a:srgbClr val="A50021"/>
                </a:solidFill>
              </a:rPr>
              <a:t>Mythos Multitasking</a:t>
            </a: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930" y="1950588"/>
            <a:ext cx="6063158" cy="3789474"/>
          </a:xfrm>
          <a:prstGeom prst="rect">
            <a:avLst/>
          </a:prstGeom>
        </p:spPr>
      </p:pic>
      <p:sp>
        <p:nvSpPr>
          <p:cNvPr id="8" name="Textfeld 7"/>
          <p:cNvSpPr txBox="1"/>
          <p:nvPr/>
        </p:nvSpPr>
        <p:spPr>
          <a:xfrm>
            <a:off x="2384385" y="6319777"/>
            <a:ext cx="4849792" cy="461665"/>
          </a:xfrm>
          <a:prstGeom prst="rect">
            <a:avLst/>
          </a:prstGeom>
          <a:noFill/>
        </p:spPr>
        <p:txBody>
          <a:bodyPr wrap="square" rtlCol="0">
            <a:spAutoFit/>
          </a:bodyPr>
          <a:lstStyle/>
          <a:p>
            <a:r>
              <a:rPr lang="de-DE" dirty="0"/>
              <a:t>Aufbau eines Mehrkernprozessors</a:t>
            </a:r>
          </a:p>
        </p:txBody>
      </p:sp>
      <p:sp>
        <p:nvSpPr>
          <p:cNvPr id="9" name="Rechteck 8"/>
          <p:cNvSpPr/>
          <p:nvPr/>
        </p:nvSpPr>
        <p:spPr>
          <a:xfrm>
            <a:off x="2662177" y="5740062"/>
            <a:ext cx="4572000" cy="461665"/>
          </a:xfrm>
          <a:prstGeom prst="rect">
            <a:avLst/>
          </a:prstGeom>
        </p:spPr>
        <p:txBody>
          <a:bodyPr>
            <a:spAutoFit/>
          </a:bodyPr>
          <a:lstStyle/>
          <a:p>
            <a:pPr algn="ctr"/>
            <a:r>
              <a:rPr lang="de-DE" sz="1200" dirty="0">
                <a:latin typeface="arial" panose="020B0604020202020204" pitchFamily="34" charset="0"/>
              </a:rPr>
              <a:t>https://www.com-magazin.de/praxis/hardware/cpus-mehrkernprozessoren-116171.html</a:t>
            </a:r>
            <a:endParaRPr lang="de-DE" sz="1200" dirty="0"/>
          </a:p>
        </p:txBody>
      </p:sp>
      <p:sp>
        <p:nvSpPr>
          <p:cNvPr id="3" name="Foliennummernplatzhalter 2">
            <a:extLst>
              <a:ext uri="{FF2B5EF4-FFF2-40B4-BE49-F238E27FC236}">
                <a16:creationId xmlns:a16="http://schemas.microsoft.com/office/drawing/2014/main" id="{5CAB24C6-3536-FC49-A5E9-C059F9F10A35}"/>
              </a:ext>
            </a:extLst>
          </p:cNvPr>
          <p:cNvSpPr>
            <a:spLocks noGrp="1"/>
          </p:cNvSpPr>
          <p:nvPr>
            <p:ph type="sldNum" sz="quarter" idx="12"/>
          </p:nvPr>
        </p:nvSpPr>
        <p:spPr/>
        <p:txBody>
          <a:bodyPr/>
          <a:lstStyle/>
          <a:p>
            <a:pPr>
              <a:defRPr/>
            </a:pPr>
            <a:fld id="{2589F599-7C43-B443-B2C6-4DD0DDCDA22A}" type="slidenum">
              <a:rPr lang="de-AT" smtClean="0"/>
              <a:pPr>
                <a:defRPr/>
              </a:pPr>
              <a:t>18</a:t>
            </a:fld>
            <a:endParaRPr lang="de-AT" dirty="0"/>
          </a:p>
        </p:txBody>
      </p:sp>
    </p:spTree>
    <p:extLst>
      <p:ext uri="{BB962C8B-B14F-4D97-AF65-F5344CB8AC3E}">
        <p14:creationId xmlns:p14="http://schemas.microsoft.com/office/powerpoint/2010/main" val="2290152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49D1C6-5D01-2947-ED9D-1E0F3E3FC72F}"/>
              </a:ext>
            </a:extLst>
          </p:cNvPr>
          <p:cNvSpPr>
            <a:spLocks noGrp="1"/>
          </p:cNvSpPr>
          <p:nvPr>
            <p:ph type="title"/>
          </p:nvPr>
        </p:nvSpPr>
        <p:spPr/>
        <p:txBody>
          <a:bodyPr/>
          <a:lstStyle/>
          <a:p>
            <a:r>
              <a:rPr lang="de-DE" sz="3600" dirty="0">
                <a:solidFill>
                  <a:srgbClr val="C00000"/>
                </a:solidFill>
              </a:rPr>
              <a:t>Reizverarbeitung am Beispiel einer Furchtreaktion</a:t>
            </a:r>
          </a:p>
        </p:txBody>
      </p:sp>
      <p:pic>
        <p:nvPicPr>
          <p:cNvPr id="11" name="Inhaltsplatzhalter 10" descr="Ein Bild, das Screenshot, Design enthält.&#10;&#10;Automatisch generierte Beschreibung">
            <a:extLst>
              <a:ext uri="{FF2B5EF4-FFF2-40B4-BE49-F238E27FC236}">
                <a16:creationId xmlns:a16="http://schemas.microsoft.com/office/drawing/2014/main" id="{1C8B081E-05CA-CCC5-3C9F-0A7623329A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3648" y="1794351"/>
            <a:ext cx="6192688" cy="4386487"/>
          </a:xfrm>
        </p:spPr>
      </p:pic>
    </p:spTree>
    <p:extLst>
      <p:ext uri="{BB962C8B-B14F-4D97-AF65-F5344CB8AC3E}">
        <p14:creationId xmlns:p14="http://schemas.microsoft.com/office/powerpoint/2010/main" val="747084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608462" y="1575412"/>
            <a:ext cx="6356733" cy="461665"/>
          </a:xfrm>
          <a:prstGeom prst="rect">
            <a:avLst/>
          </a:prstGeom>
          <a:noFill/>
        </p:spPr>
        <p:txBody>
          <a:bodyPr wrap="square" rtlCol="0">
            <a:spAutoFit/>
          </a:bodyPr>
          <a:lstStyle/>
          <a:p>
            <a:pPr algn="ctr"/>
            <a:r>
              <a:rPr lang="de-DE" dirty="0">
                <a:solidFill>
                  <a:srgbClr val="A50021"/>
                </a:solidFill>
              </a:rPr>
              <a:t>Studie von </a:t>
            </a:r>
            <a:r>
              <a:rPr lang="de-DE" dirty="0" err="1">
                <a:solidFill>
                  <a:srgbClr val="A50021"/>
                </a:solidFill>
              </a:rPr>
              <a:t>Kushlev</a:t>
            </a:r>
            <a:r>
              <a:rPr lang="de-DE" dirty="0">
                <a:solidFill>
                  <a:srgbClr val="A50021"/>
                </a:solidFill>
              </a:rPr>
              <a:t> et al. 2016</a:t>
            </a:r>
          </a:p>
        </p:txBody>
      </p:sp>
      <p:sp>
        <p:nvSpPr>
          <p:cNvPr id="3" name="Textfeld 2"/>
          <p:cNvSpPr txBox="1"/>
          <p:nvPr/>
        </p:nvSpPr>
        <p:spPr>
          <a:xfrm>
            <a:off x="881350" y="2269474"/>
            <a:ext cx="7546554" cy="4154984"/>
          </a:xfrm>
          <a:prstGeom prst="rect">
            <a:avLst/>
          </a:prstGeom>
          <a:noFill/>
        </p:spPr>
        <p:txBody>
          <a:bodyPr wrap="square" rtlCol="0">
            <a:spAutoFit/>
          </a:bodyPr>
          <a:lstStyle/>
          <a:p>
            <a:r>
              <a:rPr lang="de-DE" u="sng" dirty="0"/>
              <a:t>1. Phase des Experiments: </a:t>
            </a:r>
            <a:br>
              <a:rPr lang="de-DE" dirty="0"/>
            </a:br>
            <a:r>
              <a:rPr lang="de-DE" dirty="0"/>
              <a:t>alle Benachrichtigungssysteme eingeschalten und auf „laut“ gestellt waren, bzw. sie in Messanger-Systemen das on bzw. Erreichbarkeitszeichen  (1 Woche)</a:t>
            </a:r>
            <a:br>
              <a:rPr lang="de-DE" dirty="0"/>
            </a:br>
            <a:endParaRPr lang="de-DE" dirty="0"/>
          </a:p>
          <a:p>
            <a:r>
              <a:rPr lang="de-DE" u="sng" dirty="0"/>
              <a:t>2. Phase des Experiments: </a:t>
            </a:r>
            <a:br>
              <a:rPr lang="de-DE" u="sng" dirty="0"/>
            </a:br>
            <a:r>
              <a:rPr lang="de-DE" dirty="0"/>
              <a:t>minimale Unterbrechung durch minimale Funktionalität der Kommunikationsmittel (1 Woche)</a:t>
            </a:r>
          </a:p>
          <a:p>
            <a:endParaRPr lang="de-DE" dirty="0"/>
          </a:p>
          <a:p>
            <a:r>
              <a:rPr lang="de-DE" u="sng" dirty="0"/>
              <a:t>Ergebnis: </a:t>
            </a:r>
            <a:r>
              <a:rPr lang="de-DE" dirty="0"/>
              <a:t>erhöhte Werte in Unaufmerksamkeit und Hyperaktivität (Effektstärke d=,44 bzw. ,45) </a:t>
            </a:r>
          </a:p>
        </p:txBody>
      </p:sp>
      <p:sp>
        <p:nvSpPr>
          <p:cNvPr id="4" name="Foliennummernplatzhalter 3">
            <a:extLst>
              <a:ext uri="{FF2B5EF4-FFF2-40B4-BE49-F238E27FC236}">
                <a16:creationId xmlns:a16="http://schemas.microsoft.com/office/drawing/2014/main" id="{96BAEE09-FC32-894F-992C-0B70EBA07F04}"/>
              </a:ext>
            </a:extLst>
          </p:cNvPr>
          <p:cNvSpPr>
            <a:spLocks noGrp="1"/>
          </p:cNvSpPr>
          <p:nvPr>
            <p:ph type="sldNum" sz="quarter" idx="12"/>
          </p:nvPr>
        </p:nvSpPr>
        <p:spPr/>
        <p:txBody>
          <a:bodyPr/>
          <a:lstStyle/>
          <a:p>
            <a:pPr>
              <a:defRPr/>
            </a:pPr>
            <a:fld id="{2589F599-7C43-B443-B2C6-4DD0DDCDA22A}" type="slidenum">
              <a:rPr lang="de-AT" smtClean="0"/>
              <a:pPr>
                <a:defRPr/>
              </a:pPr>
              <a:t>20</a:t>
            </a:fld>
            <a:endParaRPr lang="de-AT" dirty="0"/>
          </a:p>
        </p:txBody>
      </p:sp>
    </p:spTree>
    <p:extLst>
      <p:ext uri="{BB962C8B-B14F-4D97-AF65-F5344CB8AC3E}">
        <p14:creationId xmlns:p14="http://schemas.microsoft.com/office/powerpoint/2010/main" val="139540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p:nvPr/>
        </p:nvPicPr>
        <p:blipFill>
          <a:blip r:embed="rId3"/>
          <a:stretch>
            <a:fillRect/>
          </a:stretch>
        </p:blipFill>
        <p:spPr>
          <a:xfrm>
            <a:off x="2392783" y="2779590"/>
            <a:ext cx="3895725" cy="2863215"/>
          </a:xfrm>
          <a:prstGeom prst="rect">
            <a:avLst/>
          </a:prstGeom>
        </p:spPr>
      </p:pic>
      <p:sp>
        <p:nvSpPr>
          <p:cNvPr id="3" name="Rechteck 2"/>
          <p:cNvSpPr/>
          <p:nvPr/>
        </p:nvSpPr>
        <p:spPr>
          <a:xfrm>
            <a:off x="1322024" y="1576188"/>
            <a:ext cx="6731305" cy="830997"/>
          </a:xfrm>
          <a:prstGeom prst="rect">
            <a:avLst/>
          </a:prstGeom>
        </p:spPr>
        <p:txBody>
          <a:bodyPr wrap="square">
            <a:spAutoFit/>
          </a:bodyPr>
          <a:lstStyle/>
          <a:p>
            <a:pPr algn="ctr"/>
            <a:r>
              <a:rPr lang="de-AT" dirty="0">
                <a:solidFill>
                  <a:srgbClr val="A50021"/>
                </a:solidFill>
                <a:latin typeface="Times" panose="02020603050405020304" pitchFamily="18" charset="0"/>
                <a:ea typeface="Times New Roman" panose="02020603050405020304" pitchFamily="18" charset="0"/>
                <a:cs typeface="Times New Roman" panose="02020603050405020304" pitchFamily="18" charset="0"/>
              </a:rPr>
              <a:t>Indirekte Effekte zwischen Unterbrechung und psychischen Faktoren</a:t>
            </a:r>
            <a:endParaRPr lang="de-DE" dirty="0">
              <a:solidFill>
                <a:srgbClr val="A50021"/>
              </a:solidFill>
            </a:endParaRPr>
          </a:p>
        </p:txBody>
      </p:sp>
      <p:sp>
        <p:nvSpPr>
          <p:cNvPr id="4" name="Rechteck 3"/>
          <p:cNvSpPr/>
          <p:nvPr/>
        </p:nvSpPr>
        <p:spPr>
          <a:xfrm>
            <a:off x="2748708" y="5800769"/>
            <a:ext cx="2869894" cy="338554"/>
          </a:xfrm>
          <a:prstGeom prst="rect">
            <a:avLst/>
          </a:prstGeom>
        </p:spPr>
        <p:txBody>
          <a:bodyPr wrap="square">
            <a:spAutoFit/>
          </a:bodyPr>
          <a:lstStyle/>
          <a:p>
            <a:pPr algn="ctr"/>
            <a:r>
              <a:rPr lang="de-AT" sz="1600" dirty="0"/>
              <a:t>(</a:t>
            </a:r>
            <a:r>
              <a:rPr lang="de-AT" sz="1600" dirty="0" err="1"/>
              <a:t>Kushlev</a:t>
            </a:r>
            <a:r>
              <a:rPr lang="de-AT" sz="1600" dirty="0"/>
              <a:t> et al. 2016)</a:t>
            </a:r>
            <a:endParaRPr lang="de-DE" sz="1600" dirty="0"/>
          </a:p>
        </p:txBody>
      </p:sp>
      <p:sp>
        <p:nvSpPr>
          <p:cNvPr id="5" name="Foliennummernplatzhalter 4">
            <a:extLst>
              <a:ext uri="{FF2B5EF4-FFF2-40B4-BE49-F238E27FC236}">
                <a16:creationId xmlns:a16="http://schemas.microsoft.com/office/drawing/2014/main" id="{76EA63B0-856B-5A4A-8C07-713D36CF3A96}"/>
              </a:ext>
            </a:extLst>
          </p:cNvPr>
          <p:cNvSpPr>
            <a:spLocks noGrp="1"/>
          </p:cNvSpPr>
          <p:nvPr>
            <p:ph type="sldNum" sz="quarter" idx="12"/>
          </p:nvPr>
        </p:nvSpPr>
        <p:spPr/>
        <p:txBody>
          <a:bodyPr/>
          <a:lstStyle/>
          <a:p>
            <a:pPr>
              <a:defRPr/>
            </a:pPr>
            <a:fld id="{2589F599-7C43-B443-B2C6-4DD0DDCDA22A}" type="slidenum">
              <a:rPr lang="de-AT" smtClean="0"/>
              <a:pPr>
                <a:defRPr/>
              </a:pPr>
              <a:t>21</a:t>
            </a:fld>
            <a:endParaRPr lang="de-AT" dirty="0"/>
          </a:p>
        </p:txBody>
      </p:sp>
    </p:spTree>
    <p:extLst>
      <p:ext uri="{BB962C8B-B14F-4D97-AF65-F5344CB8AC3E}">
        <p14:creationId xmlns:p14="http://schemas.microsoft.com/office/powerpoint/2010/main" val="2109340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de-DE" sz="3959" dirty="0">
                <a:solidFill>
                  <a:srgbClr val="C00000"/>
                </a:solidFill>
              </a:rPr>
              <a:t>Smartphone = Schweizer Taschenmesser</a:t>
            </a:r>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02" y="4365104"/>
            <a:ext cx="2524125" cy="1809750"/>
          </a:xfrm>
          <a:prstGeom prst="rect">
            <a:avLst/>
          </a:prstGeom>
        </p:spPr>
      </p:pic>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108956"/>
            <a:ext cx="2200275" cy="2076450"/>
          </a:xfrm>
          <a:prstGeom prst="rect">
            <a:avLst/>
          </a:prstGeom>
        </p:spPr>
      </p:pic>
      <p:sp>
        <p:nvSpPr>
          <p:cNvPr id="7" name="Rechteck 6"/>
          <p:cNvSpPr/>
          <p:nvPr/>
        </p:nvSpPr>
        <p:spPr>
          <a:xfrm>
            <a:off x="6516216" y="6381328"/>
            <a:ext cx="2411760" cy="261610"/>
          </a:xfrm>
          <a:prstGeom prst="rect">
            <a:avLst/>
          </a:prstGeom>
        </p:spPr>
        <p:txBody>
          <a:bodyPr wrap="square">
            <a:spAutoFit/>
          </a:bodyPr>
          <a:lstStyle/>
          <a:p>
            <a:r>
              <a:rPr lang="de-AT" sz="1000" dirty="0"/>
              <a:t>Quelle: </a:t>
            </a:r>
            <a:r>
              <a:rPr lang="de-DE" sz="1100" dirty="0" err="1"/>
              <a:t>Bitkom</a:t>
            </a:r>
            <a:r>
              <a:rPr lang="de-DE" sz="1100" dirty="0"/>
              <a:t> Research 2017</a:t>
            </a:r>
            <a:endParaRPr lang="de-AT" sz="400" dirty="0"/>
          </a:p>
        </p:txBody>
      </p:sp>
      <p:pic>
        <p:nvPicPr>
          <p:cNvPr id="8" name="Grafik 7"/>
          <p:cNvPicPr>
            <a:picLocks noChangeAspect="1"/>
          </p:cNvPicPr>
          <p:nvPr/>
        </p:nvPicPr>
        <p:blipFill>
          <a:blip r:embed="rId4"/>
          <a:stretch>
            <a:fillRect/>
          </a:stretch>
        </p:blipFill>
        <p:spPr>
          <a:xfrm>
            <a:off x="2915816" y="2420888"/>
            <a:ext cx="5823120" cy="2995981"/>
          </a:xfrm>
          <a:prstGeom prst="rect">
            <a:avLst/>
          </a:prstGeom>
        </p:spPr>
      </p:pic>
    </p:spTree>
    <p:extLst>
      <p:ext uri="{BB962C8B-B14F-4D97-AF65-F5344CB8AC3E}">
        <p14:creationId xmlns:p14="http://schemas.microsoft.com/office/powerpoint/2010/main" val="5939916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C525B0-AB0A-AA55-D54E-7F5C6E89DB4F}"/>
              </a:ext>
            </a:extLst>
          </p:cNvPr>
          <p:cNvSpPr>
            <a:spLocks noGrp="1"/>
          </p:cNvSpPr>
          <p:nvPr>
            <p:ph type="title"/>
          </p:nvPr>
        </p:nvSpPr>
        <p:spPr/>
        <p:txBody>
          <a:bodyPr/>
          <a:lstStyle/>
          <a:p>
            <a:r>
              <a:rPr lang="de-DE" dirty="0">
                <a:solidFill>
                  <a:srgbClr val="C00000"/>
                </a:solidFill>
              </a:rPr>
              <a:t>Prävalenz der Verhaltenssüchte</a:t>
            </a:r>
          </a:p>
        </p:txBody>
      </p:sp>
      <mc:AlternateContent xmlns:mc="http://schemas.openxmlformats.org/markup-compatibility/2006">
        <mc:Choice xmlns:cx2="http://schemas.microsoft.com/office/drawing/2015/10/21/chartex" Requires="cx2">
          <p:graphicFrame>
            <p:nvGraphicFramePr>
              <p:cNvPr id="4" name="Diagramm 3">
                <a:extLst>
                  <a:ext uri="{FF2B5EF4-FFF2-40B4-BE49-F238E27FC236}">
                    <a16:creationId xmlns:a16="http://schemas.microsoft.com/office/drawing/2014/main" id="{16A08A3D-D3ED-97CF-3C78-71164EA1E9B9}"/>
                  </a:ext>
                </a:extLst>
              </p:cNvPr>
              <p:cNvGraphicFramePr/>
              <p:nvPr>
                <p:extLst>
                  <p:ext uri="{D42A27DB-BD31-4B8C-83A1-F6EECF244321}">
                    <p14:modId xmlns:p14="http://schemas.microsoft.com/office/powerpoint/2010/main" val="1182275718"/>
                  </p:ext>
                </p:extLst>
              </p:nvPr>
            </p:nvGraphicFramePr>
            <p:xfrm>
              <a:off x="215516" y="1628800"/>
              <a:ext cx="5924550" cy="4032250"/>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4" name="Diagramm 3">
                <a:extLst>
                  <a:ext uri="{FF2B5EF4-FFF2-40B4-BE49-F238E27FC236}">
                    <a16:creationId xmlns:a16="http://schemas.microsoft.com/office/drawing/2014/main" id="{16A08A3D-D3ED-97CF-3C78-71164EA1E9B9}"/>
                  </a:ext>
                </a:extLst>
              </p:cNvPr>
              <p:cNvPicPr>
                <a:picLocks noGrp="1" noRot="1" noChangeAspect="1" noMove="1" noResize="1" noEditPoints="1" noAdjustHandles="1" noChangeArrowheads="1" noChangeShapeType="1"/>
              </p:cNvPicPr>
              <p:nvPr/>
            </p:nvPicPr>
            <p:blipFill>
              <a:blip r:embed="rId3"/>
              <a:stretch>
                <a:fillRect/>
              </a:stretch>
            </p:blipFill>
            <p:spPr>
              <a:xfrm>
                <a:off x="215516" y="1628800"/>
                <a:ext cx="5924550" cy="4032250"/>
              </a:xfrm>
              <a:prstGeom prst="rect">
                <a:avLst/>
              </a:prstGeom>
            </p:spPr>
          </p:pic>
        </mc:Fallback>
      </mc:AlternateContent>
      <p:sp>
        <p:nvSpPr>
          <p:cNvPr id="6" name="Textfeld 5">
            <a:extLst>
              <a:ext uri="{FF2B5EF4-FFF2-40B4-BE49-F238E27FC236}">
                <a16:creationId xmlns:a16="http://schemas.microsoft.com/office/drawing/2014/main" id="{F3D8CD20-F745-42CB-8F58-D14EDB0FF6E3}"/>
              </a:ext>
            </a:extLst>
          </p:cNvPr>
          <p:cNvSpPr txBox="1"/>
          <p:nvPr/>
        </p:nvSpPr>
        <p:spPr>
          <a:xfrm>
            <a:off x="215516" y="5948318"/>
            <a:ext cx="8712968" cy="600164"/>
          </a:xfrm>
          <a:prstGeom prst="rect">
            <a:avLst/>
          </a:prstGeom>
          <a:noFill/>
        </p:spPr>
        <p:txBody>
          <a:bodyPr wrap="square">
            <a:spAutoFit/>
          </a:bodyPr>
          <a:lstStyle/>
          <a:p>
            <a:r>
              <a:rPr lang="de-AT" sz="1100" dirty="0" err="1">
                <a:effectLst/>
                <a:latin typeface="Helvetica Neue" panose="02000503000000020004" pitchFamily="2" charset="0"/>
              </a:rPr>
              <a:t>Alimoradi</a:t>
            </a:r>
            <a:r>
              <a:rPr lang="de-AT" sz="1100" dirty="0">
                <a:effectLst/>
                <a:latin typeface="Helvetica Neue" panose="02000503000000020004" pitchFamily="2" charset="0"/>
              </a:rPr>
              <a:t>, Z., Lotfi, A., Lin, C. Y., Griffiths, M. D., &amp; </a:t>
            </a:r>
            <a:r>
              <a:rPr lang="de-AT" sz="1100" dirty="0" err="1">
                <a:effectLst/>
                <a:latin typeface="Helvetica Neue" panose="02000503000000020004" pitchFamily="2" charset="0"/>
              </a:rPr>
              <a:t>Pakpour</a:t>
            </a:r>
            <a:r>
              <a:rPr lang="de-AT" sz="1100" dirty="0">
                <a:effectLst/>
                <a:latin typeface="Helvetica Neue" panose="02000503000000020004" pitchFamily="2" charset="0"/>
              </a:rPr>
              <a:t>, A. H. (2022). </a:t>
            </a:r>
            <a:r>
              <a:rPr lang="de-AT" sz="1100" dirty="0" err="1">
                <a:effectLst/>
                <a:latin typeface="Helvetica Neue" panose="02000503000000020004" pitchFamily="2" charset="0"/>
              </a:rPr>
              <a:t>Estimation</a:t>
            </a:r>
            <a:r>
              <a:rPr lang="de-AT" sz="1100" dirty="0">
                <a:effectLst/>
                <a:latin typeface="Helvetica Neue" panose="02000503000000020004" pitchFamily="2" charset="0"/>
              </a:rPr>
              <a:t> of Behavioral Addiction </a:t>
            </a:r>
            <a:r>
              <a:rPr lang="de-AT" sz="1100" dirty="0" err="1">
                <a:effectLst/>
                <a:latin typeface="Helvetica Neue" panose="02000503000000020004" pitchFamily="2" charset="0"/>
              </a:rPr>
              <a:t>Prevalence</a:t>
            </a:r>
            <a:r>
              <a:rPr lang="de-AT" sz="1100" dirty="0">
                <a:effectLst/>
                <a:latin typeface="Helvetica Neue" panose="02000503000000020004" pitchFamily="2" charset="0"/>
              </a:rPr>
              <a:t> </a:t>
            </a:r>
            <a:r>
              <a:rPr lang="de-AT" sz="1100" dirty="0" err="1">
                <a:effectLst/>
                <a:latin typeface="Helvetica Neue" panose="02000503000000020004" pitchFamily="2" charset="0"/>
              </a:rPr>
              <a:t>During</a:t>
            </a:r>
            <a:r>
              <a:rPr lang="de-AT" sz="1100" dirty="0">
                <a:effectLst/>
                <a:latin typeface="Helvetica Neue" panose="02000503000000020004" pitchFamily="2" charset="0"/>
              </a:rPr>
              <a:t> COVID-19 </a:t>
            </a:r>
            <a:r>
              <a:rPr lang="de-AT" sz="1100" dirty="0" err="1">
                <a:effectLst/>
                <a:latin typeface="Helvetica Neue" panose="02000503000000020004" pitchFamily="2" charset="0"/>
              </a:rPr>
              <a:t>Pandemic</a:t>
            </a:r>
            <a:r>
              <a:rPr lang="de-AT" sz="1100" dirty="0">
                <a:effectLst/>
                <a:latin typeface="Helvetica Neue" panose="02000503000000020004" pitchFamily="2" charset="0"/>
              </a:rPr>
              <a:t>: A </a:t>
            </a:r>
            <a:r>
              <a:rPr lang="de-AT" sz="1100" dirty="0" err="1">
                <a:effectLst/>
                <a:latin typeface="Helvetica Neue" panose="02000503000000020004" pitchFamily="2" charset="0"/>
              </a:rPr>
              <a:t>Systematic</a:t>
            </a:r>
            <a:r>
              <a:rPr lang="de-AT" sz="1100" dirty="0">
                <a:effectLst/>
                <a:latin typeface="Helvetica Neue" panose="02000503000000020004" pitchFamily="2" charset="0"/>
              </a:rPr>
              <a:t> Review and Meta-analysis. </a:t>
            </a:r>
            <a:r>
              <a:rPr lang="de-AT" sz="1100" i="1" dirty="0" err="1">
                <a:effectLst/>
                <a:latin typeface="Helvetica Neue" panose="02000503000000020004" pitchFamily="2" charset="0"/>
              </a:rPr>
              <a:t>Current</a:t>
            </a:r>
            <a:r>
              <a:rPr lang="de-AT" sz="1100" i="1" dirty="0">
                <a:effectLst/>
                <a:latin typeface="Helvetica Neue" panose="02000503000000020004" pitchFamily="2" charset="0"/>
              </a:rPr>
              <a:t> addiction </a:t>
            </a:r>
            <a:r>
              <a:rPr lang="de-AT" sz="1100" i="1" dirty="0" err="1">
                <a:effectLst/>
                <a:latin typeface="Helvetica Neue" panose="02000503000000020004" pitchFamily="2" charset="0"/>
              </a:rPr>
              <a:t>reports</a:t>
            </a:r>
            <a:r>
              <a:rPr lang="de-AT" sz="1100" dirty="0">
                <a:effectLst/>
                <a:latin typeface="Helvetica Neue" panose="02000503000000020004" pitchFamily="2" charset="0"/>
              </a:rPr>
              <a:t>, </a:t>
            </a:r>
            <a:r>
              <a:rPr lang="de-AT" sz="1100" i="1" dirty="0">
                <a:effectLst/>
                <a:latin typeface="Helvetica Neue" panose="02000503000000020004" pitchFamily="2" charset="0"/>
              </a:rPr>
              <a:t>9</a:t>
            </a:r>
            <a:r>
              <a:rPr lang="de-AT" sz="1100" dirty="0">
                <a:effectLst/>
                <a:latin typeface="Helvetica Neue" panose="02000503000000020004" pitchFamily="2" charset="0"/>
              </a:rPr>
              <a:t>(4), 486–517. https://</a:t>
            </a:r>
            <a:r>
              <a:rPr lang="de-AT" sz="1100" dirty="0" err="1">
                <a:effectLst/>
                <a:latin typeface="Helvetica Neue" panose="02000503000000020004" pitchFamily="2" charset="0"/>
              </a:rPr>
              <a:t>doi.org</a:t>
            </a:r>
            <a:r>
              <a:rPr lang="de-AT" sz="1100" dirty="0">
                <a:effectLst/>
                <a:latin typeface="Helvetica Neue" panose="02000503000000020004" pitchFamily="2" charset="0"/>
              </a:rPr>
              <a:t>/10.1007/s40429-022-00435-6</a:t>
            </a:r>
          </a:p>
        </p:txBody>
      </p:sp>
      <p:sp>
        <p:nvSpPr>
          <p:cNvPr id="8" name="Textfeld 7">
            <a:extLst>
              <a:ext uri="{FF2B5EF4-FFF2-40B4-BE49-F238E27FC236}">
                <a16:creationId xmlns:a16="http://schemas.microsoft.com/office/drawing/2014/main" id="{50193FC0-8ACF-777A-CEA5-21C30AEE4353}"/>
              </a:ext>
            </a:extLst>
          </p:cNvPr>
          <p:cNvSpPr txBox="1"/>
          <p:nvPr/>
        </p:nvSpPr>
        <p:spPr>
          <a:xfrm>
            <a:off x="6245918" y="1858160"/>
            <a:ext cx="2651407" cy="2308324"/>
          </a:xfrm>
          <a:prstGeom prst="rect">
            <a:avLst/>
          </a:prstGeom>
          <a:noFill/>
        </p:spPr>
        <p:txBody>
          <a:bodyPr wrap="square">
            <a:spAutoFit/>
          </a:bodyPr>
          <a:lstStyle/>
          <a:p>
            <a:pPr algn="ctr"/>
            <a:r>
              <a:rPr lang="de-AT" dirty="0">
                <a:effectLst/>
                <a:latin typeface="Helvetica Neue" panose="02000503000000020004" pitchFamily="2" charset="0"/>
              </a:rPr>
              <a:t>Metaanalyse</a:t>
            </a:r>
            <a:br>
              <a:rPr lang="de-AT" sz="2000" dirty="0">
                <a:effectLst/>
                <a:latin typeface="Helvetica Neue" panose="02000503000000020004" pitchFamily="2" charset="0"/>
              </a:rPr>
            </a:br>
            <a:endParaRPr lang="de-AT" sz="2000" dirty="0">
              <a:effectLst/>
              <a:latin typeface="Helvetica Neue" panose="02000503000000020004" pitchFamily="2" charset="0"/>
            </a:endParaRPr>
          </a:p>
          <a:p>
            <a:pPr algn="ctr"/>
            <a:r>
              <a:rPr lang="de-AT" sz="2000" dirty="0">
                <a:effectLst/>
                <a:latin typeface="Helvetica Neue" panose="02000503000000020004" pitchFamily="2" charset="0"/>
              </a:rPr>
              <a:t>94 Studien</a:t>
            </a:r>
          </a:p>
          <a:p>
            <a:pPr algn="ctr"/>
            <a:r>
              <a:rPr lang="de-AT" sz="2000" dirty="0">
                <a:effectLst/>
                <a:latin typeface="Helvetica Neue" panose="02000503000000020004" pitchFamily="2" charset="0"/>
              </a:rPr>
              <a:t>237.657 Teilnehmer</a:t>
            </a:r>
          </a:p>
          <a:p>
            <a:pPr algn="ctr"/>
            <a:r>
              <a:rPr lang="de-AT" sz="2000" dirty="0">
                <a:effectLst/>
                <a:latin typeface="Helvetica Neue" panose="02000503000000020004" pitchFamily="2" charset="0"/>
              </a:rPr>
              <a:t>40 Ländern</a:t>
            </a:r>
          </a:p>
          <a:p>
            <a:pPr algn="ctr"/>
            <a:r>
              <a:rPr lang="de-AT" sz="2000" dirty="0">
                <a:effectLst/>
                <a:latin typeface="Helvetica Neue" panose="02000503000000020004" pitchFamily="2" charset="0"/>
              </a:rPr>
              <a:t>Mittleres Alter: 25a </a:t>
            </a:r>
          </a:p>
          <a:p>
            <a:pPr algn="ctr"/>
            <a:r>
              <a:rPr lang="de-AT" sz="2000" dirty="0">
                <a:effectLst/>
                <a:latin typeface="Helvetica Neue" panose="02000503000000020004" pitchFamily="2" charset="0"/>
              </a:rPr>
              <a:t>57.41% Frauen</a:t>
            </a:r>
          </a:p>
        </p:txBody>
      </p:sp>
    </p:spTree>
    <p:extLst>
      <p:ext uri="{BB962C8B-B14F-4D97-AF65-F5344CB8AC3E}">
        <p14:creationId xmlns:p14="http://schemas.microsoft.com/office/powerpoint/2010/main" val="606940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85800" y="2708920"/>
            <a:ext cx="7772400" cy="3387080"/>
          </a:xfrm>
        </p:spPr>
        <p:txBody>
          <a:bodyPr/>
          <a:lstStyle/>
          <a:p>
            <a:pPr algn="ctr">
              <a:buNone/>
            </a:pPr>
            <a:r>
              <a:rPr lang="de-AT" dirty="0"/>
              <a:t>a </a:t>
            </a:r>
            <a:r>
              <a:rPr lang="de-AT" dirty="0" err="1"/>
              <a:t>nationally</a:t>
            </a:r>
            <a:r>
              <a:rPr lang="de-AT" dirty="0"/>
              <a:t> </a:t>
            </a:r>
            <a:r>
              <a:rPr lang="de-AT" dirty="0" err="1"/>
              <a:t>representive</a:t>
            </a:r>
            <a:r>
              <a:rPr lang="de-AT" dirty="0"/>
              <a:t>, </a:t>
            </a:r>
            <a:r>
              <a:rPr lang="de-AT" dirty="0" err="1"/>
              <a:t>telephone</a:t>
            </a:r>
            <a:r>
              <a:rPr lang="de-AT" dirty="0"/>
              <a:t> </a:t>
            </a:r>
            <a:r>
              <a:rPr lang="de-AT" dirty="0" err="1"/>
              <a:t>survey</a:t>
            </a:r>
            <a:r>
              <a:rPr lang="de-AT" dirty="0"/>
              <a:t> (USA)</a:t>
            </a:r>
            <a:br>
              <a:rPr lang="de-AT" dirty="0"/>
            </a:br>
            <a:endParaRPr lang="de-AT" dirty="0"/>
          </a:p>
          <a:p>
            <a:pPr algn="ctr">
              <a:buNone/>
            </a:pPr>
            <a:r>
              <a:rPr lang="de-AT" dirty="0"/>
              <a:t>n= 1.011 </a:t>
            </a:r>
            <a:r>
              <a:rPr lang="de-AT" dirty="0" err="1"/>
              <a:t>respondents</a:t>
            </a:r>
            <a:br>
              <a:rPr lang="de-AT" dirty="0"/>
            </a:br>
            <a:endParaRPr lang="de-AT" dirty="0"/>
          </a:p>
          <a:p>
            <a:pPr algn="ctr">
              <a:buNone/>
            </a:pPr>
            <a:r>
              <a:rPr lang="de-AT" dirty="0" err="1"/>
              <a:t>april</a:t>
            </a:r>
            <a:r>
              <a:rPr lang="de-AT" dirty="0"/>
              <a:t> 13 – 26, 2015</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8338" y="476672"/>
            <a:ext cx="4725165" cy="982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hteck 3"/>
          <p:cNvSpPr/>
          <p:nvPr/>
        </p:nvSpPr>
        <p:spPr>
          <a:xfrm>
            <a:off x="1151620" y="6237312"/>
            <a:ext cx="6840760" cy="253916"/>
          </a:xfrm>
          <a:prstGeom prst="rect">
            <a:avLst/>
          </a:prstGeom>
        </p:spPr>
        <p:txBody>
          <a:bodyPr wrap="square">
            <a:spAutoFit/>
          </a:bodyPr>
          <a:lstStyle/>
          <a:p>
            <a:r>
              <a:rPr lang="de-AT" sz="1050" dirty="0"/>
              <a:t>http://newsroom.bankofamerica.com/files/doc_library/additional/2015_BAC_Trends_in_Consumer_Mobility_Report.pdf</a:t>
            </a:r>
          </a:p>
        </p:txBody>
      </p:sp>
    </p:spTree>
    <p:extLst>
      <p:ext uri="{BB962C8B-B14F-4D97-AF65-F5344CB8AC3E}">
        <p14:creationId xmlns:p14="http://schemas.microsoft.com/office/powerpoint/2010/main" val="4208321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52153" y="3884871"/>
            <a:ext cx="7648178" cy="679514"/>
          </a:xfrm>
          <a:solidFill>
            <a:schemeClr val="bg1"/>
          </a:solidFill>
        </p:spPr>
        <p:txBody>
          <a:bodyPr/>
          <a:lstStyle/>
          <a:p>
            <a:pPr marL="0" indent="0">
              <a:buNone/>
            </a:pPr>
            <a:r>
              <a:rPr lang="de-AT" sz="1600" dirty="0">
                <a:solidFill>
                  <a:srgbClr val="FF4F4F"/>
                </a:solidFill>
                <a:latin typeface="Arial" panose="020B0604020202020204" pitchFamily="34" charset="0"/>
                <a:cs typeface="Arial" panose="020B0604020202020204" pitchFamily="34" charset="0"/>
              </a:rPr>
              <a:t>    First </a:t>
            </a:r>
            <a:r>
              <a:rPr lang="de-AT" sz="1600" dirty="0" err="1">
                <a:solidFill>
                  <a:srgbClr val="FF4F4F"/>
                </a:solidFill>
                <a:latin typeface="Arial" panose="020B0604020202020204" pitchFamily="34" charset="0"/>
                <a:cs typeface="Arial" panose="020B0604020202020204" pitchFamily="34" charset="0"/>
              </a:rPr>
              <a:t>thing</a:t>
            </a:r>
            <a:r>
              <a:rPr lang="de-AT" sz="1600" dirty="0">
                <a:solidFill>
                  <a:srgbClr val="FF4F4F"/>
                </a:solidFill>
                <a:latin typeface="Arial" panose="020B0604020202020204" pitchFamily="34" charset="0"/>
                <a:cs typeface="Arial" panose="020B0604020202020204" pitchFamily="34" charset="0"/>
              </a:rPr>
              <a:t> on </a:t>
            </a:r>
            <a:r>
              <a:rPr lang="de-AT" sz="1600" dirty="0" err="1">
                <a:solidFill>
                  <a:srgbClr val="FF4F4F"/>
                </a:solidFill>
                <a:latin typeface="Arial" panose="020B0604020202020204" pitchFamily="34" charset="0"/>
                <a:cs typeface="Arial" panose="020B0604020202020204" pitchFamily="34" charset="0"/>
              </a:rPr>
              <a:t>our</a:t>
            </a:r>
            <a:r>
              <a:rPr lang="de-AT" sz="1600" dirty="0">
                <a:solidFill>
                  <a:srgbClr val="FF4F4F"/>
                </a:solidFill>
                <a:latin typeface="Arial" panose="020B0604020202020204" pitchFamily="34" charset="0"/>
                <a:cs typeface="Arial" panose="020B0604020202020204" pitchFamily="34" charset="0"/>
              </a:rPr>
              <a:t> </a:t>
            </a:r>
            <a:r>
              <a:rPr lang="de-AT" sz="1600" dirty="0" err="1">
                <a:solidFill>
                  <a:srgbClr val="FF4F4F"/>
                </a:solidFill>
                <a:latin typeface="Arial" panose="020B0604020202020204" pitchFamily="34" charset="0"/>
                <a:cs typeface="Arial" panose="020B0604020202020204" pitchFamily="34" charset="0"/>
              </a:rPr>
              <a:t>minds</a:t>
            </a:r>
            <a:r>
              <a:rPr lang="de-AT" sz="1600" dirty="0">
                <a:solidFill>
                  <a:srgbClr val="FF4F4F"/>
                </a:solidFill>
                <a:latin typeface="Arial" panose="020B0604020202020204" pitchFamily="34" charset="0"/>
                <a:cs typeface="Arial" panose="020B0604020202020204" pitchFamily="34" charset="0"/>
              </a:rPr>
              <a:t> in </a:t>
            </a:r>
            <a:r>
              <a:rPr lang="de-AT" sz="1600" dirty="0" err="1">
                <a:solidFill>
                  <a:srgbClr val="FF4F4F"/>
                </a:solidFill>
                <a:latin typeface="Arial" panose="020B0604020202020204" pitchFamily="34" charset="0"/>
                <a:cs typeface="Arial" panose="020B0604020202020204" pitchFamily="34" charset="0"/>
              </a:rPr>
              <a:t>the</a:t>
            </a:r>
            <a:r>
              <a:rPr lang="de-AT" sz="1600" dirty="0">
                <a:solidFill>
                  <a:srgbClr val="FF4F4F"/>
                </a:solidFill>
                <a:latin typeface="Arial" panose="020B0604020202020204" pitchFamily="34" charset="0"/>
                <a:cs typeface="Arial" panose="020B0604020202020204" pitchFamily="34" charset="0"/>
              </a:rPr>
              <a:t> </a:t>
            </a:r>
            <a:r>
              <a:rPr lang="de-AT" sz="1600" dirty="0" err="1">
                <a:solidFill>
                  <a:srgbClr val="FF4F4F"/>
                </a:solidFill>
                <a:latin typeface="Arial" panose="020B0604020202020204" pitchFamily="34" charset="0"/>
                <a:cs typeface="Arial" panose="020B0604020202020204" pitchFamily="34" charset="0"/>
              </a:rPr>
              <a:t>morning</a:t>
            </a:r>
            <a:r>
              <a:rPr lang="de-AT" sz="1600" dirty="0">
                <a:solidFill>
                  <a:srgbClr val="FF4F4F"/>
                </a:solidFill>
                <a:latin typeface="Arial" panose="020B0604020202020204" pitchFamily="34" charset="0"/>
                <a:cs typeface="Arial" panose="020B0604020202020204" pitchFamily="34" charset="0"/>
              </a:rPr>
              <a:t> …</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38" y="476672"/>
            <a:ext cx="4725165" cy="982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hteck 3"/>
          <p:cNvSpPr/>
          <p:nvPr/>
        </p:nvSpPr>
        <p:spPr>
          <a:xfrm>
            <a:off x="1151620" y="6237312"/>
            <a:ext cx="6840760" cy="253916"/>
          </a:xfrm>
          <a:prstGeom prst="rect">
            <a:avLst/>
          </a:prstGeom>
        </p:spPr>
        <p:txBody>
          <a:bodyPr wrap="square">
            <a:spAutoFit/>
          </a:bodyPr>
          <a:lstStyle/>
          <a:p>
            <a:r>
              <a:rPr lang="de-AT" sz="1050" dirty="0"/>
              <a:t>http://newsroom.bankofamerica.com/files/doc_library/additional/2015_BAC_Trends_in_Consumer_Mobility_Report.pdf</a:t>
            </a:r>
          </a:p>
        </p:txBody>
      </p:sp>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38" y="1700808"/>
            <a:ext cx="7648178" cy="2169974"/>
          </a:xfrm>
          <a:prstGeom prst="rect">
            <a:avLst/>
          </a:prstGeom>
          <a:solidFill>
            <a:schemeClr val="bg1"/>
          </a:solidFill>
          <a:ln>
            <a:noFill/>
          </a:ln>
        </p:spPr>
      </p:pic>
      <p:pic>
        <p:nvPicPr>
          <p:cNvPr id="307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5968" y="4221088"/>
            <a:ext cx="7680548" cy="159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4677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38" y="476672"/>
            <a:ext cx="4725165" cy="982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hteck 3"/>
          <p:cNvSpPr/>
          <p:nvPr/>
        </p:nvSpPr>
        <p:spPr>
          <a:xfrm>
            <a:off x="1151620" y="6237312"/>
            <a:ext cx="6840760" cy="253916"/>
          </a:xfrm>
          <a:prstGeom prst="rect">
            <a:avLst/>
          </a:prstGeom>
        </p:spPr>
        <p:txBody>
          <a:bodyPr wrap="square">
            <a:spAutoFit/>
          </a:bodyPr>
          <a:lstStyle/>
          <a:p>
            <a:r>
              <a:rPr lang="de-AT" sz="1050" dirty="0"/>
              <a:t>http://newsroom.bankofamerica.com/files/doc_library/additional/2015_BAC_Trends_in_Consumer_Mobility_Report.pdf</a:t>
            </a:r>
          </a:p>
        </p:txBody>
      </p:sp>
      <p:graphicFrame>
        <p:nvGraphicFramePr>
          <p:cNvPr id="2" name="Diagramm 1"/>
          <p:cNvGraphicFramePr/>
          <p:nvPr>
            <p:extLst>
              <p:ext uri="{D42A27DB-BD31-4B8C-83A1-F6EECF244321}">
                <p14:modId xmlns:p14="http://schemas.microsoft.com/office/powerpoint/2010/main" val="534063511"/>
              </p:ext>
            </p:extLst>
          </p:nvPr>
        </p:nvGraphicFramePr>
        <p:xfrm>
          <a:off x="911932" y="1916832"/>
          <a:ext cx="7080448" cy="4064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03104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BAE56A-F868-B981-BB2B-F645E79AC835}"/>
              </a:ext>
            </a:extLst>
          </p:cNvPr>
          <p:cNvSpPr>
            <a:spLocks noGrp="1"/>
          </p:cNvSpPr>
          <p:nvPr>
            <p:ph type="title"/>
          </p:nvPr>
        </p:nvSpPr>
        <p:spPr>
          <a:xfrm>
            <a:off x="685800" y="433155"/>
            <a:ext cx="7772400" cy="1143000"/>
          </a:xfrm>
        </p:spPr>
        <p:txBody>
          <a:bodyPr/>
          <a:lstStyle/>
          <a:p>
            <a:r>
              <a:rPr lang="de-DE" dirty="0">
                <a:solidFill>
                  <a:srgbClr val="C00000"/>
                </a:solidFill>
              </a:rPr>
              <a:t>Smartphones in Schulen</a:t>
            </a:r>
          </a:p>
        </p:txBody>
      </p:sp>
      <p:sp>
        <p:nvSpPr>
          <p:cNvPr id="3" name="Inhaltsplatzhalter 2">
            <a:extLst>
              <a:ext uri="{FF2B5EF4-FFF2-40B4-BE49-F238E27FC236}">
                <a16:creationId xmlns:a16="http://schemas.microsoft.com/office/drawing/2014/main" id="{308DAB6D-CDD5-82AC-14A0-A1AEB60D6988}"/>
              </a:ext>
            </a:extLst>
          </p:cNvPr>
          <p:cNvSpPr>
            <a:spLocks noGrp="1"/>
          </p:cNvSpPr>
          <p:nvPr>
            <p:ph sz="half" idx="1"/>
          </p:nvPr>
        </p:nvSpPr>
        <p:spPr>
          <a:xfrm>
            <a:off x="179512" y="1576155"/>
            <a:ext cx="3962400" cy="4114800"/>
          </a:xfrm>
        </p:spPr>
        <p:txBody>
          <a:bodyPr/>
          <a:lstStyle/>
          <a:p>
            <a:pPr marL="0" indent="0" algn="ctr">
              <a:buNone/>
            </a:pPr>
            <a:r>
              <a:rPr lang="de-DE" sz="2000" dirty="0">
                <a:solidFill>
                  <a:srgbClr val="C00000"/>
                </a:solidFill>
              </a:rPr>
              <a:t>Argumente für ein Smartphone-Verbot in Schulen</a:t>
            </a:r>
          </a:p>
          <a:p>
            <a:r>
              <a:rPr lang="de-DE" sz="2000" dirty="0"/>
              <a:t>Weniger Ablenkung, bessere schulische Leistungen</a:t>
            </a:r>
          </a:p>
          <a:p>
            <a:r>
              <a:rPr lang="de-DE" sz="2000" dirty="0"/>
              <a:t>Mehr körperliche Aktivität</a:t>
            </a:r>
          </a:p>
          <a:p>
            <a:r>
              <a:rPr lang="de-DE" sz="2000" dirty="0"/>
              <a:t>Mehr soziale Interaktion unter vier Augen</a:t>
            </a:r>
          </a:p>
          <a:p>
            <a:r>
              <a:rPr lang="de-DE" sz="2000" dirty="0"/>
              <a:t>Lernen, mit Langeweile umzugehen, was kreative Gedanken auslösen kann</a:t>
            </a:r>
          </a:p>
          <a:p>
            <a:r>
              <a:rPr lang="de-DE" sz="2000" dirty="0"/>
              <a:t>Kinder haben nicht mehr das Argument, dass andere in der Schule telefonieren dürfen, sie selbst aber nicht</a:t>
            </a:r>
          </a:p>
        </p:txBody>
      </p:sp>
      <p:sp>
        <p:nvSpPr>
          <p:cNvPr id="4" name="Inhaltsplatzhalter 3">
            <a:extLst>
              <a:ext uri="{FF2B5EF4-FFF2-40B4-BE49-F238E27FC236}">
                <a16:creationId xmlns:a16="http://schemas.microsoft.com/office/drawing/2014/main" id="{22FB6F30-4FB9-AF80-3CC7-F8E512BECE80}"/>
              </a:ext>
            </a:extLst>
          </p:cNvPr>
          <p:cNvSpPr>
            <a:spLocks noGrp="1"/>
          </p:cNvSpPr>
          <p:nvPr>
            <p:ph sz="half" idx="2"/>
          </p:nvPr>
        </p:nvSpPr>
        <p:spPr>
          <a:xfrm>
            <a:off x="4355976" y="1556792"/>
            <a:ext cx="4608512" cy="4114800"/>
          </a:xfrm>
        </p:spPr>
        <p:txBody>
          <a:bodyPr/>
          <a:lstStyle/>
          <a:p>
            <a:pPr marL="0" indent="0" algn="ctr">
              <a:buNone/>
            </a:pPr>
            <a:r>
              <a:rPr lang="de-DE" sz="2000" dirty="0">
                <a:solidFill>
                  <a:srgbClr val="C00000"/>
                </a:solidFill>
              </a:rPr>
              <a:t>Argumente gegen ein Smartphone-Verbot in der Schule </a:t>
            </a:r>
          </a:p>
          <a:p>
            <a:r>
              <a:rPr lang="de-DE" sz="2000" dirty="0"/>
              <a:t>Eltern und Kinder können weniger oder gar nicht mehr kommunizieren</a:t>
            </a:r>
          </a:p>
          <a:p>
            <a:r>
              <a:rPr lang="de-DE" sz="2000" dirty="0"/>
              <a:t>Junge Köpfe müssen auf eine Welt voller Ablenkungen vorbereitet werden</a:t>
            </a:r>
          </a:p>
          <a:p>
            <a:r>
              <a:rPr lang="de-DE" sz="2000" dirty="0"/>
              <a:t>Hohe Kosten für die Durchführung der Maßnahme </a:t>
            </a:r>
          </a:p>
          <a:p>
            <a:r>
              <a:rPr lang="de-DE" sz="2000" dirty="0"/>
              <a:t>Ein Verbot widerspricht den Grundsätzen der freien Gesellschaft und der Freiheit auf der ganzen Welt</a:t>
            </a:r>
          </a:p>
          <a:p>
            <a:r>
              <a:rPr lang="de-DE" sz="2000" dirty="0"/>
              <a:t>In einigen Ländern ist das Smartphone die einzige Möglichkeit für Kinder, Zugang zu Bildung zu erhalten.</a:t>
            </a:r>
          </a:p>
          <a:p>
            <a:endParaRPr lang="de-DE" sz="2000" dirty="0"/>
          </a:p>
        </p:txBody>
      </p:sp>
      <p:sp>
        <p:nvSpPr>
          <p:cNvPr id="5" name="Textfeld 4">
            <a:extLst>
              <a:ext uri="{FF2B5EF4-FFF2-40B4-BE49-F238E27FC236}">
                <a16:creationId xmlns:a16="http://schemas.microsoft.com/office/drawing/2014/main" id="{282BC810-E5ED-8C83-8F48-0790F8084782}"/>
              </a:ext>
            </a:extLst>
          </p:cNvPr>
          <p:cNvSpPr txBox="1"/>
          <p:nvPr/>
        </p:nvSpPr>
        <p:spPr>
          <a:xfrm>
            <a:off x="179512" y="6262663"/>
            <a:ext cx="8784976" cy="523220"/>
          </a:xfrm>
          <a:prstGeom prst="rect">
            <a:avLst/>
          </a:prstGeom>
          <a:noFill/>
        </p:spPr>
        <p:txBody>
          <a:bodyPr wrap="square" rtlCol="0">
            <a:spAutoFit/>
          </a:bodyPr>
          <a:lstStyle/>
          <a:p>
            <a:pPr algn="ctr"/>
            <a:r>
              <a:rPr lang="de-DE" sz="1400" dirty="0"/>
              <a:t>Montag, C., </a:t>
            </a:r>
            <a:r>
              <a:rPr lang="de-DE" sz="1400" dirty="0" err="1"/>
              <a:t>Elhai</a:t>
            </a:r>
            <a:r>
              <a:rPr lang="de-DE" sz="1400" dirty="0"/>
              <a:t>, J.D. (2023). Do </a:t>
            </a:r>
            <a:r>
              <a:rPr lang="de-DE" sz="1400" dirty="0" err="1"/>
              <a:t>we</a:t>
            </a:r>
            <a:r>
              <a:rPr lang="de-DE" sz="1400" dirty="0"/>
              <a:t> </a:t>
            </a:r>
            <a:r>
              <a:rPr lang="de-DE" sz="1400" dirty="0" err="1"/>
              <a:t>need</a:t>
            </a:r>
            <a:r>
              <a:rPr lang="de-DE" sz="1400" dirty="0"/>
              <a:t> a digital </a:t>
            </a:r>
            <a:r>
              <a:rPr lang="de-DE" sz="1400" dirty="0" err="1"/>
              <a:t>school</a:t>
            </a:r>
            <a:r>
              <a:rPr lang="de-DE" sz="1400" dirty="0"/>
              <a:t> uniform? Arguments for and </a:t>
            </a:r>
            <a:r>
              <a:rPr lang="de-DE" sz="1400" dirty="0" err="1"/>
              <a:t>against</a:t>
            </a:r>
            <a:r>
              <a:rPr lang="de-DE" sz="1400" dirty="0"/>
              <a:t> a smartphone </a:t>
            </a:r>
            <a:r>
              <a:rPr lang="de-DE" sz="1400" dirty="0" err="1"/>
              <a:t>ban</a:t>
            </a:r>
            <a:r>
              <a:rPr lang="de-DE" sz="1400" dirty="0"/>
              <a:t> in </a:t>
            </a:r>
            <a:r>
              <a:rPr lang="de-DE" sz="1400" dirty="0" err="1"/>
              <a:t>schools</a:t>
            </a:r>
            <a:r>
              <a:rPr lang="de-DE" sz="1400" dirty="0"/>
              <a:t>, </a:t>
            </a:r>
            <a:r>
              <a:rPr lang="de-DE" sz="1400" dirty="0" err="1"/>
              <a:t>Societal</a:t>
            </a:r>
            <a:r>
              <a:rPr lang="de-DE" sz="1400" dirty="0"/>
              <a:t> Impacts, ISSN 2949-6977, https://</a:t>
            </a:r>
            <a:r>
              <a:rPr lang="de-DE" sz="1400" dirty="0" err="1"/>
              <a:t>doi.org</a:t>
            </a:r>
            <a:r>
              <a:rPr lang="de-DE" sz="1400" dirty="0"/>
              <a:t>/10.1016/j.socimp.2023.100002.</a:t>
            </a:r>
          </a:p>
        </p:txBody>
      </p:sp>
    </p:spTree>
    <p:extLst>
      <p:ext uri="{BB962C8B-B14F-4D97-AF65-F5344CB8AC3E}">
        <p14:creationId xmlns:p14="http://schemas.microsoft.com/office/powerpoint/2010/main" val="437968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Shape 77"/>
          <p:cNvSpPr>
            <a:spLocks noGrp="1"/>
          </p:cNvSpPr>
          <p:nvPr>
            <p:ph type="title"/>
          </p:nvPr>
        </p:nvSpPr>
        <p:spPr>
          <a:prstGeom prst="rect">
            <a:avLst/>
          </a:prstGeom>
        </p:spPr>
        <p:txBody>
          <a:bodyPr/>
          <a:lstStyle/>
          <a:p>
            <a:pPr lvl="0" algn="l">
              <a:defRPr sz="1800"/>
            </a:pPr>
            <a:r>
              <a:rPr sz="4400" dirty="0" err="1">
                <a:solidFill>
                  <a:srgbClr val="C00000"/>
                </a:solidFill>
              </a:rPr>
              <a:t>Exzess</a:t>
            </a:r>
            <a:r>
              <a:rPr sz="4400" dirty="0">
                <a:solidFill>
                  <a:srgbClr val="C00000"/>
                </a:solidFill>
              </a:rPr>
              <a:t> </a:t>
            </a:r>
            <a:r>
              <a:rPr sz="4400" dirty="0" err="1">
                <a:solidFill>
                  <a:srgbClr val="C00000"/>
                </a:solidFill>
              </a:rPr>
              <a:t>oder</a:t>
            </a:r>
            <a:r>
              <a:rPr sz="4400" dirty="0">
                <a:solidFill>
                  <a:srgbClr val="C00000"/>
                </a:solidFill>
              </a:rPr>
              <a:t> </a:t>
            </a:r>
            <a:r>
              <a:rPr sz="4400" dirty="0" err="1">
                <a:solidFill>
                  <a:srgbClr val="C00000"/>
                </a:solidFill>
              </a:rPr>
              <a:t>Sucht</a:t>
            </a:r>
            <a:r>
              <a:rPr sz="4400" dirty="0">
                <a:solidFill>
                  <a:srgbClr val="C00000"/>
                </a:solidFill>
              </a:rPr>
              <a:t>?</a:t>
            </a:r>
          </a:p>
        </p:txBody>
      </p:sp>
      <p:sp>
        <p:nvSpPr>
          <p:cNvPr id="78" name="Shape 78"/>
          <p:cNvSpPr>
            <a:spLocks noGrp="1"/>
          </p:cNvSpPr>
          <p:nvPr>
            <p:ph type="body" idx="1"/>
          </p:nvPr>
        </p:nvSpPr>
        <p:spPr>
          <a:xfrm>
            <a:off x="683568" y="1772816"/>
            <a:ext cx="7772400" cy="4876800"/>
          </a:xfrm>
          <a:prstGeom prst="rect">
            <a:avLst/>
          </a:prstGeom>
        </p:spPr>
        <p:txBody>
          <a:bodyPr/>
          <a:lstStyle/>
          <a:p>
            <a:pPr lvl="0">
              <a:defRPr sz="1800"/>
            </a:pPr>
            <a:r>
              <a:rPr sz="2400" dirty="0" err="1"/>
              <a:t>Nich</a:t>
            </a:r>
            <a:r>
              <a:rPr lang="de-AT" sz="2400" dirty="0"/>
              <a:t>t</a:t>
            </a:r>
            <a:r>
              <a:rPr sz="2400" dirty="0"/>
              <a:t> </a:t>
            </a:r>
            <a:r>
              <a:rPr sz="2400" dirty="0" err="1"/>
              <a:t>jede</a:t>
            </a:r>
            <a:r>
              <a:rPr sz="2400" dirty="0"/>
              <a:t> ex</a:t>
            </a:r>
            <a:r>
              <a:rPr lang="de-AT" sz="2400" dirty="0"/>
              <a:t>z</a:t>
            </a:r>
            <a:r>
              <a:rPr sz="2400" dirty="0" err="1"/>
              <a:t>essive</a:t>
            </a:r>
            <a:r>
              <a:rPr sz="2400" dirty="0"/>
              <a:t> </a:t>
            </a:r>
            <a:r>
              <a:rPr sz="2400" dirty="0" err="1"/>
              <a:t>Verhaltensweise</a:t>
            </a:r>
            <a:r>
              <a:rPr sz="2400" dirty="0"/>
              <a:t> </a:t>
            </a:r>
            <a:r>
              <a:rPr sz="2400" dirty="0" err="1"/>
              <a:t>ist</a:t>
            </a:r>
            <a:r>
              <a:rPr sz="2400" dirty="0"/>
              <a:t> </a:t>
            </a:r>
            <a:r>
              <a:rPr sz="2400" dirty="0" err="1"/>
              <a:t>sogleich</a:t>
            </a:r>
            <a:r>
              <a:rPr sz="2400" dirty="0"/>
              <a:t> </a:t>
            </a:r>
            <a:r>
              <a:rPr lang="de-AT" sz="2400" dirty="0"/>
              <a:t>s</a:t>
            </a:r>
            <a:r>
              <a:rPr sz="2400" dirty="0" err="1"/>
              <a:t>üchtiges</a:t>
            </a:r>
            <a:r>
              <a:rPr sz="2400" dirty="0"/>
              <a:t> </a:t>
            </a:r>
            <a:r>
              <a:rPr sz="2400" dirty="0" err="1"/>
              <a:t>Verhalten</a:t>
            </a:r>
            <a:r>
              <a:rPr sz="2400" dirty="0"/>
              <a:t>. Das </a:t>
            </a:r>
            <a:r>
              <a:rPr sz="2400" dirty="0" err="1"/>
              <a:t>akzeptable</a:t>
            </a:r>
            <a:r>
              <a:rPr sz="2400" dirty="0"/>
              <a:t> </a:t>
            </a:r>
            <a:r>
              <a:rPr sz="2400" dirty="0" err="1"/>
              <a:t>Ausmaß</a:t>
            </a:r>
            <a:r>
              <a:rPr sz="2400" dirty="0"/>
              <a:t> </a:t>
            </a:r>
            <a:r>
              <a:rPr sz="2400" dirty="0" err="1"/>
              <a:t>unterliegt</a:t>
            </a:r>
            <a:r>
              <a:rPr sz="2400" dirty="0"/>
              <a:t> </a:t>
            </a:r>
            <a:r>
              <a:rPr sz="2400" dirty="0" err="1"/>
              <a:t>gesellschaftlichen</a:t>
            </a:r>
            <a:r>
              <a:rPr sz="2400" dirty="0"/>
              <a:t> </a:t>
            </a:r>
            <a:r>
              <a:rPr sz="2400" dirty="0" err="1"/>
              <a:t>Konven</a:t>
            </a:r>
            <a:r>
              <a:rPr lang="de-AT" sz="2400" dirty="0"/>
              <a:t>t</a:t>
            </a:r>
            <a:r>
              <a:rPr sz="2400" dirty="0" err="1"/>
              <a:t>ionen</a:t>
            </a:r>
            <a:r>
              <a:rPr sz="2400" dirty="0"/>
              <a:t>.</a:t>
            </a:r>
            <a:br>
              <a:rPr lang="de-AT" sz="2400" dirty="0"/>
            </a:br>
            <a:endParaRPr sz="2400" dirty="0"/>
          </a:p>
          <a:p>
            <a:pPr lvl="0">
              <a:defRPr sz="1800"/>
            </a:pPr>
            <a:r>
              <a:rPr sz="2400" dirty="0" err="1"/>
              <a:t>Mediennutzungsverhalten</a:t>
            </a:r>
            <a:r>
              <a:rPr sz="2400" dirty="0"/>
              <a:t> </a:t>
            </a:r>
            <a:r>
              <a:rPr sz="2400" dirty="0" err="1"/>
              <a:t>orientiert</a:t>
            </a:r>
            <a:r>
              <a:rPr sz="2400" dirty="0"/>
              <a:t> </a:t>
            </a:r>
            <a:r>
              <a:rPr sz="2400" dirty="0" err="1"/>
              <a:t>sich</a:t>
            </a:r>
            <a:r>
              <a:rPr sz="2400" dirty="0"/>
              <a:t> am P</a:t>
            </a:r>
            <a:r>
              <a:rPr lang="de-AT" sz="2400" dirty="0"/>
              <a:t>a</a:t>
            </a:r>
            <a:r>
              <a:rPr sz="2400" dirty="0" err="1"/>
              <a:t>thologischen</a:t>
            </a:r>
            <a:r>
              <a:rPr sz="2400" dirty="0"/>
              <a:t> </a:t>
            </a:r>
            <a:r>
              <a:rPr sz="2400" dirty="0" err="1"/>
              <a:t>Glücksspiel</a:t>
            </a:r>
            <a:br>
              <a:rPr lang="de-AT" sz="2400" dirty="0"/>
            </a:br>
            <a:endParaRPr lang="de-AT" sz="2400" dirty="0"/>
          </a:p>
          <a:p>
            <a:pPr lvl="0">
              <a:defRPr sz="1800"/>
            </a:pPr>
            <a:r>
              <a:rPr lang="de-AT" sz="2400" dirty="0"/>
              <a:t>Jedoch beim Smartphone: </a:t>
            </a:r>
            <a:r>
              <a:rPr lang="de-AT" sz="2400" dirty="0">
                <a:solidFill>
                  <a:srgbClr val="FF0000"/>
                </a:solidFill>
              </a:rPr>
              <a:t>Ubiquität </a:t>
            </a:r>
            <a:r>
              <a:rPr lang="de-AT" sz="2400" dirty="0">
                <a:solidFill>
                  <a:schemeClr val="tx1"/>
                </a:solidFill>
              </a:rPr>
              <a:t>und</a:t>
            </a:r>
            <a:r>
              <a:rPr lang="de-AT" sz="2400" dirty="0">
                <a:solidFill>
                  <a:srgbClr val="FF0000"/>
                </a:solidFill>
              </a:rPr>
              <a:t> Mobilität </a:t>
            </a:r>
            <a:r>
              <a:rPr lang="de-AT" sz="2400" dirty="0"/>
              <a:t>als Grundlage für die Entstehung und Aufrechterhaltung süchtigen Verhaltens</a:t>
            </a:r>
            <a:br>
              <a:rPr lang="de-AT" sz="2400" dirty="0"/>
            </a:br>
            <a:endParaRPr sz="2400" dirty="0" err="1"/>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915776"/>
            <a:ext cx="7772400" cy="1143000"/>
          </a:xfrm>
        </p:spPr>
        <p:txBody>
          <a:bodyPr/>
          <a:lstStyle/>
          <a:p>
            <a:pPr algn="l"/>
            <a:r>
              <a:rPr lang="de-DE" dirty="0">
                <a:solidFill>
                  <a:srgbClr val="C00000"/>
                </a:solidFill>
              </a:rPr>
              <a:t>Internet- und </a:t>
            </a:r>
            <a:r>
              <a:rPr lang="de-DE" dirty="0" err="1">
                <a:solidFill>
                  <a:srgbClr val="C00000"/>
                </a:solidFill>
              </a:rPr>
              <a:t>Smartphonesucht</a:t>
            </a:r>
            <a:endParaRPr lang="de-DE" dirty="0">
              <a:solidFill>
                <a:srgbClr val="C00000"/>
              </a:solidFill>
            </a:endParaRPr>
          </a:p>
        </p:txBody>
      </p:sp>
      <p:sp>
        <p:nvSpPr>
          <p:cNvPr id="4" name="Ellipse 3"/>
          <p:cNvSpPr/>
          <p:nvPr/>
        </p:nvSpPr>
        <p:spPr>
          <a:xfrm>
            <a:off x="3059832" y="2808362"/>
            <a:ext cx="1872208" cy="1800200"/>
          </a:xfrm>
          <a:prstGeom prst="ellipse">
            <a:avLst/>
          </a:prstGeom>
          <a:solidFill>
            <a:schemeClr val="accent1">
              <a:alpha val="6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Ellipse 4"/>
          <p:cNvSpPr/>
          <p:nvPr/>
        </p:nvSpPr>
        <p:spPr>
          <a:xfrm>
            <a:off x="4283968" y="2780928"/>
            <a:ext cx="1872208" cy="1800200"/>
          </a:xfrm>
          <a:prstGeom prst="ellipse">
            <a:avLst/>
          </a:prstGeom>
          <a:solidFill>
            <a:srgbClr val="C00000">
              <a:alpha val="66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p:cNvSpPr txBox="1"/>
          <p:nvPr/>
        </p:nvSpPr>
        <p:spPr>
          <a:xfrm>
            <a:off x="4261867" y="3477629"/>
            <a:ext cx="792088" cy="400110"/>
          </a:xfrm>
          <a:prstGeom prst="rect">
            <a:avLst/>
          </a:prstGeom>
          <a:noFill/>
        </p:spPr>
        <p:txBody>
          <a:bodyPr wrap="square" rtlCol="0">
            <a:spAutoFit/>
          </a:bodyPr>
          <a:lstStyle/>
          <a:p>
            <a:pPr algn="ctr"/>
            <a:r>
              <a:rPr lang="de-DE" sz="2000" dirty="0"/>
              <a:t>25%</a:t>
            </a:r>
          </a:p>
        </p:txBody>
      </p:sp>
      <p:sp>
        <p:nvSpPr>
          <p:cNvPr id="7" name="Textfeld 6"/>
          <p:cNvSpPr txBox="1"/>
          <p:nvPr/>
        </p:nvSpPr>
        <p:spPr>
          <a:xfrm>
            <a:off x="4954141" y="3503049"/>
            <a:ext cx="1584176" cy="338554"/>
          </a:xfrm>
          <a:prstGeom prst="rect">
            <a:avLst/>
          </a:prstGeom>
          <a:noFill/>
        </p:spPr>
        <p:txBody>
          <a:bodyPr wrap="square" rtlCol="0">
            <a:spAutoFit/>
          </a:bodyPr>
          <a:lstStyle/>
          <a:p>
            <a:r>
              <a:rPr lang="de-DE" sz="1600" dirty="0"/>
              <a:t>Smartphone</a:t>
            </a:r>
          </a:p>
        </p:txBody>
      </p:sp>
      <p:sp>
        <p:nvSpPr>
          <p:cNvPr id="8" name="Textfeld 7"/>
          <p:cNvSpPr txBox="1"/>
          <p:nvPr/>
        </p:nvSpPr>
        <p:spPr>
          <a:xfrm>
            <a:off x="3275856" y="3508407"/>
            <a:ext cx="1584176" cy="338554"/>
          </a:xfrm>
          <a:prstGeom prst="rect">
            <a:avLst/>
          </a:prstGeom>
          <a:noFill/>
        </p:spPr>
        <p:txBody>
          <a:bodyPr wrap="square" rtlCol="0">
            <a:spAutoFit/>
          </a:bodyPr>
          <a:lstStyle/>
          <a:p>
            <a:r>
              <a:rPr lang="de-DE" sz="1600" dirty="0"/>
              <a:t>Internet</a:t>
            </a:r>
          </a:p>
        </p:txBody>
      </p:sp>
      <p:sp>
        <p:nvSpPr>
          <p:cNvPr id="9" name="Textfeld 8"/>
          <p:cNvSpPr txBox="1"/>
          <p:nvPr/>
        </p:nvSpPr>
        <p:spPr>
          <a:xfrm>
            <a:off x="6948264" y="6093296"/>
            <a:ext cx="2088232" cy="523220"/>
          </a:xfrm>
          <a:prstGeom prst="rect">
            <a:avLst/>
          </a:prstGeom>
          <a:noFill/>
        </p:spPr>
        <p:txBody>
          <a:bodyPr wrap="square" rtlCol="0">
            <a:spAutoFit/>
          </a:bodyPr>
          <a:lstStyle/>
          <a:p>
            <a:r>
              <a:rPr lang="de-DE" sz="1400" dirty="0"/>
              <a:t>Kwon et al., 2013; Montag et al. 2016)</a:t>
            </a:r>
          </a:p>
        </p:txBody>
      </p:sp>
      <p:sp>
        <p:nvSpPr>
          <p:cNvPr id="10" name="Textfeld 9"/>
          <p:cNvSpPr txBox="1"/>
          <p:nvPr/>
        </p:nvSpPr>
        <p:spPr>
          <a:xfrm>
            <a:off x="685800" y="1869188"/>
            <a:ext cx="7486600" cy="830997"/>
          </a:xfrm>
          <a:prstGeom prst="rect">
            <a:avLst/>
          </a:prstGeom>
          <a:noFill/>
        </p:spPr>
        <p:txBody>
          <a:bodyPr wrap="square" rtlCol="0">
            <a:spAutoFit/>
          </a:bodyPr>
          <a:lstStyle/>
          <a:p>
            <a:pPr algn="ctr"/>
            <a:r>
              <a:rPr lang="de-DE" dirty="0"/>
              <a:t>Ist es das Smartphone selbst, auf das man nicht mehr verzichten möchte (weil es so viele Funktionen hat)?</a:t>
            </a:r>
          </a:p>
        </p:txBody>
      </p:sp>
      <p:sp>
        <p:nvSpPr>
          <p:cNvPr id="11" name="Textfeld 10"/>
          <p:cNvSpPr txBox="1"/>
          <p:nvPr/>
        </p:nvSpPr>
        <p:spPr>
          <a:xfrm>
            <a:off x="1187624" y="4730518"/>
            <a:ext cx="6984776" cy="830997"/>
          </a:xfrm>
          <a:prstGeom prst="rect">
            <a:avLst/>
          </a:prstGeom>
          <a:noFill/>
        </p:spPr>
        <p:txBody>
          <a:bodyPr wrap="square" rtlCol="0">
            <a:spAutoFit/>
          </a:bodyPr>
          <a:lstStyle/>
          <a:p>
            <a:pPr algn="ctr"/>
            <a:r>
              <a:rPr lang="de-DE" dirty="0"/>
              <a:t>Oder sind es eng umgrenzte Inhalte auf dem Smartphone wie z.B. Messenger-Kanäle?</a:t>
            </a:r>
          </a:p>
        </p:txBody>
      </p:sp>
    </p:spTree>
    <p:extLst>
      <p:ext uri="{BB962C8B-B14F-4D97-AF65-F5344CB8AC3E}">
        <p14:creationId xmlns:p14="http://schemas.microsoft.com/office/powerpoint/2010/main" val="2668594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93" y="346153"/>
            <a:ext cx="7772400" cy="1143000"/>
          </a:xfrm>
        </p:spPr>
        <p:txBody>
          <a:bodyPr/>
          <a:lstStyle/>
          <a:p>
            <a:pPr algn="l"/>
            <a:r>
              <a:rPr lang="de-DE" sz="4000" dirty="0">
                <a:solidFill>
                  <a:srgbClr val="C00000"/>
                </a:solidFill>
              </a:rPr>
              <a:t>Smartphone Konditionierung</a:t>
            </a:r>
          </a:p>
        </p:txBody>
      </p:sp>
      <p:sp>
        <p:nvSpPr>
          <p:cNvPr id="3" name="Inhaltsplatzhalter 2"/>
          <p:cNvSpPr>
            <a:spLocks noGrp="1"/>
          </p:cNvSpPr>
          <p:nvPr>
            <p:ph idx="1"/>
          </p:nvPr>
        </p:nvSpPr>
        <p:spPr>
          <a:xfrm>
            <a:off x="165759" y="1911809"/>
            <a:ext cx="5110336" cy="705345"/>
          </a:xfrm>
        </p:spPr>
        <p:txBody>
          <a:bodyPr/>
          <a:lstStyle/>
          <a:p>
            <a:pPr marL="0" indent="0" algn="ctr">
              <a:buNone/>
            </a:pPr>
            <a:r>
              <a:rPr lang="de-DE" dirty="0"/>
              <a:t>Konditionierungslernen an der Bushaltestelle</a:t>
            </a: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3162300"/>
            <a:ext cx="2619375" cy="1752600"/>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40540" y="3501008"/>
            <a:ext cx="855538" cy="936104"/>
          </a:xfrm>
          <a:prstGeom prst="rect">
            <a:avLst/>
          </a:prstGeom>
        </p:spPr>
      </p:pic>
      <p:graphicFrame>
        <p:nvGraphicFramePr>
          <p:cNvPr id="6" name="Object 3"/>
          <p:cNvGraphicFramePr>
            <a:graphicFrameLocks noChangeAspect="1"/>
          </p:cNvGraphicFramePr>
          <p:nvPr>
            <p:extLst>
              <p:ext uri="{D42A27DB-BD31-4B8C-83A1-F6EECF244321}">
                <p14:modId xmlns:p14="http://schemas.microsoft.com/office/powerpoint/2010/main" val="1543168420"/>
              </p:ext>
            </p:extLst>
          </p:nvPr>
        </p:nvGraphicFramePr>
        <p:xfrm>
          <a:off x="4455023" y="3174504"/>
          <a:ext cx="962025" cy="1447800"/>
        </p:xfrm>
        <a:graphic>
          <a:graphicData uri="http://schemas.openxmlformats.org/presentationml/2006/ole">
            <mc:AlternateContent xmlns:mc="http://schemas.openxmlformats.org/markup-compatibility/2006">
              <mc:Choice xmlns:v="urn:schemas-microsoft-com:vml" Requires="v">
                <p:oleObj name="Bitmap" r:id="rId5" imgW="961905" imgH="1448002" progId="Paint.Picture">
                  <p:embed/>
                </p:oleObj>
              </mc:Choice>
              <mc:Fallback>
                <p:oleObj name="Bitmap" r:id="rId5" imgW="961905" imgH="1448002" progId="Paint.Picture">
                  <p:embed/>
                  <p:pic>
                    <p:nvPicPr>
                      <p:cNvPr id="6"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55023" y="3174504"/>
                        <a:ext cx="962025"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Wolkenförmige Legende 6"/>
          <p:cNvSpPr/>
          <p:nvPr/>
        </p:nvSpPr>
        <p:spPr>
          <a:xfrm>
            <a:off x="4936035" y="2420888"/>
            <a:ext cx="1872208" cy="842764"/>
          </a:xfrm>
          <a:prstGeom prst="cloudCallou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5260071" y="2686545"/>
            <a:ext cx="1224136" cy="307777"/>
          </a:xfrm>
          <a:prstGeom prst="rect">
            <a:avLst/>
          </a:prstGeom>
          <a:noFill/>
        </p:spPr>
        <p:txBody>
          <a:bodyPr wrap="square" rtlCol="0">
            <a:spAutoFit/>
          </a:bodyPr>
          <a:lstStyle/>
          <a:p>
            <a:r>
              <a:rPr lang="de-DE" sz="1400" dirty="0"/>
              <a:t>Langeweile</a:t>
            </a:r>
          </a:p>
        </p:txBody>
      </p:sp>
      <p:graphicFrame>
        <p:nvGraphicFramePr>
          <p:cNvPr id="9" name="Object 3"/>
          <p:cNvGraphicFramePr>
            <a:graphicFrameLocks noChangeAspect="1"/>
          </p:cNvGraphicFramePr>
          <p:nvPr>
            <p:extLst>
              <p:ext uri="{D42A27DB-BD31-4B8C-83A1-F6EECF244321}">
                <p14:modId xmlns:p14="http://schemas.microsoft.com/office/powerpoint/2010/main" val="4190193463"/>
              </p:ext>
            </p:extLst>
          </p:nvPr>
        </p:nvGraphicFramePr>
        <p:xfrm>
          <a:off x="7119571" y="3143385"/>
          <a:ext cx="962025" cy="1447800"/>
        </p:xfrm>
        <a:graphic>
          <a:graphicData uri="http://schemas.openxmlformats.org/presentationml/2006/ole">
            <mc:AlternateContent xmlns:mc="http://schemas.openxmlformats.org/markup-compatibility/2006">
              <mc:Choice xmlns:v="urn:schemas-microsoft-com:vml" Requires="v">
                <p:oleObj name="Bitmap-Bild" r:id="rId7" imgW="961920" imgH="1447920" progId="Paint.Picture">
                  <p:embed/>
                </p:oleObj>
              </mc:Choice>
              <mc:Fallback>
                <p:oleObj name="Bitmap-Bild" r:id="rId7" imgW="961920" imgH="1447920" progId="Paint.Picture">
                  <p:embed/>
                  <p:pic>
                    <p:nvPicPr>
                      <p:cNvPr id="9" name="Object 3"/>
                      <p:cNvPicPr>
                        <a:picLocks noChangeAspect="1" noChangeArrowheads="1"/>
                      </p:cNvPicPr>
                      <p:nvPr/>
                    </p:nvPicPr>
                    <p:blipFill>
                      <a:blip r:embed="rId8"/>
                      <a:srcRect/>
                      <a:stretch>
                        <a:fillRect/>
                      </a:stretch>
                    </p:blipFill>
                    <p:spPr bwMode="auto">
                      <a:xfrm>
                        <a:off x="7119571" y="3143385"/>
                        <a:ext cx="962025"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Wolkenförmige Legende 9"/>
          <p:cNvSpPr/>
          <p:nvPr/>
        </p:nvSpPr>
        <p:spPr>
          <a:xfrm>
            <a:off x="7256438" y="2113142"/>
            <a:ext cx="1872208" cy="842764"/>
          </a:xfrm>
          <a:prstGeom prst="cloudCallou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p:cNvSpPr txBox="1"/>
          <p:nvPr/>
        </p:nvSpPr>
        <p:spPr>
          <a:xfrm>
            <a:off x="7486741" y="2264481"/>
            <a:ext cx="1715231" cy="523220"/>
          </a:xfrm>
          <a:prstGeom prst="rect">
            <a:avLst/>
          </a:prstGeom>
          <a:noFill/>
        </p:spPr>
        <p:txBody>
          <a:bodyPr wrap="square" rtlCol="0">
            <a:spAutoFit/>
          </a:bodyPr>
          <a:lstStyle/>
          <a:p>
            <a:r>
              <a:rPr lang="de-DE" sz="1400" dirty="0"/>
              <a:t>Unterhaltung, kann Dinge erledigen.</a:t>
            </a:r>
          </a:p>
        </p:txBody>
      </p:sp>
      <p:sp>
        <p:nvSpPr>
          <p:cNvPr id="14" name="Textfeld 13"/>
          <p:cNvSpPr txBox="1"/>
          <p:nvPr/>
        </p:nvSpPr>
        <p:spPr>
          <a:xfrm>
            <a:off x="251520" y="3501008"/>
            <a:ext cx="576064" cy="461665"/>
          </a:xfrm>
          <a:prstGeom prst="rect">
            <a:avLst/>
          </a:prstGeom>
          <a:noFill/>
        </p:spPr>
        <p:txBody>
          <a:bodyPr wrap="square" rtlCol="0">
            <a:spAutoFit/>
          </a:bodyPr>
          <a:lstStyle/>
          <a:p>
            <a:r>
              <a:rPr lang="de-DE" dirty="0"/>
              <a:t>1.</a:t>
            </a:r>
          </a:p>
        </p:txBody>
      </p:sp>
      <p:sp>
        <p:nvSpPr>
          <p:cNvPr id="15" name="Pfeil nach rechts 14"/>
          <p:cNvSpPr/>
          <p:nvPr/>
        </p:nvSpPr>
        <p:spPr>
          <a:xfrm>
            <a:off x="5508104" y="3898404"/>
            <a:ext cx="332436" cy="250676"/>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Pfeil nach rechts 15"/>
          <p:cNvSpPr/>
          <p:nvPr/>
        </p:nvSpPr>
        <p:spPr>
          <a:xfrm>
            <a:off x="6808243" y="3918223"/>
            <a:ext cx="332436" cy="250676"/>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p:cNvSpPr txBox="1"/>
          <p:nvPr/>
        </p:nvSpPr>
        <p:spPr>
          <a:xfrm>
            <a:off x="256802" y="5388682"/>
            <a:ext cx="576064" cy="461665"/>
          </a:xfrm>
          <a:prstGeom prst="rect">
            <a:avLst/>
          </a:prstGeom>
          <a:noFill/>
        </p:spPr>
        <p:txBody>
          <a:bodyPr wrap="square" rtlCol="0">
            <a:spAutoFit/>
          </a:bodyPr>
          <a:lstStyle/>
          <a:p>
            <a:r>
              <a:rPr lang="de-DE" dirty="0"/>
              <a:t>2.</a:t>
            </a:r>
          </a:p>
        </p:txBody>
      </p:sp>
      <p:pic>
        <p:nvPicPr>
          <p:cNvPr id="18" name="Grafik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5105400"/>
            <a:ext cx="2619375" cy="1752600"/>
          </a:xfrm>
          <a:prstGeom prst="rect">
            <a:avLst/>
          </a:prstGeom>
        </p:spPr>
      </p:pic>
      <p:pic>
        <p:nvPicPr>
          <p:cNvPr id="19" name="Grafik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7926" y="5428010"/>
            <a:ext cx="855538" cy="936104"/>
          </a:xfrm>
          <a:prstGeom prst="rect">
            <a:avLst/>
          </a:prstGeom>
        </p:spPr>
      </p:pic>
      <p:sp>
        <p:nvSpPr>
          <p:cNvPr id="20" name="Pfeil nach rechts 19"/>
          <p:cNvSpPr/>
          <p:nvPr/>
        </p:nvSpPr>
        <p:spPr>
          <a:xfrm>
            <a:off x="4405782" y="5850347"/>
            <a:ext cx="1102322" cy="250676"/>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p:cNvSpPr txBox="1"/>
          <p:nvPr/>
        </p:nvSpPr>
        <p:spPr>
          <a:xfrm>
            <a:off x="3867175" y="4678733"/>
            <a:ext cx="2353220" cy="338554"/>
          </a:xfrm>
          <a:prstGeom prst="rect">
            <a:avLst/>
          </a:prstGeom>
          <a:noFill/>
        </p:spPr>
        <p:txBody>
          <a:bodyPr wrap="square" rtlCol="0">
            <a:spAutoFit/>
          </a:bodyPr>
          <a:lstStyle/>
          <a:p>
            <a:pPr algn="ctr"/>
            <a:r>
              <a:rPr lang="de-DE" sz="1600" dirty="0"/>
              <a:t>Negative Gefühle</a:t>
            </a:r>
          </a:p>
        </p:txBody>
      </p:sp>
      <p:sp>
        <p:nvSpPr>
          <p:cNvPr id="22" name="Textfeld 21"/>
          <p:cNvSpPr txBox="1"/>
          <p:nvPr/>
        </p:nvSpPr>
        <p:spPr>
          <a:xfrm>
            <a:off x="6903246" y="4654193"/>
            <a:ext cx="2353220" cy="338554"/>
          </a:xfrm>
          <a:prstGeom prst="rect">
            <a:avLst/>
          </a:prstGeom>
          <a:noFill/>
        </p:spPr>
        <p:txBody>
          <a:bodyPr wrap="square" rtlCol="0">
            <a:spAutoFit/>
          </a:bodyPr>
          <a:lstStyle/>
          <a:p>
            <a:pPr algn="ctr"/>
            <a:r>
              <a:rPr lang="de-DE" sz="1600" dirty="0"/>
              <a:t>Positive Gefühle</a:t>
            </a:r>
          </a:p>
        </p:txBody>
      </p:sp>
      <p:sp>
        <p:nvSpPr>
          <p:cNvPr id="23" name="Textfeld 22"/>
          <p:cNvSpPr txBox="1"/>
          <p:nvPr/>
        </p:nvSpPr>
        <p:spPr>
          <a:xfrm>
            <a:off x="3759425" y="6138945"/>
            <a:ext cx="2353220" cy="584775"/>
          </a:xfrm>
          <a:prstGeom prst="rect">
            <a:avLst/>
          </a:prstGeom>
          <a:noFill/>
        </p:spPr>
        <p:txBody>
          <a:bodyPr wrap="square" rtlCol="0">
            <a:spAutoFit/>
          </a:bodyPr>
          <a:lstStyle/>
          <a:p>
            <a:pPr algn="ctr"/>
            <a:r>
              <a:rPr lang="de-DE" sz="1600" dirty="0"/>
              <a:t>Automatisches und gelerntes Verhalten</a:t>
            </a:r>
          </a:p>
        </p:txBody>
      </p:sp>
      <p:sp>
        <p:nvSpPr>
          <p:cNvPr id="24" name="Textfeld 23"/>
          <p:cNvSpPr txBox="1"/>
          <p:nvPr/>
        </p:nvSpPr>
        <p:spPr>
          <a:xfrm>
            <a:off x="6220395" y="6431332"/>
            <a:ext cx="2816100" cy="276999"/>
          </a:xfrm>
          <a:prstGeom prst="rect">
            <a:avLst/>
          </a:prstGeom>
          <a:noFill/>
        </p:spPr>
        <p:txBody>
          <a:bodyPr wrap="square" rtlCol="0">
            <a:spAutoFit/>
          </a:bodyPr>
          <a:lstStyle/>
          <a:p>
            <a:pPr algn="ctr"/>
            <a:r>
              <a:rPr lang="de-DE" sz="1200" dirty="0"/>
              <a:t>(adaptiert nach Duke und Montag 2017)</a:t>
            </a:r>
          </a:p>
        </p:txBody>
      </p:sp>
    </p:spTree>
    <p:extLst>
      <p:ext uri="{BB962C8B-B14F-4D97-AF65-F5344CB8AC3E}">
        <p14:creationId xmlns:p14="http://schemas.microsoft.com/office/powerpoint/2010/main" val="3132172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2847" y="980728"/>
            <a:ext cx="7772400" cy="1143000"/>
          </a:xfrm>
        </p:spPr>
        <p:txBody>
          <a:bodyPr/>
          <a:lstStyle/>
          <a:p>
            <a:r>
              <a:rPr lang="de-DE" dirty="0">
                <a:solidFill>
                  <a:srgbClr val="C00000"/>
                </a:solidFill>
              </a:rPr>
              <a:t>Erlernen von Gewohnheiten</a:t>
            </a:r>
          </a:p>
        </p:txBody>
      </p:sp>
      <p:sp>
        <p:nvSpPr>
          <p:cNvPr id="3" name="Inhaltsplatzhalter 2"/>
          <p:cNvSpPr>
            <a:spLocks noGrp="1"/>
          </p:cNvSpPr>
          <p:nvPr>
            <p:ph idx="1"/>
          </p:nvPr>
        </p:nvSpPr>
        <p:spPr>
          <a:xfrm>
            <a:off x="3454415" y="2442865"/>
            <a:ext cx="4971473" cy="4114800"/>
          </a:xfrm>
        </p:spPr>
        <p:txBody>
          <a:bodyPr/>
          <a:lstStyle/>
          <a:p>
            <a:r>
              <a:rPr lang="de-DE" dirty="0"/>
              <a:t>Zwischen 18 und 254 Tagen</a:t>
            </a:r>
          </a:p>
          <a:p>
            <a:r>
              <a:rPr lang="de-DE" dirty="0"/>
              <a:t>Median bei 66 Tagen</a:t>
            </a:r>
          </a:p>
          <a:p>
            <a:r>
              <a:rPr lang="de-DE" dirty="0"/>
              <a:t>Z.B.: Glas Wasser vor dem Essen trinken</a:t>
            </a:r>
          </a:p>
        </p:txBody>
      </p:sp>
      <p:sp>
        <p:nvSpPr>
          <p:cNvPr id="4" name="Textfeld 3"/>
          <p:cNvSpPr txBox="1"/>
          <p:nvPr/>
        </p:nvSpPr>
        <p:spPr>
          <a:xfrm>
            <a:off x="5940152" y="6096000"/>
            <a:ext cx="3096344" cy="461665"/>
          </a:xfrm>
          <a:prstGeom prst="rect">
            <a:avLst/>
          </a:prstGeom>
          <a:noFill/>
        </p:spPr>
        <p:txBody>
          <a:bodyPr wrap="square" rtlCol="0">
            <a:spAutoFit/>
          </a:bodyPr>
          <a:lstStyle/>
          <a:p>
            <a:r>
              <a:rPr lang="de-DE" dirty="0"/>
              <a:t>(</a:t>
            </a:r>
            <a:r>
              <a:rPr lang="de-DE" dirty="0" err="1"/>
              <a:t>Lally</a:t>
            </a:r>
            <a:r>
              <a:rPr lang="de-DE" dirty="0"/>
              <a:t> et al. 2010)</a:t>
            </a:r>
          </a:p>
        </p:txBody>
      </p:sp>
      <p:pic>
        <p:nvPicPr>
          <p:cNvPr id="7" name="Grafik 6">
            <a:extLst>
              <a:ext uri="{FF2B5EF4-FFF2-40B4-BE49-F238E27FC236}">
                <a16:creationId xmlns:a16="http://schemas.microsoft.com/office/drawing/2014/main" id="{46455E44-DCEC-5640-88C8-3CE5EC2356A1}"/>
              </a:ext>
            </a:extLst>
          </p:cNvPr>
          <p:cNvPicPr>
            <a:picLocks noChangeAspect="1"/>
          </p:cNvPicPr>
          <p:nvPr/>
        </p:nvPicPr>
        <p:blipFill>
          <a:blip r:embed="rId2"/>
          <a:stretch>
            <a:fillRect/>
          </a:stretch>
        </p:blipFill>
        <p:spPr>
          <a:xfrm>
            <a:off x="245341" y="2374974"/>
            <a:ext cx="2952750" cy="3098651"/>
          </a:xfrm>
          <a:prstGeom prst="rect">
            <a:avLst/>
          </a:prstGeom>
        </p:spPr>
      </p:pic>
      <p:sp>
        <p:nvSpPr>
          <p:cNvPr id="8" name="Textfeld 7">
            <a:extLst>
              <a:ext uri="{FF2B5EF4-FFF2-40B4-BE49-F238E27FC236}">
                <a16:creationId xmlns:a16="http://schemas.microsoft.com/office/drawing/2014/main" id="{027BA079-4A96-7242-9D74-8A4B0D494B9E}"/>
              </a:ext>
            </a:extLst>
          </p:cNvPr>
          <p:cNvSpPr txBox="1"/>
          <p:nvPr/>
        </p:nvSpPr>
        <p:spPr>
          <a:xfrm>
            <a:off x="382747" y="5580210"/>
            <a:ext cx="2815344" cy="338554"/>
          </a:xfrm>
          <a:prstGeom prst="rect">
            <a:avLst/>
          </a:prstGeom>
          <a:noFill/>
        </p:spPr>
        <p:txBody>
          <a:bodyPr wrap="square" rtlCol="0">
            <a:spAutoFit/>
          </a:bodyPr>
          <a:lstStyle/>
          <a:p>
            <a:pPr algn="l"/>
            <a:r>
              <a:rPr lang="de-DE" sz="800" dirty="0"/>
              <a:t>https://</a:t>
            </a:r>
            <a:r>
              <a:rPr lang="de-DE" sz="800" dirty="0" err="1"/>
              <a:t>lowcarbkompendium.com</a:t>
            </a:r>
            <a:r>
              <a:rPr lang="de-DE" sz="800" dirty="0"/>
              <a:t>/gewohnheiten-zum-abnehmen-entwickeln-7008/</a:t>
            </a:r>
          </a:p>
        </p:txBody>
      </p:sp>
    </p:spTree>
    <p:extLst>
      <p:ext uri="{BB962C8B-B14F-4D97-AF65-F5344CB8AC3E}">
        <p14:creationId xmlns:p14="http://schemas.microsoft.com/office/powerpoint/2010/main" val="1392432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403648" y="1400895"/>
            <a:ext cx="5486400" cy="5095875"/>
            <a:chOff x="1344" y="726"/>
            <a:chExt cx="3456" cy="3210"/>
          </a:xfrm>
        </p:grpSpPr>
        <p:grpSp>
          <p:nvGrpSpPr>
            <p:cNvPr id="3" name="Group 3"/>
            <p:cNvGrpSpPr>
              <a:grpSpLocks/>
            </p:cNvGrpSpPr>
            <p:nvPr/>
          </p:nvGrpSpPr>
          <p:grpSpPr bwMode="auto">
            <a:xfrm>
              <a:off x="1899" y="726"/>
              <a:ext cx="2346" cy="2313"/>
              <a:chOff x="1116" y="507"/>
              <a:chExt cx="2088" cy="1959"/>
            </a:xfrm>
          </p:grpSpPr>
          <p:sp>
            <p:nvSpPr>
              <p:cNvPr id="43012" name="Oval 4"/>
              <p:cNvSpPr>
                <a:spLocks noChangeArrowheads="1"/>
              </p:cNvSpPr>
              <p:nvPr/>
            </p:nvSpPr>
            <p:spPr bwMode="auto">
              <a:xfrm>
                <a:off x="1116" y="507"/>
                <a:ext cx="2088" cy="1959"/>
              </a:xfrm>
              <a:prstGeom prst="ellipse">
                <a:avLst/>
              </a:prstGeom>
              <a:noFill/>
              <a:ln w="38100">
                <a:solidFill>
                  <a:srgbClr val="0000FF"/>
                </a:solidFill>
                <a:round/>
                <a:headEnd/>
                <a:tailEnd/>
              </a:ln>
              <a:effectLst/>
            </p:spPr>
            <p:txBody>
              <a:bodyPr wrap="none" anchor="ctr"/>
              <a:lstStyle/>
              <a:p>
                <a:pPr algn="ctr" eaLnBrk="0" hangingPunct="0"/>
                <a:endParaRPr lang="de-AT" sz="2400">
                  <a:solidFill>
                    <a:srgbClr val="0000CC"/>
                  </a:solidFill>
                  <a:latin typeface="Times New Roman" charset="0"/>
                </a:endParaRPr>
              </a:p>
            </p:txBody>
          </p:sp>
          <p:sp>
            <p:nvSpPr>
              <p:cNvPr id="43013" name="Text Box 5"/>
              <p:cNvSpPr txBox="1">
                <a:spLocks noChangeArrowheads="1"/>
              </p:cNvSpPr>
              <p:nvPr/>
            </p:nvSpPr>
            <p:spPr bwMode="auto">
              <a:xfrm>
                <a:off x="1680" y="620"/>
                <a:ext cx="942" cy="476"/>
              </a:xfrm>
              <a:prstGeom prst="rect">
                <a:avLst/>
              </a:prstGeom>
              <a:noFill/>
              <a:ln w="12700">
                <a:noFill/>
                <a:miter lim="800000"/>
                <a:headEnd type="none" w="sm" len="sm"/>
                <a:tailEnd type="none" w="sm" len="sm"/>
              </a:ln>
              <a:effectLst/>
            </p:spPr>
            <p:txBody>
              <a:bodyPr wrap="none">
                <a:spAutoFit/>
              </a:bodyPr>
              <a:lstStyle/>
              <a:p>
                <a:pPr defTabSz="762000" eaLnBrk="0" hangingPunct="0"/>
                <a:r>
                  <a:rPr lang="de-DE" sz="2000" b="1" dirty="0">
                    <a:solidFill>
                      <a:srgbClr val="0000CC"/>
                    </a:solidFill>
                  </a:rPr>
                  <a:t>Persönlichkeit</a:t>
                </a:r>
              </a:p>
              <a:p>
                <a:pPr algn="ctr" defTabSz="762000" eaLnBrk="0" hangingPunct="0"/>
                <a:r>
                  <a:rPr lang="de-DE" sz="1600" b="1" dirty="0">
                    <a:solidFill>
                      <a:srgbClr val="0000CC"/>
                    </a:solidFill>
                  </a:rPr>
                  <a:t>Entwicklung</a:t>
                </a:r>
              </a:p>
              <a:p>
                <a:pPr algn="ctr" defTabSz="762000" eaLnBrk="0" hangingPunct="0"/>
                <a:r>
                  <a:rPr lang="de-DE" sz="1600" b="1" dirty="0">
                    <a:solidFill>
                      <a:srgbClr val="0000CC"/>
                    </a:solidFill>
                  </a:rPr>
                  <a:t>Veranlagung</a:t>
                </a:r>
                <a:endParaRPr lang="de-DE" sz="1600" dirty="0">
                  <a:solidFill>
                    <a:srgbClr val="0000CC"/>
                  </a:solidFill>
                </a:endParaRPr>
              </a:p>
            </p:txBody>
          </p:sp>
        </p:grpSp>
        <p:grpSp>
          <p:nvGrpSpPr>
            <p:cNvPr id="4" name="Group 6"/>
            <p:cNvGrpSpPr>
              <a:grpSpLocks/>
            </p:cNvGrpSpPr>
            <p:nvPr/>
          </p:nvGrpSpPr>
          <p:grpSpPr bwMode="auto">
            <a:xfrm>
              <a:off x="1344" y="1623"/>
              <a:ext cx="2346" cy="2313"/>
              <a:chOff x="622" y="1267"/>
              <a:chExt cx="2088" cy="1959"/>
            </a:xfrm>
          </p:grpSpPr>
          <p:sp>
            <p:nvSpPr>
              <p:cNvPr id="43015" name="Oval 7"/>
              <p:cNvSpPr>
                <a:spLocks noChangeArrowheads="1"/>
              </p:cNvSpPr>
              <p:nvPr/>
            </p:nvSpPr>
            <p:spPr bwMode="auto">
              <a:xfrm>
                <a:off x="622" y="1267"/>
                <a:ext cx="2088" cy="1959"/>
              </a:xfrm>
              <a:prstGeom prst="ellipse">
                <a:avLst/>
              </a:prstGeom>
              <a:noFill/>
              <a:ln w="38100">
                <a:solidFill>
                  <a:schemeClr val="accent2"/>
                </a:solidFill>
                <a:round/>
                <a:headEnd/>
                <a:tailEnd/>
              </a:ln>
              <a:effectLst/>
            </p:spPr>
            <p:txBody>
              <a:bodyPr wrap="none" anchor="ctr"/>
              <a:lstStyle/>
              <a:p>
                <a:endParaRPr lang="en-GB"/>
              </a:p>
            </p:txBody>
          </p:sp>
          <p:sp>
            <p:nvSpPr>
              <p:cNvPr id="43016" name="Rectangle 8"/>
              <p:cNvSpPr>
                <a:spLocks noChangeArrowheads="1"/>
              </p:cNvSpPr>
              <p:nvPr/>
            </p:nvSpPr>
            <p:spPr bwMode="auto">
              <a:xfrm>
                <a:off x="1757" y="1614"/>
                <a:ext cx="823" cy="172"/>
              </a:xfrm>
              <a:prstGeom prst="rect">
                <a:avLst/>
              </a:prstGeom>
              <a:noFill/>
              <a:ln w="9525">
                <a:noFill/>
                <a:miter lim="800000"/>
                <a:headEnd/>
                <a:tailEnd/>
              </a:ln>
              <a:effectLst/>
            </p:spPr>
            <p:txBody>
              <a:bodyPr wrap="none" anchor="ctr"/>
              <a:lstStyle/>
              <a:p>
                <a:endParaRPr lang="en-GB"/>
              </a:p>
            </p:txBody>
          </p:sp>
          <p:sp>
            <p:nvSpPr>
              <p:cNvPr id="43017" name="Text Box 9"/>
              <p:cNvSpPr txBox="1">
                <a:spLocks noChangeArrowheads="1"/>
              </p:cNvSpPr>
              <p:nvPr/>
            </p:nvSpPr>
            <p:spPr bwMode="auto">
              <a:xfrm>
                <a:off x="816" y="2280"/>
                <a:ext cx="585" cy="476"/>
              </a:xfrm>
              <a:prstGeom prst="rect">
                <a:avLst/>
              </a:prstGeom>
              <a:noFill/>
              <a:ln w="12700">
                <a:noFill/>
                <a:miter lim="800000"/>
                <a:headEnd type="none" w="sm" len="sm"/>
                <a:tailEnd type="none" w="sm" len="sm"/>
              </a:ln>
              <a:effectLst/>
            </p:spPr>
            <p:txBody>
              <a:bodyPr wrap="none">
                <a:spAutoFit/>
              </a:bodyPr>
              <a:lstStyle/>
              <a:p>
                <a:pPr defTabSz="762000" eaLnBrk="0" hangingPunct="0"/>
                <a:r>
                  <a:rPr lang="de-DE" sz="2000" b="1" dirty="0">
                    <a:solidFill>
                      <a:srgbClr val="0000CC"/>
                    </a:solidFill>
                  </a:rPr>
                  <a:t>„Droge“</a:t>
                </a:r>
              </a:p>
              <a:p>
                <a:pPr algn="ctr" defTabSz="762000" eaLnBrk="0" hangingPunct="0"/>
                <a:r>
                  <a:rPr lang="de-DE" sz="1600" b="1" dirty="0">
                    <a:solidFill>
                      <a:srgbClr val="0000CC"/>
                    </a:solidFill>
                  </a:rPr>
                  <a:t>Wirkung</a:t>
                </a:r>
              </a:p>
              <a:p>
                <a:pPr algn="ctr" defTabSz="762000" eaLnBrk="0" hangingPunct="0"/>
                <a:r>
                  <a:rPr lang="de-DE" sz="1600" b="1" dirty="0">
                    <a:solidFill>
                      <a:srgbClr val="0000CC"/>
                    </a:solidFill>
                  </a:rPr>
                  <a:t>Angebot</a:t>
                </a:r>
                <a:endParaRPr lang="de-DE" sz="1600" dirty="0">
                  <a:solidFill>
                    <a:srgbClr val="0000CC"/>
                  </a:solidFill>
                </a:endParaRPr>
              </a:p>
            </p:txBody>
          </p:sp>
        </p:grpSp>
        <p:grpSp>
          <p:nvGrpSpPr>
            <p:cNvPr id="5" name="Group 10"/>
            <p:cNvGrpSpPr>
              <a:grpSpLocks/>
            </p:cNvGrpSpPr>
            <p:nvPr/>
          </p:nvGrpSpPr>
          <p:grpSpPr bwMode="auto">
            <a:xfrm>
              <a:off x="2455" y="1623"/>
              <a:ext cx="2345" cy="2313"/>
              <a:chOff x="1611" y="1267"/>
              <a:chExt cx="2087" cy="1959"/>
            </a:xfrm>
          </p:grpSpPr>
          <p:sp>
            <p:nvSpPr>
              <p:cNvPr id="43019" name="Oval 11"/>
              <p:cNvSpPr>
                <a:spLocks noChangeArrowheads="1"/>
              </p:cNvSpPr>
              <p:nvPr/>
            </p:nvSpPr>
            <p:spPr bwMode="auto">
              <a:xfrm>
                <a:off x="1611" y="1267"/>
                <a:ext cx="2087" cy="1959"/>
              </a:xfrm>
              <a:prstGeom prst="ellipse">
                <a:avLst/>
              </a:prstGeom>
              <a:noFill/>
              <a:ln w="38100">
                <a:solidFill>
                  <a:schemeClr val="accent2"/>
                </a:solidFill>
                <a:round/>
                <a:headEnd/>
                <a:tailEnd/>
              </a:ln>
              <a:effectLst/>
            </p:spPr>
            <p:txBody>
              <a:bodyPr wrap="none" anchor="ctr"/>
              <a:lstStyle/>
              <a:p>
                <a:pPr algn="ctr" eaLnBrk="0" hangingPunct="0"/>
                <a:endParaRPr lang="de-AT" sz="2400">
                  <a:solidFill>
                    <a:srgbClr val="0000CC"/>
                  </a:solidFill>
                  <a:latin typeface="Times New Roman" charset="0"/>
                </a:endParaRPr>
              </a:p>
            </p:txBody>
          </p:sp>
          <p:sp>
            <p:nvSpPr>
              <p:cNvPr id="43020" name="Text Box 12"/>
              <p:cNvSpPr txBox="1">
                <a:spLocks noChangeArrowheads="1"/>
              </p:cNvSpPr>
              <p:nvPr/>
            </p:nvSpPr>
            <p:spPr bwMode="auto">
              <a:xfrm>
                <a:off x="2958" y="2280"/>
                <a:ext cx="683" cy="476"/>
              </a:xfrm>
              <a:prstGeom prst="rect">
                <a:avLst/>
              </a:prstGeom>
              <a:noFill/>
              <a:ln w="12700">
                <a:noFill/>
                <a:miter lim="800000"/>
                <a:headEnd type="none" w="sm" len="sm"/>
                <a:tailEnd type="none" w="sm" len="sm"/>
              </a:ln>
              <a:effectLst/>
            </p:spPr>
            <p:txBody>
              <a:bodyPr wrap="none">
                <a:spAutoFit/>
              </a:bodyPr>
              <a:lstStyle/>
              <a:p>
                <a:pPr algn="ctr" defTabSz="762000" eaLnBrk="0" hangingPunct="0"/>
                <a:r>
                  <a:rPr lang="de-DE" sz="2000" b="1" dirty="0">
                    <a:solidFill>
                      <a:srgbClr val="0000CC"/>
                    </a:solidFill>
                  </a:rPr>
                  <a:t>Umwelt</a:t>
                </a:r>
              </a:p>
              <a:p>
                <a:pPr algn="ctr" defTabSz="762000" eaLnBrk="0" hangingPunct="0"/>
                <a:r>
                  <a:rPr lang="de-DE" sz="1600" b="1" dirty="0">
                    <a:solidFill>
                      <a:srgbClr val="0000CC"/>
                    </a:solidFill>
                  </a:rPr>
                  <a:t>Gesellschaft</a:t>
                </a:r>
              </a:p>
              <a:p>
                <a:pPr algn="ctr" defTabSz="762000" eaLnBrk="0" hangingPunct="0"/>
                <a:r>
                  <a:rPr lang="de-DE" sz="1600" b="1" dirty="0">
                    <a:solidFill>
                      <a:srgbClr val="0000CC"/>
                    </a:solidFill>
                  </a:rPr>
                  <a:t>Sozialfeld</a:t>
                </a:r>
                <a:endParaRPr lang="de-DE" sz="1600" dirty="0">
                  <a:solidFill>
                    <a:srgbClr val="0000CC"/>
                  </a:solidFill>
                </a:endParaRPr>
              </a:p>
            </p:txBody>
          </p:sp>
        </p:grpSp>
        <p:sp>
          <p:nvSpPr>
            <p:cNvPr id="43021" name="Rectangle 13"/>
            <p:cNvSpPr>
              <a:spLocks noChangeArrowheads="1"/>
            </p:cNvSpPr>
            <p:nvPr/>
          </p:nvSpPr>
          <p:spPr bwMode="auto">
            <a:xfrm>
              <a:off x="2562" y="1963"/>
              <a:ext cx="1073" cy="1085"/>
            </a:xfrm>
            <a:prstGeom prst="rect">
              <a:avLst/>
            </a:prstGeom>
            <a:noFill/>
            <a:ln w="9525">
              <a:noFill/>
              <a:miter lim="800000"/>
              <a:headEnd/>
              <a:tailEnd/>
            </a:ln>
            <a:effectLst/>
          </p:spPr>
          <p:txBody>
            <a:bodyPr lIns="119062" tIns="60325" rIns="119062" bIns="60325">
              <a:spAutoFit/>
            </a:bodyPr>
            <a:lstStyle/>
            <a:p>
              <a:pPr algn="ctr" defTabSz="1287463" eaLnBrk="0" hangingPunct="0"/>
              <a:r>
                <a:rPr lang="de-DE" sz="1600" b="1" dirty="0">
                  <a:solidFill>
                    <a:srgbClr val="008000"/>
                  </a:solidFill>
                </a:rPr>
                <a:t>Gebrauch</a:t>
              </a:r>
              <a:endParaRPr lang="de-DE" sz="1400" b="1" dirty="0"/>
            </a:p>
            <a:p>
              <a:pPr algn="ctr" defTabSz="1287463" eaLnBrk="0" hangingPunct="0"/>
              <a:r>
                <a:rPr lang="de-DE" sz="1300" b="1" dirty="0">
                  <a:latin typeface="Symbol" pitchFamily="18" charset="2"/>
                </a:rPr>
                <a:t>ß</a:t>
              </a:r>
            </a:p>
            <a:p>
              <a:pPr algn="ctr" defTabSz="1287463" eaLnBrk="0" hangingPunct="0"/>
              <a:r>
                <a:rPr lang="de-DE" sz="1600" b="1" dirty="0">
                  <a:solidFill>
                    <a:srgbClr val="FF6600"/>
                  </a:solidFill>
                </a:rPr>
                <a:t>Missbrauch</a:t>
              </a:r>
              <a:endParaRPr lang="de-DE" sz="1600" b="1" dirty="0"/>
            </a:p>
            <a:p>
              <a:pPr algn="ctr" defTabSz="1287463" eaLnBrk="0" hangingPunct="0"/>
              <a:r>
                <a:rPr lang="de-DE" sz="1600" b="1" dirty="0">
                  <a:latin typeface="Symbol" pitchFamily="18" charset="2"/>
                </a:rPr>
                <a:t>ß</a:t>
              </a:r>
            </a:p>
            <a:p>
              <a:pPr algn="ctr" defTabSz="1287463" eaLnBrk="0" hangingPunct="0"/>
              <a:r>
                <a:rPr lang="de-DE" sz="1600" b="1" dirty="0">
                  <a:solidFill>
                    <a:srgbClr val="CC0000"/>
                  </a:solidFill>
                </a:rPr>
                <a:t>Abhängigkeit</a:t>
              </a:r>
              <a:endParaRPr lang="de-DE" sz="1400" b="1" dirty="0">
                <a:solidFill>
                  <a:srgbClr val="CC0000"/>
                </a:solidFill>
              </a:endParaRPr>
            </a:p>
            <a:p>
              <a:pPr algn="ctr" defTabSz="1287463" eaLnBrk="0" hangingPunct="0"/>
              <a:r>
                <a:rPr lang="de-DE" sz="1400" dirty="0">
                  <a:solidFill>
                    <a:srgbClr val="CC0000"/>
                  </a:solidFill>
                </a:rPr>
                <a:t>seelisch/körperlich</a:t>
              </a:r>
            </a:p>
            <a:p>
              <a:pPr algn="ctr" defTabSz="1287463" eaLnBrk="0" hangingPunct="0"/>
              <a:endParaRPr lang="de-DE" sz="1400" dirty="0">
                <a:solidFill>
                  <a:srgbClr val="CC0000"/>
                </a:solidFill>
              </a:endParaRPr>
            </a:p>
          </p:txBody>
        </p:sp>
      </p:grpSp>
      <p:sp>
        <p:nvSpPr>
          <p:cNvPr id="15" name="Titel 1"/>
          <p:cNvSpPr txBox="1">
            <a:spLocks/>
          </p:cNvSpPr>
          <p:nvPr/>
        </p:nvSpPr>
        <p:spPr>
          <a:xfrm>
            <a:off x="179512" y="302470"/>
            <a:ext cx="7620000" cy="1143000"/>
          </a:xfrm>
          <a:prstGeom prst="rect">
            <a:avLst/>
          </a:prstGeom>
        </p:spPr>
        <p:txBody>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de-AT" dirty="0">
                <a:solidFill>
                  <a:srgbClr val="C00000"/>
                </a:solidFill>
              </a:rPr>
              <a:t>Wie entsteht Abhängigkeit</a:t>
            </a:r>
          </a:p>
        </p:txBody>
      </p:sp>
    </p:spTree>
    <p:extLst>
      <p:ext uri="{BB962C8B-B14F-4D97-AF65-F5344CB8AC3E}">
        <p14:creationId xmlns:p14="http://schemas.microsoft.com/office/powerpoint/2010/main" val="91079080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2420888"/>
            <a:ext cx="7772400" cy="1143000"/>
          </a:xfrm>
        </p:spPr>
        <p:txBody>
          <a:bodyPr/>
          <a:lstStyle/>
          <a:p>
            <a:r>
              <a:rPr lang="de-AT" sz="4000" dirty="0">
                <a:solidFill>
                  <a:srgbClr val="C00000"/>
                </a:solidFill>
              </a:rPr>
              <a:t>Weitere (pathologische) Phänomene exzessiven </a:t>
            </a:r>
            <a:r>
              <a:rPr lang="de-AT" sz="4000" dirty="0" err="1">
                <a:solidFill>
                  <a:srgbClr val="C00000"/>
                </a:solidFill>
              </a:rPr>
              <a:t>Smartphonegebrauchs</a:t>
            </a:r>
            <a:endParaRPr lang="de-AT" sz="4000" dirty="0">
              <a:solidFill>
                <a:srgbClr val="C0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de-AT" dirty="0" err="1">
                <a:solidFill>
                  <a:srgbClr val="C00000"/>
                </a:solidFill>
              </a:rPr>
              <a:t>Nomophobie</a:t>
            </a:r>
            <a:endParaRPr lang="de-AT" dirty="0">
              <a:solidFill>
                <a:srgbClr val="C00000"/>
              </a:solidFill>
            </a:endParaRPr>
          </a:p>
        </p:txBody>
      </p:sp>
      <p:sp>
        <p:nvSpPr>
          <p:cNvPr id="3" name="Inhaltsplatzhalter 2"/>
          <p:cNvSpPr>
            <a:spLocks noGrp="1"/>
          </p:cNvSpPr>
          <p:nvPr>
            <p:ph idx="1"/>
          </p:nvPr>
        </p:nvSpPr>
        <p:spPr>
          <a:xfrm>
            <a:off x="683568" y="2348880"/>
            <a:ext cx="7772400" cy="4114800"/>
          </a:xfrm>
        </p:spPr>
        <p:txBody>
          <a:bodyPr/>
          <a:lstStyle/>
          <a:p>
            <a:pPr marL="0" indent="0">
              <a:buNone/>
            </a:pPr>
            <a:r>
              <a:rPr lang="de-DE" dirty="0"/>
              <a:t>Kunstwort aus dem englischsprachigen Raum und eine vom UK Post Office geprägte Abkürzung für „</a:t>
            </a:r>
            <a:r>
              <a:rPr lang="de-DE" b="1" dirty="0" err="1">
                <a:solidFill>
                  <a:srgbClr val="C00000"/>
                </a:solidFill>
              </a:rPr>
              <a:t>No</a:t>
            </a:r>
            <a:r>
              <a:rPr lang="de-DE" dirty="0"/>
              <a:t>-</a:t>
            </a:r>
            <a:r>
              <a:rPr lang="de-DE" b="1" dirty="0">
                <a:solidFill>
                  <a:srgbClr val="C00000"/>
                </a:solidFill>
              </a:rPr>
              <a:t>Mo</a:t>
            </a:r>
            <a:r>
              <a:rPr lang="de-DE" dirty="0"/>
              <a:t>bile-</a:t>
            </a:r>
            <a:r>
              <a:rPr lang="de-DE" b="1" dirty="0">
                <a:solidFill>
                  <a:srgbClr val="C00000"/>
                </a:solidFill>
              </a:rPr>
              <a:t>Pho</a:t>
            </a:r>
            <a:r>
              <a:rPr lang="de-DE" dirty="0"/>
              <a:t>ne-</a:t>
            </a:r>
            <a:r>
              <a:rPr lang="de-DE" dirty="0" err="1"/>
              <a:t>Pho</a:t>
            </a:r>
            <a:r>
              <a:rPr lang="de-DE" b="1" dirty="0" err="1">
                <a:solidFill>
                  <a:srgbClr val="C00000"/>
                </a:solidFill>
              </a:rPr>
              <a:t>bia</a:t>
            </a:r>
            <a:r>
              <a:rPr lang="de-DE" dirty="0"/>
              <a:t>“, wörtlich „Kein-Mobiltelefon-Angst“. </a:t>
            </a:r>
            <a:endParaRPr lang="de-AT" dirty="0"/>
          </a:p>
        </p:txBody>
      </p:sp>
    </p:spTree>
    <p:extLst>
      <p:ext uri="{BB962C8B-B14F-4D97-AF65-F5344CB8AC3E}">
        <p14:creationId xmlns:p14="http://schemas.microsoft.com/office/powerpoint/2010/main" val="627435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de-AT" dirty="0" err="1">
                <a:solidFill>
                  <a:srgbClr val="C00000"/>
                </a:solidFill>
              </a:rPr>
              <a:t>FoMo</a:t>
            </a:r>
            <a:endParaRPr lang="de-AT" dirty="0">
              <a:solidFill>
                <a:srgbClr val="C00000"/>
              </a:solidFill>
            </a:endParaRPr>
          </a:p>
        </p:txBody>
      </p:sp>
      <p:sp>
        <p:nvSpPr>
          <p:cNvPr id="3" name="Inhaltsplatzhalter 2"/>
          <p:cNvSpPr>
            <a:spLocks noGrp="1"/>
          </p:cNvSpPr>
          <p:nvPr>
            <p:ph idx="1"/>
          </p:nvPr>
        </p:nvSpPr>
        <p:spPr/>
        <p:txBody>
          <a:bodyPr/>
          <a:lstStyle/>
          <a:p>
            <a:pPr marL="542925" indent="-542925">
              <a:buFont typeface="Wingdings" pitchFamily="2" charset="2"/>
              <a:buChar char="Ø"/>
            </a:pPr>
            <a:r>
              <a:rPr lang="de-DE" sz="2800" dirty="0"/>
              <a:t>Akronym für </a:t>
            </a:r>
            <a:r>
              <a:rPr lang="de-DE" sz="2800" b="1" u="sng" dirty="0">
                <a:solidFill>
                  <a:srgbClr val="C00000"/>
                </a:solidFill>
              </a:rPr>
              <a:t>F</a:t>
            </a:r>
            <a:r>
              <a:rPr lang="de-DE" sz="2800" dirty="0"/>
              <a:t>ear </a:t>
            </a:r>
            <a:r>
              <a:rPr lang="de-DE" sz="2800" b="1" u="sng" dirty="0" err="1">
                <a:solidFill>
                  <a:srgbClr val="C00000"/>
                </a:solidFill>
              </a:rPr>
              <a:t>o</a:t>
            </a:r>
            <a:r>
              <a:rPr lang="de-DE" sz="2800" dirty="0" err="1"/>
              <a:t>f</a:t>
            </a:r>
            <a:r>
              <a:rPr lang="de-DE" sz="2800" dirty="0"/>
              <a:t> </a:t>
            </a:r>
            <a:r>
              <a:rPr lang="de-DE" sz="2800" b="1" u="sng" dirty="0" err="1">
                <a:solidFill>
                  <a:srgbClr val="C00000"/>
                </a:solidFill>
              </a:rPr>
              <a:t>M</a:t>
            </a:r>
            <a:r>
              <a:rPr lang="de-DE" sz="2800" dirty="0" err="1"/>
              <a:t>issing</a:t>
            </a:r>
            <a:r>
              <a:rPr lang="de-DE" sz="2800" dirty="0"/>
              <a:t> </a:t>
            </a:r>
            <a:r>
              <a:rPr lang="de-DE" sz="2800" b="1" u="sng" dirty="0">
                <a:solidFill>
                  <a:srgbClr val="C00000"/>
                </a:solidFill>
              </a:rPr>
              <a:t>O</a:t>
            </a:r>
            <a:r>
              <a:rPr lang="de-DE" sz="2800" dirty="0"/>
              <a:t>ut (Angst etwas zu verpassen)</a:t>
            </a:r>
          </a:p>
          <a:p>
            <a:pPr marL="542925" indent="-542925">
              <a:buFont typeface="Wingdings" pitchFamily="2" charset="2"/>
              <a:buChar char="Ø"/>
            </a:pPr>
            <a:r>
              <a:rPr lang="de-DE" sz="2800" dirty="0"/>
              <a:t>56% der SNS-User leiden darunter</a:t>
            </a:r>
          </a:p>
          <a:p>
            <a:pPr marL="542925" indent="-542925">
              <a:buFont typeface="Wingdings" pitchFamily="2" charset="2"/>
              <a:buChar char="Ø"/>
            </a:pPr>
            <a:r>
              <a:rPr lang="de-DE" sz="2800" dirty="0"/>
              <a:t>52% wollen demnächst „Ferien“ von sozialen Medien machen</a:t>
            </a:r>
          </a:p>
          <a:p>
            <a:pPr marL="542925" indent="-542925">
              <a:buFont typeface="Wingdings" pitchFamily="2" charset="2"/>
              <a:buChar char="Ø"/>
            </a:pPr>
            <a:r>
              <a:rPr lang="de-DE" sz="2800" dirty="0"/>
              <a:t>Österreich: Studie nur 1 </a:t>
            </a:r>
            <a:r>
              <a:rPr lang="de-DE" sz="2800" dirty="0" err="1"/>
              <a:t>Tn</a:t>
            </a:r>
            <a:r>
              <a:rPr lang="de-DE" sz="2800" dirty="0"/>
              <a:t> von 64 schafft es, 15 Tage hintereinander auf Fernsehen, Internet und Smartphone zu verzichten </a:t>
            </a:r>
            <a:endParaRPr lang="de-AT" sz="2800" dirty="0"/>
          </a:p>
        </p:txBody>
      </p:sp>
      <p:sp>
        <p:nvSpPr>
          <p:cNvPr id="4" name="Textfeld 3"/>
          <p:cNvSpPr txBox="1"/>
          <p:nvPr/>
        </p:nvSpPr>
        <p:spPr>
          <a:xfrm>
            <a:off x="6516216" y="5877272"/>
            <a:ext cx="2016224" cy="461665"/>
          </a:xfrm>
          <a:prstGeom prst="rect">
            <a:avLst/>
          </a:prstGeom>
          <a:noFill/>
        </p:spPr>
        <p:txBody>
          <a:bodyPr wrap="square" rtlCol="0">
            <a:spAutoFit/>
          </a:bodyPr>
          <a:lstStyle/>
          <a:p>
            <a:r>
              <a:rPr lang="de-AT" dirty="0"/>
              <a:t>(Spitzer, 2014)</a:t>
            </a:r>
          </a:p>
        </p:txBody>
      </p:sp>
    </p:spTree>
    <p:extLst>
      <p:ext uri="{BB962C8B-B14F-4D97-AF65-F5344CB8AC3E}">
        <p14:creationId xmlns:p14="http://schemas.microsoft.com/office/powerpoint/2010/main" val="627435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90389" y="1124744"/>
            <a:ext cx="7772400" cy="1143000"/>
          </a:xfrm>
        </p:spPr>
        <p:txBody>
          <a:bodyPr/>
          <a:lstStyle/>
          <a:p>
            <a:r>
              <a:rPr lang="de-DE" dirty="0" err="1">
                <a:solidFill>
                  <a:srgbClr val="C00000"/>
                </a:solidFill>
              </a:rPr>
              <a:t>Menthal</a:t>
            </a:r>
            <a:r>
              <a:rPr lang="de-DE" dirty="0">
                <a:solidFill>
                  <a:srgbClr val="C00000"/>
                </a:solidFill>
              </a:rPr>
              <a:t>-Studie (Montag, 2016)</a:t>
            </a:r>
          </a:p>
        </p:txBody>
      </p:sp>
      <p:sp>
        <p:nvSpPr>
          <p:cNvPr id="3" name="Inhaltsplatzhalter 2"/>
          <p:cNvSpPr>
            <a:spLocks noGrp="1"/>
          </p:cNvSpPr>
          <p:nvPr>
            <p:ph idx="1"/>
          </p:nvPr>
        </p:nvSpPr>
        <p:spPr>
          <a:xfrm>
            <a:off x="690389" y="2636912"/>
            <a:ext cx="7772400" cy="4114800"/>
          </a:xfrm>
        </p:spPr>
        <p:txBody>
          <a:bodyPr/>
          <a:lstStyle/>
          <a:p>
            <a:r>
              <a:rPr lang="de-DE" dirty="0"/>
              <a:t>Durchschnittlich sieht jeder durchschnittlich alle 18 min auf sein Smartphone</a:t>
            </a:r>
          </a:p>
          <a:p>
            <a:r>
              <a:rPr lang="de-DE" dirty="0"/>
              <a:t>Durchschnittlicher User verbringt 2,5 Std. an seinem Gerät (</a:t>
            </a:r>
            <a:r>
              <a:rPr lang="de-DE" dirty="0" err="1"/>
              <a:t>Andone</a:t>
            </a:r>
            <a:r>
              <a:rPr lang="de-DE" dirty="0"/>
              <a:t> et al., 2016)</a:t>
            </a:r>
          </a:p>
          <a:p>
            <a:endParaRPr lang="de-DE" dirty="0"/>
          </a:p>
          <a:p>
            <a:pPr marL="0" indent="0" algn="ctr">
              <a:buNone/>
            </a:pPr>
            <a:r>
              <a:rPr lang="de-DE" dirty="0">
                <a:solidFill>
                  <a:srgbClr val="C00000"/>
                </a:solidFill>
              </a:rPr>
              <a:t>heute liegen wir bei ca. 3,5 Std.</a:t>
            </a:r>
          </a:p>
        </p:txBody>
      </p:sp>
    </p:spTree>
    <p:extLst>
      <p:ext uri="{BB962C8B-B14F-4D97-AF65-F5344CB8AC3E}">
        <p14:creationId xmlns:p14="http://schemas.microsoft.com/office/powerpoint/2010/main" val="4099589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8347" y="96046"/>
            <a:ext cx="7424687" cy="461167"/>
          </a:xfrm>
        </p:spPr>
        <p:txBody>
          <a:bodyPr/>
          <a:lstStyle/>
          <a:p>
            <a:r>
              <a:rPr lang="de-DE" sz="2800" dirty="0" err="1">
                <a:solidFill>
                  <a:srgbClr val="C00000"/>
                </a:solidFill>
              </a:rPr>
              <a:t>Pathway</a:t>
            </a:r>
            <a:r>
              <a:rPr lang="de-DE" sz="2800" dirty="0">
                <a:solidFill>
                  <a:srgbClr val="C00000"/>
                </a:solidFill>
              </a:rPr>
              <a:t> Model of </a:t>
            </a:r>
            <a:r>
              <a:rPr lang="de-DE" sz="2800" dirty="0" err="1">
                <a:solidFill>
                  <a:srgbClr val="C00000"/>
                </a:solidFill>
              </a:rPr>
              <a:t>problematic</a:t>
            </a:r>
            <a:r>
              <a:rPr lang="de-DE" sz="2800" dirty="0">
                <a:solidFill>
                  <a:srgbClr val="C00000"/>
                </a:solidFill>
              </a:rPr>
              <a:t> mobile </a:t>
            </a:r>
            <a:r>
              <a:rPr lang="de-DE" sz="2800" dirty="0" err="1">
                <a:solidFill>
                  <a:srgbClr val="C00000"/>
                </a:solidFill>
              </a:rPr>
              <a:t>phone</a:t>
            </a:r>
            <a:r>
              <a:rPr lang="de-DE" sz="2800" dirty="0">
                <a:solidFill>
                  <a:srgbClr val="C00000"/>
                </a:solidFill>
              </a:rPr>
              <a:t> </a:t>
            </a:r>
            <a:r>
              <a:rPr lang="de-DE" sz="2800" dirty="0" err="1">
                <a:solidFill>
                  <a:srgbClr val="C00000"/>
                </a:solidFill>
              </a:rPr>
              <a:t>use</a:t>
            </a:r>
            <a:endParaRPr lang="de-DE" sz="2800" dirty="0">
              <a:solidFill>
                <a:srgbClr val="C00000"/>
              </a:solidFill>
            </a:endParaRPr>
          </a:p>
        </p:txBody>
      </p:sp>
      <p:sp>
        <p:nvSpPr>
          <p:cNvPr id="3" name="Inhaltsplatzhalter 2"/>
          <p:cNvSpPr>
            <a:spLocks noGrp="1"/>
          </p:cNvSpPr>
          <p:nvPr>
            <p:ph idx="1"/>
          </p:nvPr>
        </p:nvSpPr>
        <p:spPr>
          <a:xfrm>
            <a:off x="867817" y="2610168"/>
            <a:ext cx="7772400" cy="4114800"/>
          </a:xfrm>
        </p:spPr>
        <p:txBody>
          <a:bodyPr/>
          <a:lstStyle/>
          <a:p>
            <a:endParaRPr lang="de-DE" dirty="0"/>
          </a:p>
        </p:txBody>
      </p:sp>
      <p:sp>
        <p:nvSpPr>
          <p:cNvPr id="4" name="Textfeld 1"/>
          <p:cNvSpPr txBox="1">
            <a:spLocks noChangeArrowheads="1"/>
          </p:cNvSpPr>
          <p:nvPr/>
        </p:nvSpPr>
        <p:spPr bwMode="auto">
          <a:xfrm>
            <a:off x="2699792" y="1086168"/>
            <a:ext cx="4791075" cy="609600"/>
          </a:xfrm>
          <a:prstGeom prst="rect">
            <a:avLst/>
          </a:prstGeom>
          <a:solidFill>
            <a:srgbClr val="C00000"/>
          </a:solidFill>
          <a:ln w="6350">
            <a:solidFill>
              <a:srgbClr val="C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AT" altLang="de-DE" sz="1400" b="1" i="0" u="none"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Problematischer Smartphone Gebrauch</a:t>
            </a:r>
            <a:endParaRPr kumimoji="0" lang="de-AT" altLang="de-DE" sz="600" b="0" i="0" u="none" strike="noStrike" cap="none" normalizeH="0" baseline="0">
              <a:ln>
                <a:noFill/>
              </a:ln>
              <a:solidFill>
                <a:schemeClr val="bg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AT" altLang="de-DE" sz="1400" b="1" i="0" u="none"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(Problematic mobile phone use, PMPU)</a:t>
            </a:r>
            <a:endParaRPr kumimoji="0" lang="de-AT" altLang="de-DE" sz="1800" b="0" i="0" u="none" strike="noStrike" cap="none" normalizeH="0" baseline="0">
              <a:ln>
                <a:noFill/>
              </a:ln>
              <a:solidFill>
                <a:schemeClr val="bg1"/>
              </a:solidFill>
              <a:effectLst/>
              <a:latin typeface="Arial" panose="020B0604020202020204" pitchFamily="34" charset="0"/>
            </a:endParaRPr>
          </a:p>
        </p:txBody>
      </p:sp>
      <p:sp>
        <p:nvSpPr>
          <p:cNvPr id="5" name="Textfeld 2"/>
          <p:cNvSpPr txBox="1">
            <a:spLocks noChangeArrowheads="1"/>
          </p:cNvSpPr>
          <p:nvPr/>
        </p:nvSpPr>
        <p:spPr bwMode="auto">
          <a:xfrm>
            <a:off x="418553" y="2852936"/>
            <a:ext cx="1628775" cy="514350"/>
          </a:xfrm>
          <a:prstGeom prst="rect">
            <a:avLst/>
          </a:prstGeom>
          <a:solidFill>
            <a:srgbClr val="C00000"/>
          </a:solidFill>
          <a:ln w="6350">
            <a:solidFill>
              <a:srgbClr val="C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AT" altLang="de-DE" sz="1000" b="1" i="0" u="none"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Risikofaktoren</a:t>
            </a:r>
            <a:endParaRPr kumimoji="0" lang="de-AT" altLang="de-DE" sz="1800" b="0" i="0" u="none" strike="noStrike" cap="none" normalizeH="0" baseline="0">
              <a:ln>
                <a:noFill/>
              </a:ln>
              <a:solidFill>
                <a:schemeClr val="bg1"/>
              </a:solidFill>
              <a:effectLst/>
              <a:latin typeface="Arial" panose="020B0604020202020204" pitchFamily="34" charset="0"/>
            </a:endParaRPr>
          </a:p>
        </p:txBody>
      </p:sp>
      <p:sp>
        <p:nvSpPr>
          <p:cNvPr id="6" name="Textfeld 3"/>
          <p:cNvSpPr txBox="1">
            <a:spLocks noChangeArrowheads="1"/>
          </p:cNvSpPr>
          <p:nvPr/>
        </p:nvSpPr>
        <p:spPr bwMode="auto">
          <a:xfrm>
            <a:off x="399503" y="3879096"/>
            <a:ext cx="1627983" cy="466725"/>
          </a:xfrm>
          <a:prstGeom prst="rect">
            <a:avLst/>
          </a:prstGeom>
          <a:solidFill>
            <a:srgbClr val="C00000"/>
          </a:solidFill>
          <a:ln w="6350">
            <a:solidFill>
              <a:srgbClr val="C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AT" altLang="de-DE" sz="1000" b="1"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Bevorzugte Programme</a:t>
            </a:r>
            <a:r>
              <a:rPr kumimoji="0" lang="de-AT" altLang="de-DE" sz="1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de-AT" altLang="de-DE" sz="1000" b="0" i="0" u="none" strike="noStrike" cap="none" normalizeH="0" baseline="0" dirty="0" err="1">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App’s</a:t>
            </a:r>
            <a:r>
              <a:rPr kumimoji="0" lang="de-AT" altLang="de-DE" sz="1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de-AT" altLang="de-DE" sz="1800" b="0" i="0" u="none" strike="noStrike" cap="none" normalizeH="0" baseline="0" dirty="0">
              <a:ln>
                <a:noFill/>
              </a:ln>
              <a:solidFill>
                <a:schemeClr val="bg1"/>
              </a:solidFill>
              <a:effectLst/>
              <a:latin typeface="Arial" panose="020B0604020202020204" pitchFamily="34" charset="0"/>
            </a:endParaRPr>
          </a:p>
        </p:txBody>
      </p:sp>
      <p:sp>
        <p:nvSpPr>
          <p:cNvPr id="7" name="Textfeld 4"/>
          <p:cNvSpPr txBox="1">
            <a:spLocks noChangeArrowheads="1"/>
          </p:cNvSpPr>
          <p:nvPr/>
        </p:nvSpPr>
        <p:spPr bwMode="auto">
          <a:xfrm>
            <a:off x="378320" y="4933831"/>
            <a:ext cx="1628775" cy="514350"/>
          </a:xfrm>
          <a:prstGeom prst="rect">
            <a:avLst/>
          </a:prstGeom>
          <a:solidFill>
            <a:srgbClr val="C00000"/>
          </a:solidFill>
          <a:ln w="6350">
            <a:solidFill>
              <a:srgbClr val="C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AT" altLang="de-DE" sz="1000" b="1"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Typologie</a:t>
            </a:r>
            <a:endParaRPr kumimoji="0" lang="de-AT" altLang="de-DE" sz="600" b="0" i="0" u="none" strike="noStrike" cap="none" normalizeH="0" baseline="0" dirty="0">
              <a:ln>
                <a:noFill/>
              </a:ln>
              <a:solidFill>
                <a:schemeClr val="bg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AT" altLang="de-DE" sz="1000" b="1"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problematischen Gebrauchs</a:t>
            </a:r>
            <a:endParaRPr kumimoji="0" lang="de-AT" altLang="de-DE" sz="1800" b="0" i="0" u="none" strike="noStrike" cap="none" normalizeH="0" baseline="0" dirty="0">
              <a:ln>
                <a:noFill/>
              </a:ln>
              <a:solidFill>
                <a:schemeClr val="bg1"/>
              </a:solidFill>
              <a:effectLst/>
              <a:latin typeface="Arial" panose="020B0604020202020204" pitchFamily="34" charset="0"/>
            </a:endParaRPr>
          </a:p>
        </p:txBody>
      </p:sp>
      <p:sp>
        <p:nvSpPr>
          <p:cNvPr id="8" name="Textfeld 5"/>
          <p:cNvSpPr txBox="1">
            <a:spLocks noChangeArrowheads="1"/>
          </p:cNvSpPr>
          <p:nvPr/>
        </p:nvSpPr>
        <p:spPr bwMode="auto">
          <a:xfrm>
            <a:off x="440232" y="6039367"/>
            <a:ext cx="1607096" cy="514350"/>
          </a:xfrm>
          <a:prstGeom prst="rect">
            <a:avLst/>
          </a:prstGeom>
          <a:solidFill>
            <a:srgbClr val="C00000"/>
          </a:solidFill>
          <a:ln w="6350">
            <a:solidFill>
              <a:srgbClr val="C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AT" altLang="de-DE" sz="1000" b="1"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Symptome oder Verhaltensweisen</a:t>
            </a:r>
            <a:endParaRPr kumimoji="0" lang="de-AT" altLang="de-DE" sz="1800" b="0" i="0" u="none" strike="noStrike" cap="none" normalizeH="0" baseline="0" dirty="0">
              <a:ln>
                <a:noFill/>
              </a:ln>
              <a:solidFill>
                <a:schemeClr val="bg1"/>
              </a:solidFill>
              <a:effectLst/>
              <a:latin typeface="Arial" panose="020B0604020202020204" pitchFamily="34" charset="0"/>
            </a:endParaRPr>
          </a:p>
        </p:txBody>
      </p:sp>
      <p:sp>
        <p:nvSpPr>
          <p:cNvPr id="9" name="Flussdiagramm: Manuelle Verarbeitung 6"/>
          <p:cNvSpPr>
            <a:spLocks noChangeArrowheads="1"/>
          </p:cNvSpPr>
          <p:nvPr/>
        </p:nvSpPr>
        <p:spPr bwMode="auto">
          <a:xfrm>
            <a:off x="2756942" y="1795781"/>
            <a:ext cx="1552575" cy="533400"/>
          </a:xfrm>
          <a:prstGeom prst="flowChartManualOperation">
            <a:avLst/>
          </a:prstGeom>
          <a:solidFill>
            <a:srgbClr val="C00000"/>
          </a:solidFill>
          <a:ln w="12700">
            <a:solidFill>
              <a:srgbClr val="C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AT" altLang="de-DE" sz="9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Exzessiv-rück-versichernder Pfad</a:t>
            </a:r>
            <a:endParaRPr kumimoji="0" lang="de-AT" altLang="de-DE" sz="1800" b="0" i="0" u="none" strike="noStrike" cap="none" normalizeH="0" baseline="0" dirty="0">
              <a:ln>
                <a:noFill/>
              </a:ln>
              <a:solidFill>
                <a:schemeClr val="bg1"/>
              </a:solidFill>
              <a:effectLst/>
              <a:latin typeface="Arial" panose="020B0604020202020204" pitchFamily="34" charset="0"/>
            </a:endParaRPr>
          </a:p>
        </p:txBody>
      </p:sp>
      <p:sp>
        <p:nvSpPr>
          <p:cNvPr id="10" name="Flussdiagramm: Manuelle Verarbeitung 7"/>
          <p:cNvSpPr>
            <a:spLocks noChangeArrowheads="1"/>
          </p:cNvSpPr>
          <p:nvPr/>
        </p:nvSpPr>
        <p:spPr bwMode="auto">
          <a:xfrm>
            <a:off x="5947817" y="1805306"/>
            <a:ext cx="1438275" cy="552450"/>
          </a:xfrm>
          <a:prstGeom prst="flowChartManualOperation">
            <a:avLst/>
          </a:prstGeom>
          <a:solidFill>
            <a:srgbClr val="C00000"/>
          </a:solidFill>
          <a:ln w="12700">
            <a:solidFill>
              <a:srgbClr val="C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AT" altLang="de-DE" sz="900" b="0" i="0" u="none" strike="noStrike" cap="none" normalizeH="0" baseline="0" dirty="0" err="1">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Exraversiver</a:t>
            </a:r>
            <a:r>
              <a:rPr kumimoji="0" lang="de-AT" altLang="de-DE" sz="9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Pfad</a:t>
            </a:r>
            <a:endParaRPr kumimoji="0" lang="de-AT" altLang="de-DE" sz="1800" b="0" i="0" u="none" strike="noStrike" cap="none" normalizeH="0" baseline="0" dirty="0">
              <a:ln>
                <a:noFill/>
              </a:ln>
              <a:solidFill>
                <a:schemeClr val="bg1"/>
              </a:solidFill>
              <a:effectLst/>
              <a:latin typeface="Arial" panose="020B0604020202020204" pitchFamily="34" charset="0"/>
            </a:endParaRPr>
          </a:p>
        </p:txBody>
      </p:sp>
      <p:sp>
        <p:nvSpPr>
          <p:cNvPr id="11" name="Flussdiagramm: Manuelle Verarbeitung 8"/>
          <p:cNvSpPr>
            <a:spLocks noChangeArrowheads="1"/>
          </p:cNvSpPr>
          <p:nvPr/>
        </p:nvSpPr>
        <p:spPr bwMode="auto">
          <a:xfrm>
            <a:off x="4414292" y="1805306"/>
            <a:ext cx="1438275" cy="533400"/>
          </a:xfrm>
          <a:prstGeom prst="flowChartManualOperation">
            <a:avLst/>
          </a:prstGeom>
          <a:solidFill>
            <a:srgbClr val="C00000"/>
          </a:solidFill>
          <a:ln w="12700">
            <a:solidFill>
              <a:srgbClr val="C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AT" altLang="de-DE" sz="9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Impulsiver Pfad</a:t>
            </a:r>
            <a:endParaRPr kumimoji="0" lang="de-AT" altLang="de-DE" sz="1800" b="0" i="0" u="none" strike="noStrike" cap="none" normalizeH="0" baseline="0" dirty="0">
              <a:ln>
                <a:noFill/>
              </a:ln>
              <a:solidFill>
                <a:schemeClr val="bg1"/>
              </a:solidFill>
              <a:effectLst/>
              <a:latin typeface="Arial" panose="020B0604020202020204" pitchFamily="34" charset="0"/>
            </a:endParaRPr>
          </a:p>
        </p:txBody>
      </p:sp>
      <p:sp>
        <p:nvSpPr>
          <p:cNvPr id="12" name="Textfeld 9"/>
          <p:cNvSpPr txBox="1">
            <a:spLocks noChangeArrowheads="1"/>
          </p:cNvSpPr>
          <p:nvPr/>
        </p:nvSpPr>
        <p:spPr bwMode="auto">
          <a:xfrm>
            <a:off x="4423817" y="2481581"/>
            <a:ext cx="1476375" cy="1143000"/>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Emotionsgeprägte </a:t>
            </a:r>
            <a:b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Impulsivität</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Mangel an Vorsätzen</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Geringe Selbstachtung</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Aggression als Eigenschaft</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Antisoziale Persönlichkeit</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ADHS-</a:t>
            </a:r>
            <a:r>
              <a:rPr kumimoji="0" lang="de-AT" altLang="de-DE" sz="8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Sympote</a:t>
            </a:r>
            <a:endParaRPr kumimoji="0" lang="de-AT" altLang="de-DE" sz="1800" b="0" i="0" u="none" strike="noStrike" cap="none" normalizeH="0" baseline="0" dirty="0">
              <a:ln>
                <a:noFill/>
              </a:ln>
              <a:solidFill>
                <a:schemeClr val="tx1"/>
              </a:solidFill>
              <a:effectLst/>
              <a:latin typeface="Arial" panose="020B0604020202020204" pitchFamily="34" charset="0"/>
            </a:endParaRPr>
          </a:p>
        </p:txBody>
      </p:sp>
      <p:sp>
        <p:nvSpPr>
          <p:cNvPr id="13" name="Textfeld 11"/>
          <p:cNvSpPr txBox="1">
            <a:spLocks noChangeArrowheads="1"/>
          </p:cNvSpPr>
          <p:nvPr/>
        </p:nvSpPr>
        <p:spPr bwMode="auto">
          <a:xfrm>
            <a:off x="2737892" y="2481581"/>
            <a:ext cx="1562100" cy="1152525"/>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Geringe Selbstachtung</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Neurotizismus</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Unsichere Bindung</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Soziale Ängstlichkeit</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Symptome d. generalisierten </a:t>
            </a:r>
            <a:b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Angst</a:t>
            </a:r>
            <a:endParaRPr kumimoji="0" lang="de-AT" altLang="de-DE" sz="1800" b="0" i="0" u="none" strike="noStrike" cap="none" normalizeH="0" baseline="0" dirty="0">
              <a:ln>
                <a:noFill/>
              </a:ln>
              <a:solidFill>
                <a:schemeClr val="tx1"/>
              </a:solidFill>
              <a:effectLst/>
              <a:latin typeface="Arial" panose="020B0604020202020204" pitchFamily="34" charset="0"/>
            </a:endParaRPr>
          </a:p>
        </p:txBody>
      </p:sp>
      <p:sp>
        <p:nvSpPr>
          <p:cNvPr id="14" name="Textfeld 12"/>
          <p:cNvSpPr txBox="1">
            <a:spLocks noChangeArrowheads="1"/>
          </p:cNvSpPr>
          <p:nvPr/>
        </p:nvSpPr>
        <p:spPr bwMode="auto">
          <a:xfrm>
            <a:off x="6033542" y="2481581"/>
            <a:ext cx="1476375" cy="1143000"/>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Sensation seeking</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Extraversion</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Sensitiv für Belohnungen</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Abhängig von Belohnungen</a:t>
            </a:r>
            <a:endParaRPr kumimoji="0" lang="de-AT" altLang="de-DE" sz="1800" b="0" i="0" u="none" strike="noStrike" cap="none" normalizeH="0" baseline="0" dirty="0">
              <a:ln>
                <a:noFill/>
              </a:ln>
              <a:solidFill>
                <a:schemeClr val="tx1"/>
              </a:solidFill>
              <a:effectLst/>
              <a:latin typeface="Arial" panose="020B0604020202020204" pitchFamily="34" charset="0"/>
            </a:endParaRPr>
          </a:p>
        </p:txBody>
      </p:sp>
      <p:sp>
        <p:nvSpPr>
          <p:cNvPr id="15" name="Textfeld 13"/>
          <p:cNvSpPr txBox="1">
            <a:spLocks noChangeArrowheads="1"/>
          </p:cNvSpPr>
          <p:nvPr/>
        </p:nvSpPr>
        <p:spPr bwMode="auto">
          <a:xfrm>
            <a:off x="4433342" y="3757931"/>
            <a:ext cx="1495425" cy="752475"/>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Anrufe</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SMS, Instant Messaging</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Emails</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Soziale Netzwerke</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Videospiel, Glücksspiel</a:t>
            </a:r>
            <a:endParaRPr kumimoji="0" lang="de-AT" altLang="de-DE" sz="1800" b="0" i="0" u="none" strike="noStrike" cap="none" normalizeH="0" baseline="0" dirty="0">
              <a:ln>
                <a:noFill/>
              </a:ln>
              <a:solidFill>
                <a:schemeClr val="tx1"/>
              </a:solidFill>
              <a:effectLst/>
              <a:latin typeface="Arial" panose="020B0604020202020204" pitchFamily="34" charset="0"/>
            </a:endParaRPr>
          </a:p>
        </p:txBody>
      </p:sp>
      <p:sp>
        <p:nvSpPr>
          <p:cNvPr id="16" name="Textfeld 14"/>
          <p:cNvSpPr txBox="1">
            <a:spLocks noChangeArrowheads="1"/>
          </p:cNvSpPr>
          <p:nvPr/>
        </p:nvSpPr>
        <p:spPr bwMode="auto">
          <a:xfrm>
            <a:off x="2747417" y="3776981"/>
            <a:ext cx="1533525" cy="733425"/>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Anrufe</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SMS, Instand Messaging</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Emails</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Soziale Netzwerke	</a:t>
            </a:r>
            <a:endParaRPr kumimoji="0" lang="de-AT" altLang="de-DE" sz="1800" b="0" i="0" u="none" strike="noStrike" cap="none" normalizeH="0" baseline="0" dirty="0">
              <a:ln>
                <a:noFill/>
              </a:ln>
              <a:solidFill>
                <a:schemeClr val="tx1"/>
              </a:solidFill>
              <a:effectLst/>
              <a:latin typeface="Arial" panose="020B0604020202020204" pitchFamily="34" charset="0"/>
            </a:endParaRPr>
          </a:p>
        </p:txBody>
      </p:sp>
      <p:sp>
        <p:nvSpPr>
          <p:cNvPr id="17" name="Textfeld 15"/>
          <p:cNvSpPr txBox="1">
            <a:spLocks noChangeArrowheads="1"/>
          </p:cNvSpPr>
          <p:nvPr/>
        </p:nvSpPr>
        <p:spPr bwMode="auto">
          <a:xfrm>
            <a:off x="6062117" y="3757931"/>
            <a:ext cx="1466850" cy="752475"/>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Anrufe</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SMS, MMS, Instant </a:t>
            </a:r>
            <a:b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Messaging</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Emails</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Soziale Netzwerke</a:t>
            </a:r>
            <a:endParaRPr kumimoji="0" lang="de-AT" altLang="de-DE" sz="1800" b="0" i="0" u="none" strike="noStrike" cap="none" normalizeH="0" baseline="0" dirty="0">
              <a:ln>
                <a:noFill/>
              </a:ln>
              <a:solidFill>
                <a:schemeClr val="tx1"/>
              </a:solidFill>
              <a:effectLst/>
              <a:latin typeface="Arial" panose="020B0604020202020204" pitchFamily="34" charset="0"/>
            </a:endParaRPr>
          </a:p>
        </p:txBody>
      </p:sp>
      <p:sp>
        <p:nvSpPr>
          <p:cNvPr id="18" name="Textfeld 16"/>
          <p:cNvSpPr txBox="1">
            <a:spLocks noChangeArrowheads="1"/>
          </p:cNvSpPr>
          <p:nvPr/>
        </p:nvSpPr>
        <p:spPr bwMode="auto">
          <a:xfrm>
            <a:off x="2859584" y="5813268"/>
            <a:ext cx="1485900" cy="885825"/>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Symptome der Abhängigkeit</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Ständiges Rückversichern		</a:t>
            </a:r>
            <a:endParaRPr kumimoji="0" lang="de-AT" altLang="de-DE" sz="1800" b="0" i="0" u="none" strike="noStrike" cap="none" normalizeH="0" baseline="0" dirty="0">
              <a:ln>
                <a:noFill/>
              </a:ln>
              <a:solidFill>
                <a:schemeClr val="tx1"/>
              </a:solidFill>
              <a:effectLst/>
              <a:latin typeface="Arial" panose="020B0604020202020204" pitchFamily="34" charset="0"/>
            </a:endParaRPr>
          </a:p>
        </p:txBody>
      </p:sp>
      <p:sp>
        <p:nvSpPr>
          <p:cNvPr id="19" name="Textfeld 17"/>
          <p:cNvSpPr txBox="1">
            <a:spLocks noChangeArrowheads="1"/>
          </p:cNvSpPr>
          <p:nvPr/>
        </p:nvSpPr>
        <p:spPr bwMode="auto">
          <a:xfrm>
            <a:off x="4478834" y="5803743"/>
            <a:ext cx="1476375" cy="876300"/>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Verbotener </a:t>
            </a:r>
            <a:b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de-AT" altLang="de-DE" sz="8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Smartphonegebrauch</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Verwendung in unpassender </a:t>
            </a:r>
            <a:b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Situation</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Aggressives Verhalten durch </a:t>
            </a:r>
            <a:b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das Smartphone</a:t>
            </a:r>
            <a:endParaRPr kumimoji="0" lang="de-AT" altLang="de-DE" sz="1800" b="0" i="0" u="none" strike="noStrike" cap="none" normalizeH="0" baseline="0" dirty="0">
              <a:ln>
                <a:noFill/>
              </a:ln>
              <a:solidFill>
                <a:schemeClr val="tx1"/>
              </a:solidFill>
              <a:effectLst/>
              <a:latin typeface="Arial" panose="020B0604020202020204" pitchFamily="34" charset="0"/>
            </a:endParaRPr>
          </a:p>
        </p:txBody>
      </p:sp>
      <p:sp>
        <p:nvSpPr>
          <p:cNvPr id="20" name="Textfeld 18"/>
          <p:cNvSpPr txBox="1">
            <a:spLocks noChangeArrowheads="1"/>
          </p:cNvSpPr>
          <p:nvPr/>
        </p:nvSpPr>
        <p:spPr bwMode="auto">
          <a:xfrm>
            <a:off x="6126659" y="5803743"/>
            <a:ext cx="1476375" cy="876300"/>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Telefonieren während des </a:t>
            </a:r>
            <a:b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Autofahrens</a:t>
            </a:r>
            <a:endParaRPr kumimoji="0" lang="de-AT" altLang="de-DE"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AT" altLang="de-DE"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de-AT" altLang="de-DE" sz="8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Sexting</a:t>
            </a:r>
            <a:endParaRPr kumimoji="0" lang="de-AT" altLang="de-DE" sz="1800" b="0" i="0" u="none" strike="noStrike" cap="none" normalizeH="0" baseline="0" dirty="0">
              <a:ln>
                <a:noFill/>
              </a:ln>
              <a:solidFill>
                <a:schemeClr val="tx1"/>
              </a:solidFill>
              <a:effectLst/>
              <a:latin typeface="Arial" panose="020B0604020202020204" pitchFamily="34" charset="0"/>
            </a:endParaRPr>
          </a:p>
        </p:txBody>
      </p:sp>
      <p:sp>
        <p:nvSpPr>
          <p:cNvPr id="21" name="Abgerundetes Rechteck 19"/>
          <p:cNvSpPr>
            <a:spLocks noChangeArrowheads="1"/>
          </p:cNvSpPr>
          <p:nvPr/>
        </p:nvSpPr>
        <p:spPr bwMode="auto">
          <a:xfrm>
            <a:off x="2795042" y="4910456"/>
            <a:ext cx="1533525" cy="542925"/>
          </a:xfrm>
          <a:prstGeom prst="roundRect">
            <a:avLst>
              <a:gd name="adj" fmla="val 16667"/>
            </a:avLst>
          </a:prstGeom>
          <a:solidFill>
            <a:srgbClr val="FFFFFF"/>
          </a:solidFill>
          <a:ln w="127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AT" altLang="de-DE" sz="1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Abhängiges Verhaltensmuster	</a:t>
            </a:r>
            <a:endParaRPr kumimoji="0" lang="de-AT" altLang="de-DE" sz="1800" b="0" i="0" u="none" strike="noStrike" cap="none" normalizeH="0" baseline="0">
              <a:ln>
                <a:noFill/>
              </a:ln>
              <a:solidFill>
                <a:schemeClr val="tx1"/>
              </a:solidFill>
              <a:effectLst/>
              <a:latin typeface="Arial" panose="020B0604020202020204" pitchFamily="34" charset="0"/>
            </a:endParaRPr>
          </a:p>
        </p:txBody>
      </p:sp>
      <p:sp>
        <p:nvSpPr>
          <p:cNvPr id="22" name="Abgerundetes Rechteck 20"/>
          <p:cNvSpPr>
            <a:spLocks noChangeArrowheads="1"/>
          </p:cNvSpPr>
          <p:nvPr/>
        </p:nvSpPr>
        <p:spPr bwMode="auto">
          <a:xfrm>
            <a:off x="6081167" y="4919981"/>
            <a:ext cx="1504950" cy="533400"/>
          </a:xfrm>
          <a:prstGeom prst="roundRect">
            <a:avLst>
              <a:gd name="adj" fmla="val 16667"/>
            </a:avLst>
          </a:prstGeom>
          <a:solidFill>
            <a:srgbClr val="FFFFFF"/>
          </a:solidFill>
          <a:ln w="127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AT" altLang="de-DE" sz="1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Riskantes Verhaltensmuster</a:t>
            </a:r>
            <a:endParaRPr kumimoji="0" lang="de-AT" altLang="de-DE" sz="1800" b="0" i="0" u="none" strike="noStrike" cap="none" normalizeH="0" baseline="0">
              <a:ln>
                <a:noFill/>
              </a:ln>
              <a:solidFill>
                <a:schemeClr val="tx1"/>
              </a:solidFill>
              <a:effectLst/>
              <a:latin typeface="Arial" panose="020B0604020202020204" pitchFamily="34" charset="0"/>
            </a:endParaRPr>
          </a:p>
        </p:txBody>
      </p:sp>
      <p:sp>
        <p:nvSpPr>
          <p:cNvPr id="23" name="Abgerundetes Rechteck 21"/>
          <p:cNvSpPr>
            <a:spLocks noChangeArrowheads="1"/>
          </p:cNvSpPr>
          <p:nvPr/>
        </p:nvSpPr>
        <p:spPr bwMode="auto">
          <a:xfrm>
            <a:off x="4442867" y="4910456"/>
            <a:ext cx="1504950" cy="552450"/>
          </a:xfrm>
          <a:prstGeom prst="roundRect">
            <a:avLst>
              <a:gd name="adj" fmla="val 16667"/>
            </a:avLst>
          </a:prstGeom>
          <a:solidFill>
            <a:srgbClr val="FFFFFF"/>
          </a:solidFill>
          <a:ln w="127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AT" altLang="de-DE" sz="1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Antisoziales Verhaltensmuster	</a:t>
            </a:r>
            <a:endParaRPr kumimoji="0" lang="de-AT" altLang="de-DE" sz="1800" b="0" i="0" u="none" strike="noStrike" cap="none" normalizeH="0" baseline="0">
              <a:ln>
                <a:noFill/>
              </a:ln>
              <a:solidFill>
                <a:schemeClr val="tx1"/>
              </a:solidFill>
              <a:effectLst/>
              <a:latin typeface="Arial" panose="020B0604020202020204" pitchFamily="34" charset="0"/>
            </a:endParaRPr>
          </a:p>
        </p:txBody>
      </p:sp>
      <p:cxnSp>
        <p:nvCxnSpPr>
          <p:cNvPr id="24" name="Gerade Verbindung mit Pfeil 23"/>
          <p:cNvCxnSpPr/>
          <p:nvPr/>
        </p:nvCxnSpPr>
        <p:spPr>
          <a:xfrm flipH="1">
            <a:off x="3499932" y="5499231"/>
            <a:ext cx="1" cy="33369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Gerade Verbindung mit Pfeil 24"/>
          <p:cNvCxnSpPr/>
          <p:nvPr/>
        </p:nvCxnSpPr>
        <p:spPr>
          <a:xfrm flipH="1">
            <a:off x="5175061" y="5462906"/>
            <a:ext cx="2679" cy="3408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Gerade Verbindung mit Pfeil 25"/>
          <p:cNvCxnSpPr/>
          <p:nvPr/>
        </p:nvCxnSpPr>
        <p:spPr>
          <a:xfrm flipH="1">
            <a:off x="6804834" y="5486150"/>
            <a:ext cx="5541" cy="2889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Gerader Verbinder 26"/>
          <p:cNvCxnSpPr/>
          <p:nvPr/>
        </p:nvCxnSpPr>
        <p:spPr>
          <a:xfrm flipV="1">
            <a:off x="3773379" y="4667568"/>
            <a:ext cx="3021370" cy="748"/>
          </a:xfrm>
          <a:prstGeom prst="line">
            <a:avLst/>
          </a:prstGeom>
        </p:spPr>
        <p:style>
          <a:lnRef idx="1">
            <a:schemeClr val="dk1"/>
          </a:lnRef>
          <a:fillRef idx="0">
            <a:schemeClr val="dk1"/>
          </a:fillRef>
          <a:effectRef idx="0">
            <a:schemeClr val="dk1"/>
          </a:effectRef>
          <a:fontRef idx="minor">
            <a:schemeClr val="tx1"/>
          </a:fontRef>
        </p:style>
      </p:cxnSp>
      <p:sp>
        <p:nvSpPr>
          <p:cNvPr id="28" name="Pfeil nach rechts 27"/>
          <p:cNvSpPr/>
          <p:nvPr/>
        </p:nvSpPr>
        <p:spPr>
          <a:xfrm>
            <a:off x="2113210" y="3000693"/>
            <a:ext cx="586581" cy="257175"/>
          </a:xfrm>
          <a:prstGeom prst="rightArrow">
            <a:avLst/>
          </a:prstGeom>
          <a:solidFill>
            <a:srgbClr val="C00000"/>
          </a:solidFill>
          <a:ln>
            <a:solidFill>
              <a:srgbClr val="C00000"/>
            </a:solidFill>
          </a:ln>
        </p:spPr>
        <p:style>
          <a:lnRef idx="3">
            <a:schemeClr val="lt1"/>
          </a:lnRef>
          <a:fillRef idx="1">
            <a:schemeClr val="dk1"/>
          </a:fillRef>
          <a:effectRef idx="1">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cxnSp>
        <p:nvCxnSpPr>
          <p:cNvPr id="34" name="Gerade Verbindung mit Pfeil 33"/>
          <p:cNvCxnSpPr/>
          <p:nvPr/>
        </p:nvCxnSpPr>
        <p:spPr>
          <a:xfrm flipH="1">
            <a:off x="5157103" y="4510406"/>
            <a:ext cx="4901" cy="400050"/>
          </a:xfrm>
          <a:prstGeom prst="straightConnector1">
            <a:avLst/>
          </a:prstGeom>
          <a:noFill/>
          <a:ln w="6350" cap="flat" cmpd="sng" algn="ctr">
            <a:solidFill>
              <a:sysClr val="windowText" lastClr="000000"/>
            </a:solidFill>
            <a:prstDash val="solid"/>
            <a:miter lim="800000"/>
            <a:tailEnd type="triangle"/>
          </a:ln>
          <a:effectLst/>
        </p:spPr>
      </p:cxnSp>
      <p:cxnSp>
        <p:nvCxnSpPr>
          <p:cNvPr id="35" name="Gerade Verbindung mit Pfeil 34"/>
          <p:cNvCxnSpPr/>
          <p:nvPr/>
        </p:nvCxnSpPr>
        <p:spPr>
          <a:xfrm>
            <a:off x="3773379" y="4667568"/>
            <a:ext cx="0" cy="242888"/>
          </a:xfrm>
          <a:prstGeom prst="straightConnector1">
            <a:avLst/>
          </a:prstGeom>
          <a:noFill/>
          <a:ln w="6350" cap="flat" cmpd="sng" algn="ctr">
            <a:solidFill>
              <a:sysClr val="windowText" lastClr="000000"/>
            </a:solidFill>
            <a:prstDash val="solid"/>
            <a:miter lim="800000"/>
            <a:tailEnd type="triangle"/>
          </a:ln>
          <a:effectLst/>
        </p:spPr>
      </p:cxnSp>
      <p:cxnSp>
        <p:nvCxnSpPr>
          <p:cNvPr id="36" name="Gerader Verbinder 35"/>
          <p:cNvCxnSpPr/>
          <p:nvPr/>
        </p:nvCxnSpPr>
        <p:spPr>
          <a:xfrm>
            <a:off x="4258717" y="4077018"/>
            <a:ext cx="0" cy="133350"/>
          </a:xfrm>
          <a:prstGeom prst="line">
            <a:avLst/>
          </a:prstGeom>
        </p:spPr>
        <p:style>
          <a:lnRef idx="1">
            <a:schemeClr val="dk1"/>
          </a:lnRef>
          <a:fillRef idx="0">
            <a:schemeClr val="dk1"/>
          </a:fillRef>
          <a:effectRef idx="0">
            <a:schemeClr val="dk1"/>
          </a:effectRef>
          <a:fontRef idx="minor">
            <a:schemeClr val="tx1"/>
          </a:fontRef>
        </p:style>
      </p:cxnSp>
      <p:cxnSp>
        <p:nvCxnSpPr>
          <p:cNvPr id="37" name="Gerader Verbinder 36"/>
          <p:cNvCxnSpPr/>
          <p:nvPr/>
        </p:nvCxnSpPr>
        <p:spPr>
          <a:xfrm>
            <a:off x="6768961" y="3624581"/>
            <a:ext cx="0" cy="133350"/>
          </a:xfrm>
          <a:prstGeom prst="line">
            <a:avLst/>
          </a:prstGeom>
        </p:spPr>
        <p:style>
          <a:lnRef idx="1">
            <a:schemeClr val="dk1"/>
          </a:lnRef>
          <a:fillRef idx="0">
            <a:schemeClr val="dk1"/>
          </a:fillRef>
          <a:effectRef idx="0">
            <a:schemeClr val="dk1"/>
          </a:effectRef>
          <a:fontRef idx="minor">
            <a:schemeClr val="tx1"/>
          </a:fontRef>
        </p:style>
      </p:cxnSp>
      <p:cxnSp>
        <p:nvCxnSpPr>
          <p:cNvPr id="38" name="Gerader Verbinder 37"/>
          <p:cNvCxnSpPr/>
          <p:nvPr/>
        </p:nvCxnSpPr>
        <p:spPr>
          <a:xfrm>
            <a:off x="3499933" y="1695768"/>
            <a:ext cx="0" cy="133350"/>
          </a:xfrm>
          <a:prstGeom prst="line">
            <a:avLst/>
          </a:prstGeom>
          <a:noFill/>
          <a:ln w="22225" cap="flat" cmpd="sng" algn="ctr">
            <a:solidFill>
              <a:srgbClr val="C00000"/>
            </a:solidFill>
            <a:prstDash val="solid"/>
            <a:miter lim="800000"/>
          </a:ln>
          <a:effectLst/>
        </p:spPr>
      </p:cxnSp>
      <p:cxnSp>
        <p:nvCxnSpPr>
          <p:cNvPr id="40" name="Gerader Verbinder 39"/>
          <p:cNvCxnSpPr/>
          <p:nvPr/>
        </p:nvCxnSpPr>
        <p:spPr>
          <a:xfrm>
            <a:off x="7525792" y="4077018"/>
            <a:ext cx="0" cy="133350"/>
          </a:xfrm>
          <a:prstGeom prst="line">
            <a:avLst/>
          </a:prstGeom>
        </p:spPr>
        <p:style>
          <a:lnRef idx="1">
            <a:schemeClr val="dk1"/>
          </a:lnRef>
          <a:fillRef idx="0">
            <a:schemeClr val="dk1"/>
          </a:fillRef>
          <a:effectRef idx="0">
            <a:schemeClr val="dk1"/>
          </a:effectRef>
          <a:fontRef idx="minor">
            <a:schemeClr val="tx1"/>
          </a:fontRef>
        </p:style>
      </p:cxnSp>
      <p:sp>
        <p:nvSpPr>
          <p:cNvPr id="47" name="Rectangle 4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48" name="Rectangle 65"/>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cxnSp>
        <p:nvCxnSpPr>
          <p:cNvPr id="51" name="Gerade Verbindung mit Pfeil 50"/>
          <p:cNvCxnSpPr/>
          <p:nvPr/>
        </p:nvCxnSpPr>
        <p:spPr>
          <a:xfrm flipH="1">
            <a:off x="3499932" y="4538981"/>
            <a:ext cx="4903" cy="371475"/>
          </a:xfrm>
          <a:prstGeom prst="straightConnector1">
            <a:avLst/>
          </a:prstGeom>
          <a:noFill/>
          <a:ln w="6350" cap="flat" cmpd="sng" algn="ctr">
            <a:solidFill>
              <a:sysClr val="windowText" lastClr="000000"/>
            </a:solidFill>
            <a:prstDash val="solid"/>
            <a:miter lim="800000"/>
            <a:tailEnd type="triangle"/>
          </a:ln>
          <a:effectLst/>
        </p:spPr>
      </p:cxnSp>
      <p:cxnSp>
        <p:nvCxnSpPr>
          <p:cNvPr id="52" name="Gerade Verbindung mit Pfeil 51"/>
          <p:cNvCxnSpPr/>
          <p:nvPr/>
        </p:nvCxnSpPr>
        <p:spPr>
          <a:xfrm flipH="1">
            <a:off x="6804834" y="4510406"/>
            <a:ext cx="4901" cy="400050"/>
          </a:xfrm>
          <a:prstGeom prst="straightConnector1">
            <a:avLst/>
          </a:prstGeom>
          <a:noFill/>
          <a:ln w="6350" cap="flat" cmpd="sng" algn="ctr">
            <a:solidFill>
              <a:sysClr val="windowText" lastClr="000000"/>
            </a:solidFill>
            <a:prstDash val="solid"/>
            <a:miter lim="800000"/>
            <a:tailEnd type="triangle"/>
          </a:ln>
          <a:effectLst/>
        </p:spPr>
      </p:cxnSp>
      <p:cxnSp>
        <p:nvCxnSpPr>
          <p:cNvPr id="64" name="Gerader Verbinder 63"/>
          <p:cNvCxnSpPr/>
          <p:nvPr/>
        </p:nvCxnSpPr>
        <p:spPr>
          <a:xfrm>
            <a:off x="5177740" y="3643631"/>
            <a:ext cx="0" cy="133350"/>
          </a:xfrm>
          <a:prstGeom prst="line">
            <a:avLst/>
          </a:prstGeom>
        </p:spPr>
        <p:style>
          <a:lnRef idx="1">
            <a:schemeClr val="dk1"/>
          </a:lnRef>
          <a:fillRef idx="0">
            <a:schemeClr val="dk1"/>
          </a:fillRef>
          <a:effectRef idx="0">
            <a:schemeClr val="dk1"/>
          </a:effectRef>
          <a:fontRef idx="minor">
            <a:schemeClr val="tx1"/>
          </a:fontRef>
        </p:style>
      </p:cxnSp>
      <p:cxnSp>
        <p:nvCxnSpPr>
          <p:cNvPr id="65" name="Gerader Verbinder 64"/>
          <p:cNvCxnSpPr/>
          <p:nvPr/>
        </p:nvCxnSpPr>
        <p:spPr>
          <a:xfrm>
            <a:off x="3499933" y="3643631"/>
            <a:ext cx="0" cy="133350"/>
          </a:xfrm>
          <a:prstGeom prst="line">
            <a:avLst/>
          </a:prstGeom>
        </p:spPr>
        <p:style>
          <a:lnRef idx="1">
            <a:schemeClr val="dk1"/>
          </a:lnRef>
          <a:fillRef idx="0">
            <a:schemeClr val="dk1"/>
          </a:fillRef>
          <a:effectRef idx="0">
            <a:schemeClr val="dk1"/>
          </a:effectRef>
          <a:fontRef idx="minor">
            <a:schemeClr val="tx1"/>
          </a:fontRef>
        </p:style>
      </p:cxnSp>
      <p:cxnSp>
        <p:nvCxnSpPr>
          <p:cNvPr id="66" name="Gerader Verbinder 65"/>
          <p:cNvCxnSpPr/>
          <p:nvPr/>
        </p:nvCxnSpPr>
        <p:spPr>
          <a:xfrm>
            <a:off x="6676429" y="2348231"/>
            <a:ext cx="0" cy="133350"/>
          </a:xfrm>
          <a:prstGeom prst="line">
            <a:avLst/>
          </a:prstGeom>
          <a:ln w="22225">
            <a:solidFill>
              <a:srgbClr val="C00000"/>
            </a:solidFill>
          </a:ln>
        </p:spPr>
        <p:style>
          <a:lnRef idx="1">
            <a:schemeClr val="dk1"/>
          </a:lnRef>
          <a:fillRef idx="0">
            <a:schemeClr val="dk1"/>
          </a:fillRef>
          <a:effectRef idx="0">
            <a:schemeClr val="dk1"/>
          </a:effectRef>
          <a:fontRef idx="minor">
            <a:schemeClr val="tx1"/>
          </a:fontRef>
        </p:style>
      </p:cxnSp>
      <p:cxnSp>
        <p:nvCxnSpPr>
          <p:cNvPr id="67" name="Gerader Verbinder 66"/>
          <p:cNvCxnSpPr/>
          <p:nvPr/>
        </p:nvCxnSpPr>
        <p:spPr>
          <a:xfrm>
            <a:off x="5133429" y="2358392"/>
            <a:ext cx="0" cy="133350"/>
          </a:xfrm>
          <a:prstGeom prst="line">
            <a:avLst/>
          </a:prstGeom>
          <a:ln w="22225">
            <a:solidFill>
              <a:srgbClr val="C00000"/>
            </a:solidFill>
          </a:ln>
        </p:spPr>
        <p:style>
          <a:lnRef idx="1">
            <a:schemeClr val="dk1"/>
          </a:lnRef>
          <a:fillRef idx="0">
            <a:schemeClr val="dk1"/>
          </a:fillRef>
          <a:effectRef idx="0">
            <a:schemeClr val="dk1"/>
          </a:effectRef>
          <a:fontRef idx="minor">
            <a:schemeClr val="tx1"/>
          </a:fontRef>
        </p:style>
      </p:cxnSp>
      <p:cxnSp>
        <p:nvCxnSpPr>
          <p:cNvPr id="68" name="Gerader Verbinder 67"/>
          <p:cNvCxnSpPr/>
          <p:nvPr/>
        </p:nvCxnSpPr>
        <p:spPr>
          <a:xfrm>
            <a:off x="3499933" y="2357756"/>
            <a:ext cx="0" cy="124461"/>
          </a:xfrm>
          <a:prstGeom prst="line">
            <a:avLst/>
          </a:prstGeom>
          <a:ln w="22225">
            <a:solidFill>
              <a:srgbClr val="C00000"/>
            </a:solidFill>
          </a:ln>
        </p:spPr>
        <p:style>
          <a:lnRef idx="1">
            <a:schemeClr val="dk1"/>
          </a:lnRef>
          <a:fillRef idx="0">
            <a:schemeClr val="dk1"/>
          </a:fillRef>
          <a:effectRef idx="0">
            <a:schemeClr val="dk1"/>
          </a:effectRef>
          <a:fontRef idx="minor">
            <a:schemeClr val="tx1"/>
          </a:fontRef>
        </p:style>
      </p:cxnSp>
      <p:cxnSp>
        <p:nvCxnSpPr>
          <p:cNvPr id="70" name="Gerader Verbinder 69"/>
          <p:cNvCxnSpPr/>
          <p:nvPr/>
        </p:nvCxnSpPr>
        <p:spPr>
          <a:xfrm>
            <a:off x="5123854" y="1696404"/>
            <a:ext cx="0" cy="133350"/>
          </a:xfrm>
          <a:prstGeom prst="line">
            <a:avLst/>
          </a:prstGeom>
          <a:ln w="22225">
            <a:solidFill>
              <a:srgbClr val="C00000"/>
            </a:solidFill>
          </a:ln>
        </p:spPr>
        <p:style>
          <a:lnRef idx="1">
            <a:schemeClr val="dk1"/>
          </a:lnRef>
          <a:fillRef idx="0">
            <a:schemeClr val="dk1"/>
          </a:fillRef>
          <a:effectRef idx="0">
            <a:schemeClr val="dk1"/>
          </a:effectRef>
          <a:fontRef idx="minor">
            <a:schemeClr val="tx1"/>
          </a:fontRef>
        </p:style>
      </p:cxnSp>
      <p:cxnSp>
        <p:nvCxnSpPr>
          <p:cNvPr id="71" name="Gerader Verbinder 70"/>
          <p:cNvCxnSpPr/>
          <p:nvPr/>
        </p:nvCxnSpPr>
        <p:spPr>
          <a:xfrm>
            <a:off x="6685358" y="1695768"/>
            <a:ext cx="0" cy="133350"/>
          </a:xfrm>
          <a:prstGeom prst="line">
            <a:avLst/>
          </a:prstGeom>
          <a:ln w="22225">
            <a:solidFill>
              <a:srgbClr val="C00000"/>
            </a:solidFill>
          </a:ln>
        </p:spPr>
        <p:style>
          <a:lnRef idx="1">
            <a:schemeClr val="dk1"/>
          </a:lnRef>
          <a:fillRef idx="0">
            <a:schemeClr val="dk1"/>
          </a:fillRef>
          <a:effectRef idx="0">
            <a:schemeClr val="dk1"/>
          </a:effectRef>
          <a:fontRef idx="minor">
            <a:schemeClr val="tx1"/>
          </a:fontRef>
        </p:style>
      </p:cxnSp>
      <p:sp>
        <p:nvSpPr>
          <p:cNvPr id="73" name="Pfeil nach rechts 72"/>
          <p:cNvSpPr/>
          <p:nvPr/>
        </p:nvSpPr>
        <p:spPr>
          <a:xfrm>
            <a:off x="2094161" y="4015105"/>
            <a:ext cx="586581" cy="257175"/>
          </a:xfrm>
          <a:prstGeom prst="rightArrow">
            <a:avLst/>
          </a:prstGeom>
          <a:solidFill>
            <a:srgbClr val="C00000"/>
          </a:solidFill>
          <a:ln>
            <a:solidFill>
              <a:srgbClr val="C00000"/>
            </a:solidFill>
          </a:ln>
        </p:spPr>
        <p:style>
          <a:lnRef idx="3">
            <a:schemeClr val="lt1"/>
          </a:lnRef>
          <a:fillRef idx="1">
            <a:schemeClr val="dk1"/>
          </a:fillRef>
          <a:effectRef idx="1">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74" name="Pfeil nach rechts 73"/>
          <p:cNvSpPr/>
          <p:nvPr/>
        </p:nvSpPr>
        <p:spPr>
          <a:xfrm>
            <a:off x="2094160" y="5062418"/>
            <a:ext cx="586581" cy="257175"/>
          </a:xfrm>
          <a:prstGeom prst="rightArrow">
            <a:avLst/>
          </a:prstGeom>
          <a:solidFill>
            <a:srgbClr val="C00000"/>
          </a:solidFill>
          <a:ln>
            <a:solidFill>
              <a:srgbClr val="C00000"/>
            </a:solidFill>
          </a:ln>
        </p:spPr>
        <p:style>
          <a:lnRef idx="3">
            <a:schemeClr val="lt1"/>
          </a:lnRef>
          <a:fillRef idx="1">
            <a:schemeClr val="dk1"/>
          </a:fillRef>
          <a:effectRef idx="1">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75" name="Pfeil nach rechts 74"/>
          <p:cNvSpPr/>
          <p:nvPr/>
        </p:nvSpPr>
        <p:spPr>
          <a:xfrm>
            <a:off x="2113210" y="6167954"/>
            <a:ext cx="586581" cy="257175"/>
          </a:xfrm>
          <a:prstGeom prst="rightArrow">
            <a:avLst/>
          </a:prstGeom>
          <a:solidFill>
            <a:srgbClr val="C00000"/>
          </a:solidFill>
          <a:ln>
            <a:solidFill>
              <a:srgbClr val="C00000"/>
            </a:solidFill>
          </a:ln>
        </p:spPr>
        <p:style>
          <a:lnRef idx="3">
            <a:schemeClr val="lt1"/>
          </a:lnRef>
          <a:fillRef idx="1">
            <a:schemeClr val="dk1"/>
          </a:fillRef>
          <a:effectRef idx="1">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76" name="Rechteck 75"/>
          <p:cNvSpPr/>
          <p:nvPr/>
        </p:nvSpPr>
        <p:spPr>
          <a:xfrm>
            <a:off x="327461" y="638821"/>
            <a:ext cx="3445918" cy="261610"/>
          </a:xfrm>
          <a:prstGeom prst="rect">
            <a:avLst/>
          </a:prstGeom>
        </p:spPr>
        <p:txBody>
          <a:bodyPr wrap="square">
            <a:spAutoFit/>
          </a:bodyPr>
          <a:lstStyle/>
          <a:p>
            <a:r>
              <a:rPr lang="de-DE" sz="1100" dirty="0"/>
              <a:t>Billigung et al., 2015 </a:t>
            </a:r>
            <a:r>
              <a:rPr lang="de-DE" sz="1100" dirty="0" err="1"/>
              <a:t>Curr</a:t>
            </a:r>
            <a:r>
              <a:rPr lang="de-DE" sz="1100" dirty="0"/>
              <a:t> </a:t>
            </a:r>
            <a:r>
              <a:rPr lang="de-DE" sz="1100" dirty="0" err="1"/>
              <a:t>Addict</a:t>
            </a:r>
            <a:r>
              <a:rPr lang="de-DE" sz="1100" dirty="0"/>
              <a:t> Rep (2015) 2:156–162</a:t>
            </a:r>
          </a:p>
        </p:txBody>
      </p:sp>
    </p:spTree>
    <p:extLst>
      <p:ext uri="{BB962C8B-B14F-4D97-AF65-F5344CB8AC3E}">
        <p14:creationId xmlns:p14="http://schemas.microsoft.com/office/powerpoint/2010/main" val="4235153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el 1"/>
          <p:cNvSpPr>
            <a:spLocks noGrp="1"/>
          </p:cNvSpPr>
          <p:nvPr>
            <p:ph type="title"/>
          </p:nvPr>
        </p:nvSpPr>
        <p:spPr>
          <a:xfrm>
            <a:off x="251520" y="332656"/>
            <a:ext cx="7772400" cy="1143000"/>
          </a:xfrm>
        </p:spPr>
        <p:txBody>
          <a:bodyPr/>
          <a:lstStyle/>
          <a:p>
            <a:pPr algn="l"/>
            <a:r>
              <a:rPr lang="de-DE" altLang="de-DE" dirty="0"/>
              <a:t>Soziale Netzwerke (SNS)</a:t>
            </a:r>
          </a:p>
        </p:txBody>
      </p:sp>
      <p:pic>
        <p:nvPicPr>
          <p:cNvPr id="7" name="Inhaltsplatzhalt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555776" y="1482899"/>
            <a:ext cx="4032448" cy="5114145"/>
          </a:xfrm>
        </p:spPr>
      </p:pic>
    </p:spTree>
    <p:extLst>
      <p:ext uri="{BB962C8B-B14F-4D97-AF65-F5344CB8AC3E}">
        <p14:creationId xmlns:p14="http://schemas.microsoft.com/office/powerpoint/2010/main" val="1056503779"/>
      </p:ext>
    </p:extLst>
  </p:cSld>
  <p:clrMapOvr>
    <a:masterClrMapping/>
  </p:clrMapOvr>
  <p:transition spd="med">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de-DE" sz="3959" dirty="0">
                <a:solidFill>
                  <a:srgbClr val="C00000"/>
                </a:solidFill>
              </a:rPr>
              <a:t>Soziale Netzwerke</a:t>
            </a:r>
          </a:p>
        </p:txBody>
      </p:sp>
      <p:sp>
        <p:nvSpPr>
          <p:cNvPr id="3" name="Inhaltsplatzhalter 2"/>
          <p:cNvSpPr>
            <a:spLocks noGrp="1"/>
          </p:cNvSpPr>
          <p:nvPr>
            <p:ph idx="1"/>
          </p:nvPr>
        </p:nvSpPr>
        <p:spPr/>
        <p:txBody>
          <a:bodyPr/>
          <a:lstStyle/>
          <a:p>
            <a:r>
              <a:rPr lang="de-DE" dirty="0"/>
              <a:t>Das Vorgaukeln der „perfekten Welt“ sorgt bei vielen Usern für negative Emotionen.</a:t>
            </a:r>
          </a:p>
          <a:p>
            <a:r>
              <a:rPr lang="de-DE" dirty="0"/>
              <a:t>Song et al. (2014): insbesondere reagieren einsame und sozial zurückgezogene Personen vermehrt mit Facebook-Nutzung</a:t>
            </a:r>
          </a:p>
          <a:p>
            <a:endParaRPr lang="de-DE" dirty="0"/>
          </a:p>
        </p:txBody>
      </p:sp>
      <p:sp>
        <p:nvSpPr>
          <p:cNvPr id="4" name="Pfeil nach rechts 3"/>
          <p:cNvSpPr/>
          <p:nvPr/>
        </p:nvSpPr>
        <p:spPr>
          <a:xfrm>
            <a:off x="1238765" y="5229200"/>
            <a:ext cx="64807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feld 4"/>
          <p:cNvSpPr txBox="1"/>
          <p:nvPr/>
        </p:nvSpPr>
        <p:spPr>
          <a:xfrm>
            <a:off x="2439802" y="4845059"/>
            <a:ext cx="5328592" cy="1569660"/>
          </a:xfrm>
          <a:prstGeom prst="rect">
            <a:avLst/>
          </a:prstGeom>
          <a:noFill/>
        </p:spPr>
        <p:txBody>
          <a:bodyPr wrap="square" rtlCol="0">
            <a:spAutoFit/>
          </a:bodyPr>
          <a:lstStyle/>
          <a:p>
            <a:r>
              <a:rPr lang="de-DE" dirty="0"/>
              <a:t>Diskrepanz zwischen dem eigenen Leben und dem geschönten tollen Leben der anderen führt zur Depression (soziale Vergleiche, </a:t>
            </a:r>
            <a:r>
              <a:rPr lang="de-DE" dirty="0" err="1"/>
              <a:t>Steers</a:t>
            </a:r>
            <a:r>
              <a:rPr lang="de-DE" dirty="0"/>
              <a:t> et al.)</a:t>
            </a:r>
          </a:p>
        </p:txBody>
      </p:sp>
    </p:spTree>
    <p:extLst>
      <p:ext uri="{BB962C8B-B14F-4D97-AF65-F5344CB8AC3E}">
        <p14:creationId xmlns:p14="http://schemas.microsoft.com/office/powerpoint/2010/main" val="12563119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el 1"/>
          <p:cNvSpPr>
            <a:spLocks noGrp="1"/>
          </p:cNvSpPr>
          <p:nvPr>
            <p:ph type="title"/>
          </p:nvPr>
        </p:nvSpPr>
        <p:spPr>
          <a:xfrm>
            <a:off x="107504" y="548680"/>
            <a:ext cx="7303840" cy="1008087"/>
          </a:xfrm>
        </p:spPr>
        <p:txBody>
          <a:bodyPr/>
          <a:lstStyle/>
          <a:p>
            <a:pPr algn="l"/>
            <a:r>
              <a:rPr lang="de-DE" altLang="de-DE" sz="4000" dirty="0">
                <a:solidFill>
                  <a:srgbClr val="C00000"/>
                </a:solidFill>
              </a:rPr>
              <a:t>Facebook statt Face </a:t>
            </a:r>
            <a:r>
              <a:rPr lang="de-DE" altLang="de-DE" sz="4000" dirty="0" err="1">
                <a:solidFill>
                  <a:srgbClr val="C00000"/>
                </a:solidFill>
              </a:rPr>
              <a:t>to</a:t>
            </a:r>
            <a:r>
              <a:rPr lang="de-DE" altLang="de-DE" sz="4000" dirty="0">
                <a:solidFill>
                  <a:srgbClr val="C00000"/>
                </a:solidFill>
              </a:rPr>
              <a:t> Face</a:t>
            </a:r>
          </a:p>
        </p:txBody>
      </p:sp>
      <p:sp>
        <p:nvSpPr>
          <p:cNvPr id="3" name="Inhaltsplatzhalter 2"/>
          <p:cNvSpPr>
            <a:spLocks noGrp="1"/>
          </p:cNvSpPr>
          <p:nvPr>
            <p:ph idx="1"/>
          </p:nvPr>
        </p:nvSpPr>
        <p:spPr>
          <a:xfrm>
            <a:off x="685800" y="1916113"/>
            <a:ext cx="7772400" cy="4179887"/>
          </a:xfrm>
        </p:spPr>
        <p:txBody>
          <a:bodyPr>
            <a:normAutofit fontScale="92500" lnSpcReduction="10000"/>
          </a:bodyPr>
          <a:lstStyle/>
          <a:p>
            <a:r>
              <a:rPr lang="de-DE" altLang="de-DE" sz="2800" dirty="0"/>
              <a:t>Jeder 5. Schüler wurde im Internet direkt bedroht oder beleidigt   =&gt; „</a:t>
            </a:r>
            <a:r>
              <a:rPr lang="de-DE" altLang="de-DE" sz="2800" dirty="0" err="1"/>
              <a:t>Cyber</a:t>
            </a:r>
            <a:r>
              <a:rPr lang="de-DE" altLang="de-DE" sz="2800" dirty="0"/>
              <a:t> -Mobbing“</a:t>
            </a:r>
          </a:p>
          <a:p>
            <a:r>
              <a:rPr lang="de-DE" altLang="de-DE" sz="2800" dirty="0"/>
              <a:t>Diejenigen, die mehr direkt miteinander sprechen, sind in ihren sozialen Beziehungen erfolgreicher</a:t>
            </a:r>
          </a:p>
          <a:p>
            <a:r>
              <a:rPr lang="de-DE" altLang="de-DE" sz="2800" dirty="0"/>
              <a:t>Positive Gefühle vor allem durch persönliche Freunde in der realen Welt</a:t>
            </a:r>
          </a:p>
          <a:p>
            <a:r>
              <a:rPr lang="de-DE" altLang="de-DE" sz="2800" i="1" dirty="0">
                <a:solidFill>
                  <a:srgbClr val="C00000"/>
                </a:solidFill>
              </a:rPr>
              <a:t>Erwachsene: </a:t>
            </a:r>
            <a:r>
              <a:rPr lang="de-DE" altLang="de-DE" sz="2800" dirty="0"/>
              <a:t>Wer viele online-Freunde hat, hat auch viele reale</a:t>
            </a:r>
          </a:p>
          <a:p>
            <a:r>
              <a:rPr lang="de-DE" altLang="de-DE" sz="2800" i="1" dirty="0">
                <a:solidFill>
                  <a:srgbClr val="C00000"/>
                </a:solidFill>
              </a:rPr>
              <a:t>10-12 jährige Mädchen: </a:t>
            </a:r>
            <a:r>
              <a:rPr lang="de-DE" altLang="de-DE" sz="2800" dirty="0"/>
              <a:t>Wer viele Freundinnen online hat, hat wenig reale</a:t>
            </a:r>
          </a:p>
          <a:p>
            <a:pPr>
              <a:buFontTx/>
              <a:buNone/>
            </a:pPr>
            <a:endParaRPr lang="de-DE" altLang="de-DE" sz="2800" dirty="0"/>
          </a:p>
          <a:p>
            <a:endParaRPr lang="de-DE" altLang="de-DE" dirty="0"/>
          </a:p>
        </p:txBody>
      </p:sp>
      <p:sp>
        <p:nvSpPr>
          <p:cNvPr id="4" name="Textfeld 3"/>
          <p:cNvSpPr txBox="1"/>
          <p:nvPr/>
        </p:nvSpPr>
        <p:spPr>
          <a:xfrm>
            <a:off x="6084168" y="5726668"/>
            <a:ext cx="2232248" cy="369332"/>
          </a:xfrm>
          <a:prstGeom prst="rect">
            <a:avLst/>
          </a:prstGeom>
          <a:noFill/>
        </p:spPr>
        <p:txBody>
          <a:bodyPr wrap="square" rtlCol="0">
            <a:spAutoFit/>
          </a:bodyPr>
          <a:lstStyle/>
          <a:p>
            <a:r>
              <a:rPr lang="de-AT" sz="1800" dirty="0"/>
              <a:t>(nach Mader, 2014)</a:t>
            </a:r>
          </a:p>
        </p:txBody>
      </p:sp>
    </p:spTree>
    <p:extLst>
      <p:ext uri="{BB962C8B-B14F-4D97-AF65-F5344CB8AC3E}">
        <p14:creationId xmlns:p14="http://schemas.microsoft.com/office/powerpoint/2010/main" val="445620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4584" y="404664"/>
            <a:ext cx="7772400" cy="1143000"/>
          </a:xfrm>
        </p:spPr>
        <p:txBody>
          <a:bodyPr/>
          <a:lstStyle/>
          <a:p>
            <a:r>
              <a:rPr lang="de-AT" dirty="0">
                <a:solidFill>
                  <a:srgbClr val="C00000"/>
                </a:solidFill>
              </a:rPr>
              <a:t>Risikoverhalten im Netz </a:t>
            </a:r>
            <a:br>
              <a:rPr lang="de-AT" dirty="0">
                <a:solidFill>
                  <a:srgbClr val="C00000"/>
                </a:solidFill>
              </a:rPr>
            </a:br>
            <a:r>
              <a:rPr lang="de-AT" sz="3200" dirty="0">
                <a:solidFill>
                  <a:srgbClr val="C00000"/>
                </a:solidFill>
              </a:rPr>
              <a:t>(High </a:t>
            </a:r>
            <a:r>
              <a:rPr lang="de-AT" sz="3200" dirty="0" err="1">
                <a:solidFill>
                  <a:srgbClr val="C00000"/>
                </a:solidFill>
              </a:rPr>
              <a:t>risk</a:t>
            </a:r>
            <a:r>
              <a:rPr lang="de-AT" sz="3200" dirty="0">
                <a:solidFill>
                  <a:srgbClr val="C00000"/>
                </a:solidFill>
              </a:rPr>
              <a:t> </a:t>
            </a:r>
            <a:r>
              <a:rPr lang="de-AT" sz="3200" dirty="0" err="1">
                <a:solidFill>
                  <a:srgbClr val="C00000"/>
                </a:solidFill>
              </a:rPr>
              <a:t>behaviour</a:t>
            </a:r>
            <a:r>
              <a:rPr lang="de-AT" sz="3200" dirty="0">
                <a:solidFill>
                  <a:srgbClr val="C00000"/>
                </a:solidFill>
              </a:rPr>
              <a:t>)</a:t>
            </a:r>
          </a:p>
        </p:txBody>
      </p:sp>
      <p:sp>
        <p:nvSpPr>
          <p:cNvPr id="3" name="Inhaltsplatzhalter 2"/>
          <p:cNvSpPr>
            <a:spLocks noGrp="1"/>
          </p:cNvSpPr>
          <p:nvPr>
            <p:ph idx="1"/>
          </p:nvPr>
        </p:nvSpPr>
        <p:spPr/>
        <p:txBody>
          <a:bodyPr>
            <a:normAutofit fontScale="77500" lnSpcReduction="20000"/>
          </a:bodyPr>
          <a:lstStyle/>
          <a:p>
            <a:r>
              <a:rPr lang="de-AT" sz="2400" dirty="0"/>
              <a:t>Cyber-</a:t>
            </a:r>
            <a:r>
              <a:rPr lang="de-AT" sz="2400" dirty="0" err="1"/>
              <a:t>Grooming</a:t>
            </a:r>
            <a:r>
              <a:rPr lang="de-AT" sz="2400" dirty="0"/>
              <a:t> (Internet-Anbahnung) </a:t>
            </a:r>
            <a:r>
              <a:rPr lang="de-AT" sz="2400" baseline="30000" dirty="0"/>
              <a:t>1</a:t>
            </a:r>
          </a:p>
          <a:p>
            <a:pPr lvl="1"/>
            <a:r>
              <a:rPr lang="de-AT" dirty="0"/>
              <a:t>63% kommunizieren mit Fremden</a:t>
            </a:r>
          </a:p>
          <a:p>
            <a:pPr lvl="1"/>
            <a:r>
              <a:rPr lang="de-AT" dirty="0"/>
              <a:t>45% treffen ihre Kontaktpersonen in der </a:t>
            </a:r>
            <a:r>
              <a:rPr lang="de-AT" dirty="0" err="1"/>
              <a:t>Realwelt</a:t>
            </a:r>
            <a:endParaRPr lang="de-AT" dirty="0"/>
          </a:p>
          <a:p>
            <a:r>
              <a:rPr lang="de-AT" sz="2400" dirty="0"/>
              <a:t>Betrachten nicht altersgerechter sexueller Inhalte im Netz </a:t>
            </a:r>
            <a:r>
              <a:rPr lang="de-AT" sz="2400" baseline="30000" dirty="0"/>
              <a:t>1</a:t>
            </a:r>
            <a:r>
              <a:rPr lang="de-AT" sz="2400" dirty="0"/>
              <a:t> </a:t>
            </a:r>
          </a:p>
          <a:p>
            <a:pPr lvl="1"/>
            <a:r>
              <a:rPr lang="de-AT" dirty="0"/>
              <a:t>60% der Jugendlichen werden mit sexuellen Inhalten konfrontiert</a:t>
            </a:r>
          </a:p>
          <a:p>
            <a:pPr lvl="1"/>
            <a:r>
              <a:rPr lang="de-AT" dirty="0"/>
              <a:t>33% erleben das als belastend</a:t>
            </a:r>
          </a:p>
          <a:p>
            <a:r>
              <a:rPr lang="de-AT" sz="2400" dirty="0"/>
              <a:t>Cybermobbing/ </a:t>
            </a:r>
            <a:r>
              <a:rPr lang="de-AT" sz="2400" dirty="0" err="1"/>
              <a:t>Cyberbullying</a:t>
            </a:r>
            <a:r>
              <a:rPr lang="de-AT" sz="2400" dirty="0"/>
              <a:t>/ Cyber-Stalking </a:t>
            </a:r>
            <a:r>
              <a:rPr lang="de-AT" sz="2400" baseline="30000" dirty="0"/>
              <a:t>1</a:t>
            </a:r>
          </a:p>
          <a:p>
            <a:pPr lvl="1"/>
            <a:r>
              <a:rPr lang="de-AT" dirty="0"/>
              <a:t>11% aller Jugendlichen haben diesbezüglich bereits belastende Erfahrungen gemacht</a:t>
            </a:r>
          </a:p>
          <a:p>
            <a:r>
              <a:rPr lang="de-AT" dirty="0"/>
              <a:t>Cyberhypochondrie</a:t>
            </a:r>
          </a:p>
          <a:p>
            <a:r>
              <a:rPr lang="de-AT" dirty="0"/>
              <a:t>Digitale Demenz</a:t>
            </a:r>
          </a:p>
          <a:p>
            <a:endParaRPr lang="de-AT" sz="2400" dirty="0"/>
          </a:p>
        </p:txBody>
      </p:sp>
      <p:sp>
        <p:nvSpPr>
          <p:cNvPr id="4" name="Foliennummernplatzhalter 3"/>
          <p:cNvSpPr>
            <a:spLocks noGrp="1"/>
          </p:cNvSpPr>
          <p:nvPr>
            <p:ph type="sldNum" sz="quarter" idx="12"/>
          </p:nvPr>
        </p:nvSpPr>
        <p:spPr/>
        <p:txBody>
          <a:bodyPr/>
          <a:lstStyle/>
          <a:p>
            <a:fld id="{6E2D2B3B-882E-40F3-A32F-6DD516915044}" type="slidenum">
              <a:rPr lang="en-US" smtClean="0"/>
              <a:pPr/>
              <a:t>41</a:t>
            </a:fld>
            <a:endParaRPr lang="en-US"/>
          </a:p>
        </p:txBody>
      </p:sp>
      <p:sp>
        <p:nvSpPr>
          <p:cNvPr id="5" name="Textfeld 4"/>
          <p:cNvSpPr txBox="1"/>
          <p:nvPr/>
        </p:nvSpPr>
        <p:spPr>
          <a:xfrm>
            <a:off x="467544" y="6237312"/>
            <a:ext cx="7560840" cy="307777"/>
          </a:xfrm>
          <a:prstGeom prst="rect">
            <a:avLst/>
          </a:prstGeom>
          <a:noFill/>
        </p:spPr>
        <p:txBody>
          <a:bodyPr wrap="square" rtlCol="0">
            <a:spAutoFit/>
          </a:bodyPr>
          <a:lstStyle/>
          <a:p>
            <a:r>
              <a:rPr lang="de-AT" sz="1400" baseline="30000" dirty="0"/>
              <a:t>1</a:t>
            </a:r>
            <a:r>
              <a:rPr lang="de-AT" sz="1400" dirty="0"/>
              <a:t> (Research on Internet Additive </a:t>
            </a:r>
            <a:r>
              <a:rPr lang="de-AT" sz="1400" dirty="0" err="1"/>
              <a:t>Behaviours</a:t>
            </a:r>
            <a:r>
              <a:rPr lang="de-AT" sz="1400" dirty="0"/>
              <a:t> </a:t>
            </a:r>
            <a:r>
              <a:rPr lang="de-AT" sz="1400" dirty="0" err="1"/>
              <a:t>among</a:t>
            </a:r>
            <a:r>
              <a:rPr lang="de-AT" sz="1400" dirty="0"/>
              <a:t> European </a:t>
            </a:r>
            <a:r>
              <a:rPr lang="de-AT" sz="1400" dirty="0" err="1"/>
              <a:t>Adolescents</a:t>
            </a:r>
            <a:r>
              <a:rPr lang="de-AT" sz="1400" dirty="0"/>
              <a:t>, EU NET ADB </a:t>
            </a:r>
            <a:r>
              <a:rPr lang="de-AT" sz="1400" dirty="0" err="1"/>
              <a:t>Consortium</a:t>
            </a:r>
            <a:r>
              <a:rPr lang="de-AT" sz="1400" dirty="0"/>
              <a:t>)</a:t>
            </a:r>
          </a:p>
        </p:txBody>
      </p:sp>
    </p:spTree>
    <p:extLst>
      <p:ext uri="{BB962C8B-B14F-4D97-AF65-F5344CB8AC3E}">
        <p14:creationId xmlns:p14="http://schemas.microsoft.com/office/powerpoint/2010/main" val="13708384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404664"/>
            <a:ext cx="7772400" cy="1143000"/>
          </a:xfrm>
        </p:spPr>
        <p:txBody>
          <a:bodyPr/>
          <a:lstStyle/>
          <a:p>
            <a:pPr algn="l"/>
            <a:r>
              <a:rPr lang="de-DE" sz="4000" dirty="0">
                <a:solidFill>
                  <a:srgbClr val="C00000"/>
                </a:solidFill>
              </a:rPr>
              <a:t>Games am Smartphone</a:t>
            </a:r>
          </a:p>
        </p:txBody>
      </p:sp>
      <p:sp>
        <p:nvSpPr>
          <p:cNvPr id="3" name="Inhaltsplatzhalter 2"/>
          <p:cNvSpPr>
            <a:spLocks noGrp="1"/>
          </p:cNvSpPr>
          <p:nvPr>
            <p:ph idx="1"/>
          </p:nvPr>
        </p:nvSpPr>
        <p:spPr>
          <a:xfrm>
            <a:off x="685800" y="2060848"/>
            <a:ext cx="7772400" cy="4680520"/>
          </a:xfrm>
        </p:spPr>
        <p:txBody>
          <a:bodyPr/>
          <a:lstStyle/>
          <a:p>
            <a:r>
              <a:rPr lang="en-US" b="1" dirty="0">
                <a:solidFill>
                  <a:srgbClr val="C00000"/>
                </a:solidFill>
              </a:rPr>
              <a:t>M</a:t>
            </a:r>
            <a:r>
              <a:rPr lang="en-US" dirty="0"/>
              <a:t>ultiplayer </a:t>
            </a:r>
            <a:r>
              <a:rPr lang="en-US" b="1" dirty="0">
                <a:solidFill>
                  <a:srgbClr val="C00000"/>
                </a:solidFill>
              </a:rPr>
              <a:t>O</a:t>
            </a:r>
            <a:r>
              <a:rPr lang="en-US" dirty="0"/>
              <a:t>nline </a:t>
            </a:r>
            <a:r>
              <a:rPr lang="en-US" b="1" dirty="0">
                <a:solidFill>
                  <a:srgbClr val="C00000"/>
                </a:solidFill>
              </a:rPr>
              <a:t>B</a:t>
            </a:r>
            <a:r>
              <a:rPr lang="en-US" dirty="0"/>
              <a:t>attle </a:t>
            </a:r>
            <a:r>
              <a:rPr lang="en-US" b="1" dirty="0">
                <a:solidFill>
                  <a:srgbClr val="C00000"/>
                </a:solidFill>
              </a:rPr>
              <a:t>A</a:t>
            </a:r>
            <a:r>
              <a:rPr lang="en-US" dirty="0"/>
              <a:t>rena (</a:t>
            </a:r>
            <a:r>
              <a:rPr lang="en-US" i="1" dirty="0"/>
              <a:t>MOBA</a:t>
            </a:r>
            <a:r>
              <a:rPr lang="en-US" dirty="0"/>
              <a:t>), </a:t>
            </a:r>
            <a:r>
              <a:rPr lang="en-US" dirty="0" err="1"/>
              <a:t>auch</a:t>
            </a:r>
            <a:r>
              <a:rPr lang="en-US" dirty="0"/>
              <a:t> </a:t>
            </a:r>
            <a:r>
              <a:rPr lang="en-US" dirty="0" err="1"/>
              <a:t>bekannt</a:t>
            </a:r>
            <a:r>
              <a:rPr lang="en-US" dirty="0"/>
              <a:t> </a:t>
            </a:r>
            <a:r>
              <a:rPr lang="en-US" dirty="0" err="1"/>
              <a:t>als</a:t>
            </a:r>
            <a:r>
              <a:rPr lang="en-US" dirty="0"/>
              <a:t> Action Real-Time Strategy (ARTS), </a:t>
            </a:r>
          </a:p>
          <a:p>
            <a:pPr eaLnBrk="1" hangingPunct="1"/>
            <a:r>
              <a:rPr lang="de-DE" altLang="de-DE" dirty="0"/>
              <a:t>MMORPG = </a:t>
            </a:r>
            <a:r>
              <a:rPr lang="de-DE" altLang="de-DE" b="1" dirty="0">
                <a:solidFill>
                  <a:srgbClr val="C00000"/>
                </a:solidFill>
              </a:rPr>
              <a:t>M</a:t>
            </a:r>
            <a:r>
              <a:rPr lang="de-DE" altLang="de-DE" dirty="0"/>
              <a:t>assive </a:t>
            </a:r>
            <a:r>
              <a:rPr lang="de-DE" altLang="de-DE" b="1" dirty="0">
                <a:solidFill>
                  <a:srgbClr val="C00000"/>
                </a:solidFill>
              </a:rPr>
              <a:t>M</a:t>
            </a:r>
            <a:r>
              <a:rPr lang="de-DE" altLang="de-DE" dirty="0"/>
              <a:t>ultiplayer </a:t>
            </a:r>
            <a:r>
              <a:rPr lang="de-DE" altLang="de-DE" b="1" dirty="0">
                <a:solidFill>
                  <a:srgbClr val="C00000"/>
                </a:solidFill>
              </a:rPr>
              <a:t>O</a:t>
            </a:r>
            <a:r>
              <a:rPr lang="de-DE" altLang="de-DE" dirty="0"/>
              <a:t>nline </a:t>
            </a:r>
            <a:r>
              <a:rPr lang="de-DE" altLang="de-DE" b="1" dirty="0" err="1">
                <a:solidFill>
                  <a:srgbClr val="C00000"/>
                </a:solidFill>
              </a:rPr>
              <a:t>R</a:t>
            </a:r>
            <a:r>
              <a:rPr lang="de-DE" altLang="de-DE" dirty="0" err="1"/>
              <a:t>ole</a:t>
            </a:r>
            <a:r>
              <a:rPr lang="de-DE" altLang="de-DE" dirty="0"/>
              <a:t> </a:t>
            </a:r>
            <a:r>
              <a:rPr lang="de-DE" altLang="de-DE" b="1" dirty="0" err="1">
                <a:solidFill>
                  <a:srgbClr val="C00000"/>
                </a:solidFill>
              </a:rPr>
              <a:t>P</a:t>
            </a:r>
            <a:r>
              <a:rPr lang="de-DE" altLang="de-DE" dirty="0" err="1"/>
              <a:t>laying</a:t>
            </a:r>
            <a:r>
              <a:rPr lang="de-DE" altLang="de-DE" dirty="0"/>
              <a:t> </a:t>
            </a:r>
            <a:r>
              <a:rPr lang="de-DE" altLang="de-DE" b="1" dirty="0">
                <a:solidFill>
                  <a:srgbClr val="C00000"/>
                </a:solidFill>
              </a:rPr>
              <a:t>G</a:t>
            </a:r>
            <a:r>
              <a:rPr lang="de-DE" altLang="de-DE" dirty="0"/>
              <a:t>ame am Beispiel </a:t>
            </a:r>
          </a:p>
          <a:p>
            <a:pPr eaLnBrk="1" hangingPunct="1">
              <a:buFontTx/>
              <a:buNone/>
            </a:pPr>
            <a:r>
              <a:rPr lang="de-DE" altLang="de-DE" b="1" dirty="0">
                <a:solidFill>
                  <a:schemeClr val="accent2"/>
                </a:solidFill>
              </a:rPr>
              <a:t>	</a:t>
            </a:r>
            <a:r>
              <a:rPr lang="de-DE" altLang="de-DE" b="1" dirty="0">
                <a:solidFill>
                  <a:srgbClr val="C00000"/>
                </a:solidFill>
              </a:rPr>
              <a:t>„World of </a:t>
            </a:r>
            <a:r>
              <a:rPr lang="de-DE" altLang="de-DE" b="1" dirty="0" err="1">
                <a:solidFill>
                  <a:srgbClr val="C00000"/>
                </a:solidFill>
              </a:rPr>
              <a:t>Warcraft</a:t>
            </a:r>
            <a:r>
              <a:rPr lang="de-DE" altLang="de-DE" b="1" dirty="0">
                <a:solidFill>
                  <a:srgbClr val="C00000"/>
                </a:solidFill>
              </a:rPr>
              <a:t>“:</a:t>
            </a:r>
          </a:p>
          <a:p>
            <a:r>
              <a:rPr lang="de-DE" dirty="0"/>
              <a:t>Action-Rollenspiel (abgekürzt ARPG für </a:t>
            </a:r>
            <a:r>
              <a:rPr lang="de-DE" b="1" dirty="0">
                <a:solidFill>
                  <a:srgbClr val="C00000"/>
                </a:solidFill>
              </a:rPr>
              <a:t>A</a:t>
            </a:r>
            <a:r>
              <a:rPr lang="de-DE" i="1" dirty="0"/>
              <a:t>ction </a:t>
            </a:r>
            <a:r>
              <a:rPr lang="de-DE" b="1" dirty="0" err="1">
                <a:solidFill>
                  <a:srgbClr val="C00000"/>
                </a:solidFill>
              </a:rPr>
              <a:t>R</a:t>
            </a:r>
            <a:r>
              <a:rPr lang="de-DE" i="1" dirty="0" err="1"/>
              <a:t>ole</a:t>
            </a:r>
            <a:r>
              <a:rPr lang="de-DE" i="1" dirty="0"/>
              <a:t> </a:t>
            </a:r>
            <a:r>
              <a:rPr lang="de-DE" b="1" dirty="0" err="1">
                <a:solidFill>
                  <a:srgbClr val="C00000"/>
                </a:solidFill>
              </a:rPr>
              <a:t>P</a:t>
            </a:r>
            <a:r>
              <a:rPr lang="de-DE" i="1" dirty="0" err="1"/>
              <a:t>laying</a:t>
            </a:r>
            <a:r>
              <a:rPr lang="de-DE" i="1" dirty="0"/>
              <a:t> </a:t>
            </a:r>
            <a:r>
              <a:rPr lang="de-DE" b="1" dirty="0">
                <a:solidFill>
                  <a:srgbClr val="C00000"/>
                </a:solidFill>
              </a:rPr>
              <a:t>G</a:t>
            </a:r>
            <a:r>
              <a:rPr lang="de-DE" i="1" dirty="0"/>
              <a:t>ame</a:t>
            </a:r>
            <a:r>
              <a:rPr lang="de-DE" dirty="0"/>
              <a:t>)</a:t>
            </a:r>
            <a:endParaRPr lang="de-DE" altLang="de-DE" b="1" dirty="0">
              <a:solidFill>
                <a:srgbClr val="C00000"/>
              </a:solidFill>
            </a:endParaRPr>
          </a:p>
          <a:p>
            <a:endParaRPr lang="de-DE" dirty="0"/>
          </a:p>
        </p:txBody>
      </p:sp>
    </p:spTree>
    <p:extLst>
      <p:ext uri="{BB962C8B-B14F-4D97-AF65-F5344CB8AC3E}">
        <p14:creationId xmlns:p14="http://schemas.microsoft.com/office/powerpoint/2010/main" val="11623680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el 1"/>
          <p:cNvSpPr>
            <a:spLocks noGrp="1"/>
          </p:cNvSpPr>
          <p:nvPr>
            <p:ph type="title"/>
          </p:nvPr>
        </p:nvSpPr>
        <p:spPr/>
        <p:txBody>
          <a:bodyPr/>
          <a:lstStyle/>
          <a:p>
            <a:endParaRPr lang="de-DE" altLang="de-DE"/>
          </a:p>
        </p:txBody>
      </p:sp>
      <p:sp>
        <p:nvSpPr>
          <p:cNvPr id="29698" name="Inhaltsplatzhalter 2"/>
          <p:cNvSpPr>
            <a:spLocks noGrp="1"/>
          </p:cNvSpPr>
          <p:nvPr>
            <p:ph idx="1"/>
          </p:nvPr>
        </p:nvSpPr>
        <p:spPr/>
        <p:txBody>
          <a:bodyPr/>
          <a:lstStyle/>
          <a:p>
            <a:endParaRPr lang="de-DE" altLang="de-DE"/>
          </a:p>
        </p:txBody>
      </p:sp>
      <p:pic>
        <p:nvPicPr>
          <p:cNvPr id="29699" name="Picture 2" descr="C:\Users\mader\Desktop\alterego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213" y="1412875"/>
            <a:ext cx="78486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004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a:xfrm>
            <a:off x="395536" y="692696"/>
            <a:ext cx="7772400" cy="1152674"/>
          </a:xfrm>
        </p:spPr>
        <p:txBody>
          <a:bodyPr/>
          <a:lstStyle/>
          <a:p>
            <a:pPr algn="l"/>
            <a:r>
              <a:rPr lang="de-AT" altLang="de-DE" sz="4000" dirty="0">
                <a:solidFill>
                  <a:srgbClr val="C00000"/>
                </a:solidFill>
              </a:rPr>
              <a:t>Gefährdung von Jugendlichen</a:t>
            </a:r>
          </a:p>
        </p:txBody>
      </p:sp>
      <p:sp>
        <p:nvSpPr>
          <p:cNvPr id="40962" name="Inhaltsplatzhalter 2"/>
          <p:cNvSpPr>
            <a:spLocks noGrp="1"/>
          </p:cNvSpPr>
          <p:nvPr>
            <p:ph idx="1"/>
          </p:nvPr>
        </p:nvSpPr>
        <p:spPr>
          <a:xfrm>
            <a:off x="611560" y="1845370"/>
            <a:ext cx="7772400" cy="4652962"/>
          </a:xfrm>
        </p:spPr>
        <p:txBody>
          <a:bodyPr/>
          <a:lstStyle/>
          <a:p>
            <a:r>
              <a:rPr lang="de-AT" altLang="de-DE" sz="2400" dirty="0"/>
              <a:t>Leistungsanforderungen, denen viele nicht entsprechen können</a:t>
            </a:r>
          </a:p>
          <a:p>
            <a:r>
              <a:rPr lang="de-AT" altLang="de-DE" sz="2400" dirty="0"/>
              <a:t>In virtuellen Spielwelten können sie sich genau die Herausforderungen aussuchen, die sie erfolgreich bewältigen können</a:t>
            </a:r>
          </a:p>
          <a:p>
            <a:r>
              <a:rPr lang="de-AT" altLang="de-DE" sz="2400" dirty="0"/>
              <a:t>Virtuelle Spielwelten Ersatz für konfliktbeladene Peerbeziehungen</a:t>
            </a:r>
          </a:p>
          <a:p>
            <a:r>
              <a:rPr lang="de-AT" altLang="de-DE" sz="2400" dirty="0"/>
              <a:t>Durch das gemeinsame Spielinteresse oft große Harmonie</a:t>
            </a:r>
          </a:p>
          <a:p>
            <a:r>
              <a:rPr lang="de-AT" altLang="de-DE" sz="2400" dirty="0"/>
              <a:t>Expertenwissen über ein Spiel oder gute Platzierung ist „soziale Währung“ unter Gleichaltrigen</a:t>
            </a:r>
          </a:p>
        </p:txBody>
      </p:sp>
    </p:spTree>
    <p:extLst>
      <p:ext uri="{BB962C8B-B14F-4D97-AF65-F5344CB8AC3E}">
        <p14:creationId xmlns:p14="http://schemas.microsoft.com/office/powerpoint/2010/main" val="18881120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0839" y="396642"/>
            <a:ext cx="7772400" cy="1143000"/>
          </a:xfrm>
        </p:spPr>
        <p:txBody>
          <a:bodyPr/>
          <a:lstStyle/>
          <a:p>
            <a:pPr algn="l"/>
            <a:r>
              <a:rPr lang="de-DE" dirty="0">
                <a:solidFill>
                  <a:srgbClr val="C00000"/>
                </a:solidFill>
              </a:rPr>
              <a:t>Response Inhibition</a:t>
            </a:r>
          </a:p>
        </p:txBody>
      </p:sp>
      <p:sp>
        <p:nvSpPr>
          <p:cNvPr id="3" name="Inhaltsplatzhalter 2"/>
          <p:cNvSpPr>
            <a:spLocks noGrp="1"/>
          </p:cNvSpPr>
          <p:nvPr>
            <p:ph idx="1"/>
          </p:nvPr>
        </p:nvSpPr>
        <p:spPr>
          <a:xfrm>
            <a:off x="685800" y="2492895"/>
            <a:ext cx="7772400" cy="3160491"/>
          </a:xfrm>
        </p:spPr>
        <p:txBody>
          <a:bodyPr/>
          <a:lstStyle/>
          <a:p>
            <a:pPr marL="0" indent="0" algn="just">
              <a:lnSpc>
                <a:spcPct val="150000"/>
              </a:lnSpc>
              <a:buNone/>
            </a:pPr>
            <a:r>
              <a:rPr lang="de-DE" sz="2000" dirty="0"/>
              <a:t>Die </a:t>
            </a:r>
            <a:r>
              <a:rPr lang="de-DE" sz="2000" dirty="0" err="1"/>
              <a:t>inhibitorische</a:t>
            </a:r>
            <a:r>
              <a:rPr lang="de-DE" sz="2000" dirty="0"/>
              <a:t> Kontrolle ist die Fähigkeit, </a:t>
            </a:r>
            <a:r>
              <a:rPr lang="de-DE" sz="2000" b="1" dirty="0"/>
              <a:t>impulsive (oder automatische) Reaktionen zu kontrollieren oder zu hemmen, um durch logisches Denken und Aufmerksamkeit Antworten zu finden</a:t>
            </a:r>
            <a:r>
              <a:rPr lang="de-DE" sz="2000" dirty="0"/>
              <a:t>. Diese kognitive Fähigkeit zählt zu den </a:t>
            </a:r>
            <a:r>
              <a:rPr lang="de-DE" sz="2000" b="1" dirty="0"/>
              <a:t>exekutiven Funktionen </a:t>
            </a:r>
            <a:r>
              <a:rPr lang="de-DE" sz="2000" dirty="0"/>
              <a:t>und ermöglicht Antizipation, Planung und Zielsetzung. </a:t>
            </a:r>
          </a:p>
        </p:txBody>
      </p:sp>
    </p:spTree>
    <p:extLst>
      <p:ext uri="{BB962C8B-B14F-4D97-AF65-F5344CB8AC3E}">
        <p14:creationId xmlns:p14="http://schemas.microsoft.com/office/powerpoint/2010/main" val="2291567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feil nach rechts 3"/>
          <p:cNvSpPr/>
          <p:nvPr/>
        </p:nvSpPr>
        <p:spPr>
          <a:xfrm>
            <a:off x="947453" y="1844833"/>
            <a:ext cx="64807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feld 4"/>
          <p:cNvSpPr txBox="1"/>
          <p:nvPr/>
        </p:nvSpPr>
        <p:spPr>
          <a:xfrm>
            <a:off x="1979712" y="1760266"/>
            <a:ext cx="5184576" cy="646331"/>
          </a:xfrm>
          <a:prstGeom prst="rect">
            <a:avLst/>
          </a:prstGeom>
          <a:noFill/>
        </p:spPr>
        <p:txBody>
          <a:bodyPr wrap="square" rtlCol="0">
            <a:spAutoFit/>
          </a:bodyPr>
          <a:lstStyle/>
          <a:p>
            <a:r>
              <a:rPr lang="de-DE" sz="1800" dirty="0"/>
              <a:t>Grundlegende Fähigkeit um nicht bei jedem Reiz sofort zum Handy zu greifen!</a:t>
            </a:r>
          </a:p>
        </p:txBody>
      </p:sp>
      <p:sp>
        <p:nvSpPr>
          <p:cNvPr id="6" name="Textfeld 5"/>
          <p:cNvSpPr txBox="1"/>
          <p:nvPr/>
        </p:nvSpPr>
        <p:spPr>
          <a:xfrm>
            <a:off x="1595525" y="3233211"/>
            <a:ext cx="5976664" cy="646331"/>
          </a:xfrm>
          <a:prstGeom prst="rect">
            <a:avLst/>
          </a:prstGeom>
          <a:noFill/>
        </p:spPr>
        <p:txBody>
          <a:bodyPr wrap="square" rtlCol="0">
            <a:spAutoFit/>
          </a:bodyPr>
          <a:lstStyle/>
          <a:p>
            <a:r>
              <a:rPr lang="de-DE" sz="1800" dirty="0"/>
              <a:t>Diese Fähigkeit ist im präfrontalen Kortex lokalisiert. Diese Region ist erst mit 30 Jahren vollständig entwickelt!</a:t>
            </a:r>
          </a:p>
        </p:txBody>
      </p:sp>
      <p:sp>
        <p:nvSpPr>
          <p:cNvPr id="7" name="Pfeil nach rechts 6"/>
          <p:cNvSpPr/>
          <p:nvPr/>
        </p:nvSpPr>
        <p:spPr>
          <a:xfrm rot="5400000">
            <a:off x="4349951" y="2650834"/>
            <a:ext cx="46781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itel 1"/>
          <p:cNvSpPr>
            <a:spLocks noGrp="1"/>
          </p:cNvSpPr>
          <p:nvPr>
            <p:ph type="title"/>
          </p:nvPr>
        </p:nvSpPr>
        <p:spPr/>
        <p:txBody>
          <a:bodyPr/>
          <a:lstStyle/>
          <a:p>
            <a:pPr algn="l"/>
            <a:r>
              <a:rPr lang="de-DE" dirty="0">
                <a:solidFill>
                  <a:srgbClr val="C00000"/>
                </a:solidFill>
              </a:rPr>
              <a:t>Response Inhibition</a:t>
            </a:r>
          </a:p>
        </p:txBody>
      </p:sp>
      <p:pic>
        <p:nvPicPr>
          <p:cNvPr id="13" name="Grafik 12"/>
          <p:cNvPicPr>
            <a:picLocks noChangeAspect="1"/>
          </p:cNvPicPr>
          <p:nvPr/>
        </p:nvPicPr>
        <p:blipFill>
          <a:blip r:embed="rId2"/>
          <a:stretch>
            <a:fillRect/>
          </a:stretch>
        </p:blipFill>
        <p:spPr>
          <a:xfrm>
            <a:off x="2468209" y="4011989"/>
            <a:ext cx="4207582" cy="2378199"/>
          </a:xfrm>
          <a:prstGeom prst="rect">
            <a:avLst/>
          </a:prstGeom>
        </p:spPr>
      </p:pic>
      <p:sp>
        <p:nvSpPr>
          <p:cNvPr id="14" name="Textfeld 13"/>
          <p:cNvSpPr txBox="1"/>
          <p:nvPr/>
        </p:nvSpPr>
        <p:spPr>
          <a:xfrm>
            <a:off x="6811355" y="6390188"/>
            <a:ext cx="1656184" cy="261610"/>
          </a:xfrm>
          <a:prstGeom prst="rect">
            <a:avLst/>
          </a:prstGeom>
          <a:noFill/>
        </p:spPr>
        <p:txBody>
          <a:bodyPr wrap="square" rtlCol="0">
            <a:spAutoFit/>
          </a:bodyPr>
          <a:lstStyle/>
          <a:p>
            <a:r>
              <a:rPr lang="de-DE" sz="1100" dirty="0"/>
              <a:t>(Weinberger et al., 2005)</a:t>
            </a:r>
          </a:p>
        </p:txBody>
      </p:sp>
    </p:spTree>
    <p:extLst>
      <p:ext uri="{BB962C8B-B14F-4D97-AF65-F5344CB8AC3E}">
        <p14:creationId xmlns:p14="http://schemas.microsoft.com/office/powerpoint/2010/main" val="11371135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de-DE" dirty="0">
                <a:solidFill>
                  <a:srgbClr val="C00000"/>
                </a:solidFill>
              </a:rPr>
              <a:t>Response Inhibition</a:t>
            </a:r>
            <a:endParaRPr lang="de-DE" dirty="0"/>
          </a:p>
        </p:txBody>
      </p:sp>
      <p:sp>
        <p:nvSpPr>
          <p:cNvPr id="3" name="Inhaltsplatzhalter 2"/>
          <p:cNvSpPr>
            <a:spLocks noGrp="1"/>
          </p:cNvSpPr>
          <p:nvPr>
            <p:ph idx="1"/>
          </p:nvPr>
        </p:nvSpPr>
        <p:spPr/>
        <p:txBody>
          <a:bodyPr/>
          <a:lstStyle/>
          <a:p>
            <a:endParaRPr lang="de-DE" dirty="0"/>
          </a:p>
        </p:txBody>
      </p:sp>
      <p:sp>
        <p:nvSpPr>
          <p:cNvPr id="4" name="Textfeld 3"/>
          <p:cNvSpPr txBox="1"/>
          <p:nvPr/>
        </p:nvSpPr>
        <p:spPr>
          <a:xfrm>
            <a:off x="1763688" y="2782669"/>
            <a:ext cx="6331743" cy="646331"/>
          </a:xfrm>
          <a:prstGeom prst="rect">
            <a:avLst/>
          </a:prstGeom>
          <a:noFill/>
        </p:spPr>
        <p:txBody>
          <a:bodyPr wrap="square" rtlCol="0">
            <a:spAutoFit/>
          </a:bodyPr>
          <a:lstStyle/>
          <a:p>
            <a:r>
              <a:rPr lang="de-DE" sz="1800" dirty="0" err="1"/>
              <a:t>Hadar</a:t>
            </a:r>
            <a:r>
              <a:rPr lang="de-DE" sz="1800" dirty="0"/>
              <a:t> et al. 2017: geringere Erregbarkeit des rechtsseitigen präfrontalen Kortex bei Smartphone-Powerusern! </a:t>
            </a:r>
          </a:p>
        </p:txBody>
      </p:sp>
      <p:sp>
        <p:nvSpPr>
          <p:cNvPr id="5" name="Pfeil nach rechts 4"/>
          <p:cNvSpPr/>
          <p:nvPr/>
        </p:nvSpPr>
        <p:spPr>
          <a:xfrm>
            <a:off x="894359" y="2889811"/>
            <a:ext cx="64807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p:cNvSpPr txBox="1"/>
          <p:nvPr/>
        </p:nvSpPr>
        <p:spPr>
          <a:xfrm>
            <a:off x="1763688" y="4157746"/>
            <a:ext cx="5976664" cy="1200329"/>
          </a:xfrm>
          <a:prstGeom prst="rect">
            <a:avLst/>
          </a:prstGeom>
          <a:noFill/>
        </p:spPr>
        <p:txBody>
          <a:bodyPr wrap="square" rtlCol="0">
            <a:spAutoFit/>
          </a:bodyPr>
          <a:lstStyle/>
          <a:p>
            <a:r>
              <a:rPr lang="de-DE" sz="1800" dirty="0" err="1"/>
              <a:t>Kushlev</a:t>
            </a:r>
            <a:r>
              <a:rPr lang="de-DE" sz="1800" dirty="0"/>
              <a:t> et al. 2016: exzessiver Umgang mit dem Smartphone führt zu Aufmerksamkeits-Defizit- Hyperaktivitäts-Syndrom-(ADHS)-ähnlichen Symptomen bei gesunden Probanden</a:t>
            </a:r>
          </a:p>
          <a:p>
            <a:endParaRPr lang="de-DE" sz="1800" dirty="0"/>
          </a:p>
        </p:txBody>
      </p:sp>
      <p:sp>
        <p:nvSpPr>
          <p:cNvPr id="7" name="Pfeil nach rechts 6"/>
          <p:cNvSpPr/>
          <p:nvPr/>
        </p:nvSpPr>
        <p:spPr>
          <a:xfrm>
            <a:off x="894359" y="4492905"/>
            <a:ext cx="64807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022233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332656"/>
            <a:ext cx="5758408" cy="1143000"/>
          </a:xfrm>
        </p:spPr>
        <p:txBody>
          <a:bodyPr/>
          <a:lstStyle/>
          <a:p>
            <a:pPr algn="l"/>
            <a:r>
              <a:rPr lang="de-AT" dirty="0">
                <a:solidFill>
                  <a:srgbClr val="C00000"/>
                </a:solidFill>
              </a:rPr>
              <a:t>Relevante Ergebnisse für die Prävention</a:t>
            </a:r>
          </a:p>
        </p:txBody>
      </p:sp>
      <p:sp>
        <p:nvSpPr>
          <p:cNvPr id="3" name="Inhaltsplatzhalter 2"/>
          <p:cNvSpPr>
            <a:spLocks noGrp="1"/>
          </p:cNvSpPr>
          <p:nvPr>
            <p:ph idx="1"/>
          </p:nvPr>
        </p:nvSpPr>
        <p:spPr>
          <a:xfrm>
            <a:off x="457200" y="1988840"/>
            <a:ext cx="7620000" cy="4411960"/>
          </a:xfrm>
        </p:spPr>
        <p:txBody>
          <a:bodyPr>
            <a:normAutofit/>
          </a:bodyPr>
          <a:lstStyle/>
          <a:p>
            <a:r>
              <a:rPr lang="de-AT" dirty="0"/>
              <a:t>7 Positive Funktionen (7 positive </a:t>
            </a:r>
            <a:r>
              <a:rPr lang="de-AT" dirty="0" err="1"/>
              <a:t>activities</a:t>
            </a:r>
            <a:r>
              <a:rPr lang="de-AT" dirty="0"/>
              <a:t>) des Internetgebrauchs</a:t>
            </a:r>
          </a:p>
          <a:p>
            <a:pPr marL="114300" indent="0">
              <a:buNone/>
            </a:pPr>
            <a:endParaRPr lang="de-AT" dirty="0"/>
          </a:p>
          <a:p>
            <a:pPr lvl="1">
              <a:lnSpc>
                <a:spcPct val="80000"/>
              </a:lnSpc>
              <a:buFont typeface="Wingdings" pitchFamily="2" charset="2"/>
              <a:buChar char="v"/>
            </a:pPr>
            <a:r>
              <a:rPr lang="de-DE" altLang="de-DE" sz="2200" dirty="0"/>
              <a:t>denselben Interessensgruppen beitreten</a:t>
            </a:r>
          </a:p>
          <a:p>
            <a:pPr lvl="1">
              <a:lnSpc>
                <a:spcPct val="80000"/>
              </a:lnSpc>
              <a:buFont typeface="Wingdings" pitchFamily="2" charset="2"/>
              <a:buChar char="v"/>
            </a:pPr>
            <a:r>
              <a:rPr lang="de-DE" altLang="de-DE" sz="2200" dirty="0"/>
              <a:t>Online-Spiele spielen</a:t>
            </a:r>
          </a:p>
          <a:p>
            <a:pPr lvl="1">
              <a:lnSpc>
                <a:spcPct val="80000"/>
              </a:lnSpc>
              <a:buFont typeface="Wingdings" pitchFamily="2" charset="2"/>
              <a:buChar char="v"/>
            </a:pPr>
            <a:r>
              <a:rPr lang="de-DE" altLang="de-DE" sz="2200" dirty="0"/>
              <a:t>online einkaufen</a:t>
            </a:r>
          </a:p>
          <a:p>
            <a:pPr lvl="1">
              <a:lnSpc>
                <a:spcPct val="80000"/>
              </a:lnSpc>
              <a:buFont typeface="Wingdings" pitchFamily="2" charset="2"/>
              <a:buChar char="v"/>
            </a:pPr>
            <a:r>
              <a:rPr lang="de-DE" altLang="de-DE" sz="2200" dirty="0"/>
              <a:t>Musik oder Filme runterladen</a:t>
            </a:r>
          </a:p>
          <a:p>
            <a:pPr lvl="1">
              <a:lnSpc>
                <a:spcPct val="80000"/>
              </a:lnSpc>
              <a:buFont typeface="Wingdings" pitchFamily="2" charset="2"/>
              <a:buChar char="v"/>
            </a:pPr>
            <a:r>
              <a:rPr lang="de-DE" altLang="de-DE" sz="2200" dirty="0"/>
              <a:t>neuen Menschen begegnen</a:t>
            </a:r>
          </a:p>
          <a:p>
            <a:pPr lvl="1">
              <a:lnSpc>
                <a:spcPct val="80000"/>
              </a:lnSpc>
              <a:buFont typeface="Wingdings" pitchFamily="2" charset="2"/>
              <a:buChar char="v"/>
            </a:pPr>
            <a:r>
              <a:rPr lang="de-DE" altLang="de-DE" sz="2200" dirty="0"/>
              <a:t>berühmt werden</a:t>
            </a:r>
          </a:p>
          <a:p>
            <a:pPr lvl="1">
              <a:lnSpc>
                <a:spcPct val="80000"/>
              </a:lnSpc>
              <a:buFont typeface="Wingdings" pitchFamily="2" charset="2"/>
              <a:buChar char="v"/>
            </a:pPr>
            <a:r>
              <a:rPr lang="de-DE" altLang="de-DE" sz="2200" dirty="0"/>
              <a:t>flirten </a:t>
            </a:r>
          </a:p>
          <a:p>
            <a:pPr lvl="1"/>
            <a:endParaRPr lang="de-AT" sz="2200" dirty="0"/>
          </a:p>
        </p:txBody>
      </p:sp>
      <p:sp>
        <p:nvSpPr>
          <p:cNvPr id="4" name="Foliennummernplatzhalter 3"/>
          <p:cNvSpPr>
            <a:spLocks noGrp="1"/>
          </p:cNvSpPr>
          <p:nvPr>
            <p:ph type="sldNum" sz="quarter" idx="12"/>
          </p:nvPr>
        </p:nvSpPr>
        <p:spPr/>
        <p:txBody>
          <a:bodyPr/>
          <a:lstStyle/>
          <a:p>
            <a:fld id="{6E2D2B3B-882E-40F3-A32F-6DD516915044}" type="slidenum">
              <a:rPr lang="en-US" smtClean="0"/>
              <a:pPr/>
              <a:t>48</a:t>
            </a:fld>
            <a:endParaRPr lang="en-US"/>
          </a:p>
        </p:txBody>
      </p:sp>
      <p:sp>
        <p:nvSpPr>
          <p:cNvPr id="5" name="Rechteck 4"/>
          <p:cNvSpPr/>
          <p:nvPr/>
        </p:nvSpPr>
        <p:spPr>
          <a:xfrm>
            <a:off x="5557414" y="5733256"/>
            <a:ext cx="2021066" cy="369332"/>
          </a:xfrm>
          <a:prstGeom prst="rect">
            <a:avLst/>
          </a:prstGeom>
        </p:spPr>
        <p:txBody>
          <a:bodyPr wrap="none">
            <a:spAutoFit/>
          </a:bodyPr>
          <a:lstStyle/>
          <a:p>
            <a:r>
              <a:rPr lang="de-DE" altLang="de-DE" dirty="0"/>
              <a:t>(Kim &amp; Davis, 2009)</a:t>
            </a:r>
            <a:endParaRPr lang="de-AT" dirty="0"/>
          </a:p>
        </p:txBody>
      </p:sp>
    </p:spTree>
    <p:extLst>
      <p:ext uri="{BB962C8B-B14F-4D97-AF65-F5344CB8AC3E}">
        <p14:creationId xmlns:p14="http://schemas.microsoft.com/office/powerpoint/2010/main" val="2781258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11560" y="576753"/>
            <a:ext cx="7620000" cy="4800600"/>
          </a:xfrm>
        </p:spPr>
        <p:txBody>
          <a:bodyPr>
            <a:noAutofit/>
          </a:bodyPr>
          <a:lstStyle/>
          <a:p>
            <a:pPr>
              <a:lnSpc>
                <a:spcPct val="170000"/>
              </a:lnSpc>
            </a:pPr>
            <a:r>
              <a:rPr lang="de-DE" altLang="de-DE" sz="1800" dirty="0"/>
              <a:t>Je wichtiger die </a:t>
            </a:r>
            <a:r>
              <a:rPr lang="de-DE" altLang="de-DE" sz="1800" dirty="0">
                <a:solidFill>
                  <a:srgbClr val="C00000"/>
                </a:solidFill>
              </a:rPr>
              <a:t>„7-positive </a:t>
            </a:r>
            <a:r>
              <a:rPr lang="de-DE" altLang="de-DE" sz="1800" dirty="0" err="1">
                <a:solidFill>
                  <a:srgbClr val="C00000"/>
                </a:solidFill>
              </a:rPr>
              <a:t>activities</a:t>
            </a:r>
            <a:r>
              <a:rPr lang="de-DE" altLang="de-DE" sz="1800" dirty="0">
                <a:solidFill>
                  <a:srgbClr val="FF0066"/>
                </a:solidFill>
              </a:rPr>
              <a:t>“</a:t>
            </a:r>
            <a:r>
              <a:rPr lang="de-DE" altLang="de-DE" sz="1800" dirty="0"/>
              <a:t> bewertet werden,   umso größer ist die Wahrscheinlichkeit, dass die Person einen problematischen Internetgebrauch aufweist.</a:t>
            </a:r>
          </a:p>
          <a:p>
            <a:pPr>
              <a:lnSpc>
                <a:spcPct val="170000"/>
              </a:lnSpc>
            </a:pPr>
            <a:r>
              <a:rPr lang="de-DE" altLang="de-DE" sz="1800" dirty="0"/>
              <a:t>Je wichtiger die Aufrechterhaltung des Kontaktes mit der Familie und Freunden eingeschätzt wird,</a:t>
            </a:r>
            <a:r>
              <a:rPr lang="de-DE" altLang="de-DE" sz="1800" b="1" dirty="0"/>
              <a:t> </a:t>
            </a:r>
            <a:r>
              <a:rPr lang="de-DE" altLang="de-DE" sz="1800" dirty="0"/>
              <a:t>umso geringer ist die Tendenz eines problematischen Internetgebrauchs.</a:t>
            </a:r>
          </a:p>
          <a:p>
            <a:pPr>
              <a:lnSpc>
                <a:spcPct val="170000"/>
              </a:lnSpc>
            </a:pPr>
            <a:r>
              <a:rPr lang="de-DE" altLang="de-DE" sz="1800" dirty="0"/>
              <a:t>Je wichtiger die Recherche von Informationen für Schule oder Beruf eingeschätzt wird, umso geringer ist die Tendenz eines problematischen Internetgebrauchs.</a:t>
            </a:r>
          </a:p>
          <a:p>
            <a:pPr>
              <a:lnSpc>
                <a:spcPct val="170000"/>
              </a:lnSpc>
            </a:pPr>
            <a:r>
              <a:rPr lang="de-DE" altLang="de-DE" sz="1800" dirty="0"/>
              <a:t>Je höher das Selbstwertgefühl einer Person ist, umso      niedriger ist die Wahrscheinlichkeit eines problematischen      Internetgebrauches.</a:t>
            </a:r>
            <a:endParaRPr lang="de-AT" sz="1800" dirty="0"/>
          </a:p>
        </p:txBody>
      </p:sp>
      <p:sp>
        <p:nvSpPr>
          <p:cNvPr id="4" name="Foliennummernplatzhalter 3"/>
          <p:cNvSpPr>
            <a:spLocks noGrp="1"/>
          </p:cNvSpPr>
          <p:nvPr>
            <p:ph type="sldNum" sz="quarter" idx="12"/>
          </p:nvPr>
        </p:nvSpPr>
        <p:spPr/>
        <p:txBody>
          <a:bodyPr/>
          <a:lstStyle/>
          <a:p>
            <a:endParaRPr lang="en-US" dirty="0"/>
          </a:p>
        </p:txBody>
      </p:sp>
      <p:sp>
        <p:nvSpPr>
          <p:cNvPr id="5" name="Rechteck 4"/>
          <p:cNvSpPr/>
          <p:nvPr/>
        </p:nvSpPr>
        <p:spPr>
          <a:xfrm>
            <a:off x="5724128" y="5917922"/>
            <a:ext cx="2021066" cy="369332"/>
          </a:xfrm>
          <a:prstGeom prst="rect">
            <a:avLst/>
          </a:prstGeom>
        </p:spPr>
        <p:txBody>
          <a:bodyPr wrap="none">
            <a:spAutoFit/>
          </a:bodyPr>
          <a:lstStyle/>
          <a:p>
            <a:r>
              <a:rPr lang="de-DE" altLang="de-DE" dirty="0"/>
              <a:t>(Kim &amp; Davis, 2009)</a:t>
            </a:r>
            <a:endParaRPr lang="de-AT" dirty="0"/>
          </a:p>
        </p:txBody>
      </p:sp>
    </p:spTree>
    <p:extLst>
      <p:ext uri="{BB962C8B-B14F-4D97-AF65-F5344CB8AC3E}">
        <p14:creationId xmlns:p14="http://schemas.microsoft.com/office/powerpoint/2010/main" val="38727766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6478488" cy="1143000"/>
          </a:xfrm>
        </p:spPr>
        <p:txBody>
          <a:bodyPr/>
          <a:lstStyle/>
          <a:p>
            <a:pPr algn="l"/>
            <a:r>
              <a:rPr lang="de-DE" sz="3200" dirty="0">
                <a:solidFill>
                  <a:srgbClr val="C00000"/>
                </a:solidFill>
              </a:rPr>
              <a:t>Strategien gegen einen exzessiven </a:t>
            </a:r>
            <a:r>
              <a:rPr lang="de-DE" sz="3200" dirty="0" err="1">
                <a:solidFill>
                  <a:srgbClr val="C00000"/>
                </a:solidFill>
              </a:rPr>
              <a:t>Smartphonegebrauch</a:t>
            </a:r>
            <a:endParaRPr lang="de-DE" sz="3200" dirty="0">
              <a:solidFill>
                <a:srgbClr val="C00000"/>
              </a:solidFill>
            </a:endParaRPr>
          </a:p>
        </p:txBody>
      </p:sp>
      <p:sp>
        <p:nvSpPr>
          <p:cNvPr id="3" name="Inhaltsplatzhalter 2"/>
          <p:cNvSpPr>
            <a:spLocks noGrp="1"/>
          </p:cNvSpPr>
          <p:nvPr>
            <p:ph idx="1"/>
          </p:nvPr>
        </p:nvSpPr>
        <p:spPr/>
        <p:txBody>
          <a:bodyPr/>
          <a:lstStyle/>
          <a:p>
            <a:r>
              <a:rPr lang="de-DE" sz="2800" dirty="0"/>
              <a:t>Benutzen Sie/ Kaufen Sie Ihren Kindern eine Armbanduhr</a:t>
            </a:r>
          </a:p>
          <a:p>
            <a:r>
              <a:rPr lang="de-DE" sz="2800" dirty="0"/>
              <a:t>Benutzen Sie/ Kaufen Sie Ihren Kindern einen Wecker</a:t>
            </a:r>
          </a:p>
          <a:p>
            <a:r>
              <a:rPr lang="de-DE" sz="2800" dirty="0"/>
              <a:t>Definieren Sie </a:t>
            </a:r>
            <a:r>
              <a:rPr lang="de-DE" sz="2800"/>
              <a:t>Digital Detox </a:t>
            </a:r>
            <a:r>
              <a:rPr lang="de-DE" sz="2800" dirty="0"/>
              <a:t>Times für sich bzw. Ihre Kinder</a:t>
            </a:r>
          </a:p>
          <a:p>
            <a:r>
              <a:rPr lang="de-DE" sz="2800" dirty="0"/>
              <a:t>Reale Kontakte/Freunde und virtuelle Kontakte/ Freunde sollten sich die Waage halten</a:t>
            </a:r>
          </a:p>
        </p:txBody>
      </p:sp>
    </p:spTree>
    <p:extLst>
      <p:ext uri="{BB962C8B-B14F-4D97-AF65-F5344CB8AC3E}">
        <p14:creationId xmlns:p14="http://schemas.microsoft.com/office/powerpoint/2010/main" val="37265648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r>
              <a:rPr lang="de-DE" sz="2400" dirty="0"/>
              <a:t>Erarbeiten Sie </a:t>
            </a:r>
            <a:r>
              <a:rPr lang="de-DE" sz="2400" u="sng" dirty="0"/>
              <a:t>gemeinsam</a:t>
            </a:r>
            <a:r>
              <a:rPr lang="de-DE" sz="2400" dirty="0"/>
              <a:t> mit Ihren Kindern klare </a:t>
            </a:r>
            <a:r>
              <a:rPr lang="de-DE" sz="2400" u="sng" dirty="0"/>
              <a:t>Regeln</a:t>
            </a:r>
            <a:r>
              <a:rPr lang="de-DE" sz="2400" dirty="0"/>
              <a:t> des Umgangs (Kontrolle? und konsequentes Verhalten?)</a:t>
            </a:r>
          </a:p>
          <a:p>
            <a:r>
              <a:rPr lang="de-DE" sz="2400" dirty="0"/>
              <a:t>Sind Sie sich bewusst, dass Sie nur bedingten Einfluss auf das Medienkonsumverhalten Ihrer Kinder haben. Mit zunehmendem Alter sinkt der </a:t>
            </a:r>
            <a:r>
              <a:rPr lang="de-DE" sz="2400" u="sng" dirty="0"/>
              <a:t>Einfluss des Elternhauses</a:t>
            </a:r>
            <a:r>
              <a:rPr lang="de-DE" sz="2400" dirty="0"/>
              <a:t>, jener der </a:t>
            </a:r>
            <a:r>
              <a:rPr lang="de-DE" sz="2400" u="sng" dirty="0"/>
              <a:t>Peergroup</a:t>
            </a:r>
            <a:r>
              <a:rPr lang="de-DE" sz="2400" dirty="0"/>
              <a:t> steigt rapide.</a:t>
            </a:r>
          </a:p>
          <a:p>
            <a:r>
              <a:rPr lang="de-DE" sz="2400" dirty="0"/>
              <a:t>Reflektieren Sie Ihren </a:t>
            </a:r>
            <a:r>
              <a:rPr lang="de-DE" sz="2400" u="sng" dirty="0"/>
              <a:t>eigenen Medienkonsum</a:t>
            </a:r>
            <a:r>
              <a:rPr lang="de-DE" sz="2400" dirty="0"/>
              <a:t>, Sie sind ein Modell, an dem sich die Kinder orientieren.</a:t>
            </a:r>
          </a:p>
          <a:p>
            <a:r>
              <a:rPr lang="de-DE" sz="2400" dirty="0"/>
              <a:t>Interessieren Sie sich für die Dinge, die Ihre Kinder am Smartphone so machen (Mitlernen!).</a:t>
            </a:r>
          </a:p>
        </p:txBody>
      </p:sp>
      <p:sp>
        <p:nvSpPr>
          <p:cNvPr id="5" name="Titel 4"/>
          <p:cNvSpPr>
            <a:spLocks noGrp="1"/>
          </p:cNvSpPr>
          <p:nvPr>
            <p:ph type="title"/>
          </p:nvPr>
        </p:nvSpPr>
        <p:spPr/>
        <p:txBody>
          <a:bodyPr/>
          <a:lstStyle/>
          <a:p>
            <a:endParaRPr lang="de-DE"/>
          </a:p>
        </p:txBody>
      </p:sp>
      <p:sp>
        <p:nvSpPr>
          <p:cNvPr id="6" name="Titel 1"/>
          <p:cNvSpPr txBox="1">
            <a:spLocks/>
          </p:cNvSpPr>
          <p:nvPr/>
        </p:nvSpPr>
        <p:spPr bwMode="auto">
          <a:xfrm>
            <a:off x="685800" y="609600"/>
            <a:ext cx="647848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lgn="l"/>
            <a:r>
              <a:rPr lang="de-DE" sz="3200" kern="0">
                <a:solidFill>
                  <a:srgbClr val="C00000"/>
                </a:solidFill>
              </a:rPr>
              <a:t>Strategien gegen einen exzessiven Smartphonegebrauch</a:t>
            </a:r>
            <a:endParaRPr lang="de-DE" sz="3200" kern="0" dirty="0">
              <a:solidFill>
                <a:srgbClr val="C00000"/>
              </a:solidFill>
            </a:endParaRPr>
          </a:p>
        </p:txBody>
      </p:sp>
    </p:spTree>
    <p:extLst>
      <p:ext uri="{BB962C8B-B14F-4D97-AF65-F5344CB8AC3E}">
        <p14:creationId xmlns:p14="http://schemas.microsoft.com/office/powerpoint/2010/main" val="24806947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15786" y="2204864"/>
            <a:ext cx="7772400" cy="4114800"/>
          </a:xfrm>
        </p:spPr>
        <p:txBody>
          <a:bodyPr/>
          <a:lstStyle/>
          <a:p>
            <a:r>
              <a:rPr lang="de-DE" sz="2000" dirty="0"/>
              <a:t>Überwachung des Nutzungsverhaltens ab iOS 12 bzw. Android 9 (</a:t>
            </a:r>
            <a:r>
              <a:rPr lang="de-DE" sz="2000" dirty="0" err="1"/>
              <a:t>Pie</a:t>
            </a:r>
            <a:r>
              <a:rPr lang="de-DE" sz="2000" dirty="0"/>
              <a:t>) =&gt; </a:t>
            </a:r>
            <a:r>
              <a:rPr lang="de-DE" sz="2000" b="1" dirty="0"/>
              <a:t>Digital </a:t>
            </a:r>
            <a:r>
              <a:rPr lang="de-DE" sz="2000" b="1" dirty="0" err="1"/>
              <a:t>Wellbeing</a:t>
            </a:r>
            <a:r>
              <a:rPr lang="de-DE" sz="2000" b="1" dirty="0"/>
              <a:t> </a:t>
            </a:r>
            <a:r>
              <a:rPr lang="de-DE" sz="2000" dirty="0"/>
              <a:t>Initiative der Hersteller</a:t>
            </a:r>
          </a:p>
          <a:p>
            <a:endParaRPr lang="de-DE" sz="2000" dirty="0"/>
          </a:p>
          <a:p>
            <a:r>
              <a:rPr lang="de-DE" sz="2000" dirty="0" err="1"/>
              <a:t>Tracken</a:t>
            </a:r>
            <a:r>
              <a:rPr lang="de-DE" sz="2000" dirty="0"/>
              <a:t> Sie Ihr </a:t>
            </a:r>
            <a:r>
              <a:rPr lang="de-DE" sz="2000" dirty="0" err="1"/>
              <a:t>Smartphonenutzungsverhalten</a:t>
            </a:r>
            <a:r>
              <a:rPr lang="de-DE" sz="2000" dirty="0"/>
              <a:t> (Apps zur Überwachung der </a:t>
            </a:r>
            <a:r>
              <a:rPr lang="de-DE" sz="2000" dirty="0" err="1"/>
              <a:t>Smartphonenutzung</a:t>
            </a:r>
            <a:r>
              <a:rPr lang="de-DE" sz="2000" dirty="0"/>
              <a:t>:</a:t>
            </a:r>
          </a:p>
          <a:p>
            <a:pPr marL="0" indent="0">
              <a:buNone/>
            </a:pPr>
            <a:r>
              <a:rPr lang="de-DE" sz="1400" dirty="0"/>
              <a:t>	Moment, </a:t>
            </a:r>
            <a:r>
              <a:rPr lang="de-DE" sz="1400" dirty="0" err="1"/>
              <a:t>Offtime</a:t>
            </a:r>
            <a:r>
              <a:rPr lang="de-DE" sz="1400" dirty="0"/>
              <a:t>, Screen Time, </a:t>
            </a:r>
            <a:r>
              <a:rPr lang="de-DE" sz="1400" dirty="0" err="1"/>
              <a:t>QualityTime</a:t>
            </a:r>
            <a:r>
              <a:rPr lang="de-DE" sz="1400" dirty="0"/>
              <a:t>, Telefonnutzung, </a:t>
            </a:r>
            <a:r>
              <a:rPr lang="de-DE" sz="1400" dirty="0" err="1"/>
              <a:t>Checky</a:t>
            </a:r>
            <a:r>
              <a:rPr lang="de-DE" sz="1200" dirty="0"/>
              <a:t>, ...</a:t>
            </a:r>
          </a:p>
          <a:p>
            <a:pPr lvl="1"/>
            <a:endParaRPr lang="de-DE" sz="1800" dirty="0"/>
          </a:p>
          <a:p>
            <a:pPr lvl="1"/>
            <a:r>
              <a:rPr lang="de-DE" sz="1800" dirty="0" err="1"/>
              <a:t>Forest</a:t>
            </a:r>
            <a:r>
              <a:rPr lang="de-DE" sz="1800" dirty="0"/>
              <a:t>-App: </a:t>
            </a:r>
            <a:r>
              <a:rPr lang="de-DE" sz="1800" dirty="0" err="1"/>
              <a:t>Stay</a:t>
            </a:r>
            <a:r>
              <a:rPr lang="de-DE" sz="1800" dirty="0"/>
              <a:t> </a:t>
            </a:r>
            <a:r>
              <a:rPr lang="de-DE" sz="1800" dirty="0" err="1"/>
              <a:t>focused</a:t>
            </a:r>
            <a:r>
              <a:rPr lang="de-DE" sz="1800" dirty="0"/>
              <a:t>, </a:t>
            </a:r>
            <a:r>
              <a:rPr lang="de-DE" sz="1800" dirty="0" err="1"/>
              <a:t>stop</a:t>
            </a:r>
            <a:r>
              <a:rPr lang="de-DE" sz="1800" dirty="0"/>
              <a:t> </a:t>
            </a:r>
            <a:r>
              <a:rPr lang="de-DE" sz="1800" dirty="0" err="1"/>
              <a:t>phubbing</a:t>
            </a:r>
            <a:br>
              <a:rPr lang="de-DE" sz="1800" dirty="0"/>
            </a:br>
            <a:br>
              <a:rPr lang="de-DE" sz="1800" dirty="0"/>
            </a:br>
            <a:br>
              <a:rPr lang="de-DE" sz="1800" dirty="0"/>
            </a:br>
            <a:endParaRPr lang="de-DE" sz="1800" dirty="0"/>
          </a:p>
          <a:p>
            <a:pPr lvl="1"/>
            <a:r>
              <a:rPr lang="de-DE" sz="1800" dirty="0" err="1"/>
              <a:t>Menthal</a:t>
            </a:r>
            <a:r>
              <a:rPr lang="de-DE" sz="1800" dirty="0"/>
              <a:t>-App: </a:t>
            </a:r>
            <a:r>
              <a:rPr lang="de-DE" sz="1800" dirty="0" err="1"/>
              <a:t>Ch</a:t>
            </a:r>
            <a:r>
              <a:rPr lang="de-DE" sz="1800" dirty="0"/>
              <a:t>. Montag</a:t>
            </a:r>
            <a:br>
              <a:rPr lang="de-DE" sz="1800" dirty="0"/>
            </a:br>
            <a:endParaRPr lang="de-DE" sz="1800"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0152" y="4291794"/>
            <a:ext cx="1235519" cy="1320924"/>
          </a:xfrm>
          <a:prstGeom prst="rect">
            <a:avLst/>
          </a:prstGeom>
        </p:spPr>
      </p:pic>
      <p:pic>
        <p:nvPicPr>
          <p:cNvPr id="5" name="Grafi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55993" y="5569843"/>
            <a:ext cx="1217290" cy="1217290"/>
          </a:xfrm>
          <a:prstGeom prst="rect">
            <a:avLst/>
          </a:prstGeom>
        </p:spPr>
      </p:pic>
      <p:sp>
        <p:nvSpPr>
          <p:cNvPr id="6" name="Titel 1"/>
          <p:cNvSpPr txBox="1">
            <a:spLocks/>
          </p:cNvSpPr>
          <p:nvPr/>
        </p:nvSpPr>
        <p:spPr bwMode="auto">
          <a:xfrm>
            <a:off x="685800" y="609600"/>
            <a:ext cx="647848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lgn="l"/>
            <a:r>
              <a:rPr lang="de-DE" sz="3200" kern="0">
                <a:solidFill>
                  <a:srgbClr val="C00000"/>
                </a:solidFill>
              </a:rPr>
              <a:t>Strategien gegen einen exzessiven Smartphonegebrauch</a:t>
            </a:r>
            <a:endParaRPr lang="de-DE" sz="3200" kern="0" dirty="0">
              <a:solidFill>
                <a:srgbClr val="C00000"/>
              </a:solidFill>
            </a:endParaRPr>
          </a:p>
        </p:txBody>
      </p:sp>
    </p:spTree>
    <p:extLst>
      <p:ext uri="{BB962C8B-B14F-4D97-AF65-F5344CB8AC3E}">
        <p14:creationId xmlns:p14="http://schemas.microsoft.com/office/powerpoint/2010/main" val="8771870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2FDACC-F2FF-EEF0-9785-A8DC8D3D9BFE}"/>
              </a:ext>
            </a:extLst>
          </p:cNvPr>
          <p:cNvSpPr>
            <a:spLocks noGrp="1"/>
          </p:cNvSpPr>
          <p:nvPr>
            <p:ph type="title"/>
          </p:nvPr>
        </p:nvSpPr>
        <p:spPr/>
        <p:txBody>
          <a:bodyPr/>
          <a:lstStyle/>
          <a:p>
            <a:r>
              <a:rPr lang="de-DE" dirty="0">
                <a:solidFill>
                  <a:srgbClr val="C00000"/>
                </a:solidFill>
              </a:rPr>
              <a:t>Empfehlungen der WHO</a:t>
            </a:r>
          </a:p>
        </p:txBody>
      </p:sp>
      <p:pic>
        <p:nvPicPr>
          <p:cNvPr id="5" name="Inhaltsplatzhalter 4" descr="Ein Bild, das Text, Kreis, Schrift, Design enthält.&#10;&#10;Automatisch generierte Beschreibung">
            <a:extLst>
              <a:ext uri="{FF2B5EF4-FFF2-40B4-BE49-F238E27FC236}">
                <a16:creationId xmlns:a16="http://schemas.microsoft.com/office/drawing/2014/main" id="{1BED588F-775F-D936-7E43-D28F5164771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5536" y="2133600"/>
            <a:ext cx="2907554" cy="4114800"/>
          </a:xfrm>
        </p:spPr>
      </p:pic>
      <p:pic>
        <p:nvPicPr>
          <p:cNvPr id="7" name="Grafik 6" descr="Ein Bild, das Text, Screenshot, Schrift enthält.&#10;&#10;Automatisch generierte Beschreibung">
            <a:extLst>
              <a:ext uri="{FF2B5EF4-FFF2-40B4-BE49-F238E27FC236}">
                <a16:creationId xmlns:a16="http://schemas.microsoft.com/office/drawing/2014/main" id="{3482463D-739D-C09D-F09B-3B54C9FBD9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2734" y="2685459"/>
            <a:ext cx="5364088" cy="3011082"/>
          </a:xfrm>
          <a:prstGeom prst="rect">
            <a:avLst/>
          </a:prstGeom>
        </p:spPr>
      </p:pic>
    </p:spTree>
    <p:extLst>
      <p:ext uri="{BB962C8B-B14F-4D97-AF65-F5344CB8AC3E}">
        <p14:creationId xmlns:p14="http://schemas.microsoft.com/office/powerpoint/2010/main" val="20869901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2A39F2-3B9F-A100-DF87-D2978317C2DC}"/>
              </a:ext>
            </a:extLst>
          </p:cNvPr>
          <p:cNvSpPr>
            <a:spLocks noGrp="1"/>
          </p:cNvSpPr>
          <p:nvPr>
            <p:ph type="title"/>
          </p:nvPr>
        </p:nvSpPr>
        <p:spPr/>
        <p:txBody>
          <a:bodyPr/>
          <a:lstStyle/>
          <a:p>
            <a:endParaRPr lang="de-DE"/>
          </a:p>
        </p:txBody>
      </p:sp>
      <p:pic>
        <p:nvPicPr>
          <p:cNvPr id="3" name="Grafik 2">
            <a:extLst>
              <a:ext uri="{FF2B5EF4-FFF2-40B4-BE49-F238E27FC236}">
                <a16:creationId xmlns:a16="http://schemas.microsoft.com/office/drawing/2014/main" id="{25E9CD32-4A83-EFAD-7A94-7B377E0DB069}"/>
              </a:ext>
            </a:extLst>
          </p:cNvPr>
          <p:cNvPicPr>
            <a:picLocks noChangeAspect="1"/>
          </p:cNvPicPr>
          <p:nvPr/>
        </p:nvPicPr>
        <p:blipFill>
          <a:blip r:embed="rId2"/>
          <a:stretch>
            <a:fillRect/>
          </a:stretch>
        </p:blipFill>
        <p:spPr>
          <a:xfrm>
            <a:off x="94307" y="1"/>
            <a:ext cx="6041571" cy="6858000"/>
          </a:xfrm>
          <a:prstGeom prst="rect">
            <a:avLst/>
          </a:prstGeom>
        </p:spPr>
      </p:pic>
      <p:pic>
        <p:nvPicPr>
          <p:cNvPr id="4" name="Grafik 3">
            <a:extLst>
              <a:ext uri="{FF2B5EF4-FFF2-40B4-BE49-F238E27FC236}">
                <a16:creationId xmlns:a16="http://schemas.microsoft.com/office/drawing/2014/main" id="{AB9CB593-B487-F6FE-0CA2-6C9FE2009749}"/>
              </a:ext>
            </a:extLst>
          </p:cNvPr>
          <p:cNvPicPr>
            <a:picLocks noChangeAspect="1"/>
          </p:cNvPicPr>
          <p:nvPr/>
        </p:nvPicPr>
        <p:blipFill>
          <a:blip r:embed="rId3"/>
          <a:stretch>
            <a:fillRect/>
          </a:stretch>
        </p:blipFill>
        <p:spPr>
          <a:xfrm>
            <a:off x="6135878" y="0"/>
            <a:ext cx="2667000" cy="1085850"/>
          </a:xfrm>
          <a:prstGeom prst="rect">
            <a:avLst/>
          </a:prstGeom>
        </p:spPr>
      </p:pic>
    </p:spTree>
    <p:extLst>
      <p:ext uri="{BB962C8B-B14F-4D97-AF65-F5344CB8AC3E}">
        <p14:creationId xmlns:p14="http://schemas.microsoft.com/office/powerpoint/2010/main" val="6765121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600440" y="1974919"/>
            <a:ext cx="2370017" cy="2908163"/>
          </a:xfrm>
          <a:prstGeom prst="rect">
            <a:avLst/>
          </a:prstGeom>
        </p:spPr>
      </p:pic>
      <p:sp>
        <p:nvSpPr>
          <p:cNvPr id="3" name="Textfeld 2"/>
          <p:cNvSpPr txBox="1"/>
          <p:nvPr/>
        </p:nvSpPr>
        <p:spPr>
          <a:xfrm>
            <a:off x="378858" y="5037036"/>
            <a:ext cx="2813180" cy="646331"/>
          </a:xfrm>
          <a:prstGeom prst="rect">
            <a:avLst/>
          </a:prstGeom>
          <a:noFill/>
        </p:spPr>
        <p:txBody>
          <a:bodyPr wrap="square" rtlCol="0">
            <a:spAutoFit/>
          </a:bodyPr>
          <a:lstStyle/>
          <a:p>
            <a:pPr algn="ctr"/>
            <a:r>
              <a:rPr lang="de-AT" sz="1800" dirty="0"/>
              <a:t>erscheint im September 2023</a:t>
            </a:r>
            <a:endParaRPr lang="de-DE" sz="1800" dirty="0"/>
          </a:p>
        </p:txBody>
      </p:sp>
      <p:pic>
        <p:nvPicPr>
          <p:cNvPr id="4" name="Grafik 3"/>
          <p:cNvPicPr>
            <a:picLocks noChangeAspect="1"/>
          </p:cNvPicPr>
          <p:nvPr/>
        </p:nvPicPr>
        <p:blipFill>
          <a:blip r:embed="rId3"/>
          <a:stretch>
            <a:fillRect/>
          </a:stretch>
        </p:blipFill>
        <p:spPr>
          <a:xfrm>
            <a:off x="6228184" y="1941965"/>
            <a:ext cx="2004264" cy="2974070"/>
          </a:xfrm>
          <a:prstGeom prst="rect">
            <a:avLst/>
          </a:prstGeom>
        </p:spPr>
      </p:pic>
      <p:pic>
        <p:nvPicPr>
          <p:cNvPr id="6" name="Grafik 5"/>
          <p:cNvPicPr>
            <a:picLocks noChangeAspect="1"/>
          </p:cNvPicPr>
          <p:nvPr/>
        </p:nvPicPr>
        <p:blipFill>
          <a:blip r:embed="rId4"/>
          <a:stretch>
            <a:fillRect/>
          </a:stretch>
        </p:blipFill>
        <p:spPr>
          <a:xfrm>
            <a:off x="3583028" y="1941965"/>
            <a:ext cx="2029408" cy="2974070"/>
          </a:xfrm>
          <a:prstGeom prst="rect">
            <a:avLst/>
          </a:prstGeom>
        </p:spPr>
      </p:pic>
      <p:sp>
        <p:nvSpPr>
          <p:cNvPr id="7" name="Textfeld 6"/>
          <p:cNvSpPr txBox="1"/>
          <p:nvPr/>
        </p:nvSpPr>
        <p:spPr>
          <a:xfrm>
            <a:off x="3192038" y="5037036"/>
            <a:ext cx="2813180" cy="369332"/>
          </a:xfrm>
          <a:prstGeom prst="rect">
            <a:avLst/>
          </a:prstGeom>
          <a:noFill/>
        </p:spPr>
        <p:txBody>
          <a:bodyPr wrap="square" rtlCol="0">
            <a:spAutoFit/>
          </a:bodyPr>
          <a:lstStyle/>
          <a:p>
            <a:pPr algn="ctr"/>
            <a:r>
              <a:rPr lang="de-AT" sz="1800" dirty="0"/>
              <a:t>erscheint im Ende 2023</a:t>
            </a:r>
            <a:endParaRPr lang="de-DE" sz="1800" dirty="0"/>
          </a:p>
        </p:txBody>
      </p:sp>
      <p:sp>
        <p:nvSpPr>
          <p:cNvPr id="8" name="Textfeld 7"/>
          <p:cNvSpPr txBox="1"/>
          <p:nvPr/>
        </p:nvSpPr>
        <p:spPr>
          <a:xfrm>
            <a:off x="5727632" y="5037036"/>
            <a:ext cx="2813180" cy="369332"/>
          </a:xfrm>
          <a:prstGeom prst="rect">
            <a:avLst/>
          </a:prstGeom>
          <a:noFill/>
        </p:spPr>
        <p:txBody>
          <a:bodyPr wrap="square" rtlCol="0">
            <a:spAutoFit/>
          </a:bodyPr>
          <a:lstStyle/>
          <a:p>
            <a:pPr algn="ctr"/>
            <a:r>
              <a:rPr lang="de-AT" sz="1800" dirty="0"/>
              <a:t>erschienen Herbst 2022</a:t>
            </a:r>
            <a:endParaRPr lang="de-DE" sz="1800" dirty="0"/>
          </a:p>
        </p:txBody>
      </p:sp>
    </p:spTree>
    <p:extLst>
      <p:ext uri="{BB962C8B-B14F-4D97-AF65-F5344CB8AC3E}">
        <p14:creationId xmlns:p14="http://schemas.microsoft.com/office/powerpoint/2010/main" val="39915878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404664"/>
            <a:ext cx="5760640" cy="1143000"/>
          </a:xfrm>
        </p:spPr>
        <p:txBody>
          <a:bodyPr/>
          <a:lstStyle/>
          <a:p>
            <a:pPr algn="l"/>
            <a:r>
              <a:rPr lang="de-AT" dirty="0">
                <a:solidFill>
                  <a:srgbClr val="C00000"/>
                </a:solidFill>
              </a:rPr>
              <a:t>Herzlichen Dank für Ihre Aufmerksamkeit!</a:t>
            </a:r>
          </a:p>
        </p:txBody>
      </p:sp>
      <p:pic>
        <p:nvPicPr>
          <p:cNvPr id="4" name="Inhaltsplatzhalter 3" descr="1907516_1437684035.jpg"/>
          <p:cNvPicPr>
            <a:picLocks noGrp="1" noChangeAspect="1"/>
          </p:cNvPicPr>
          <p:nvPr>
            <p:ph idx="1"/>
          </p:nvPr>
        </p:nvPicPr>
        <p:blipFill>
          <a:blip r:embed="rId3" cstate="print"/>
          <a:stretch>
            <a:fillRect/>
          </a:stretch>
        </p:blipFill>
        <p:spPr>
          <a:xfrm>
            <a:off x="1828800" y="1981200"/>
            <a:ext cx="5486400" cy="4114800"/>
          </a:xfrm>
        </p:spPr>
      </p:pic>
      <p:sp>
        <p:nvSpPr>
          <p:cNvPr id="6" name="Textfeld 5"/>
          <p:cNvSpPr txBox="1"/>
          <p:nvPr/>
        </p:nvSpPr>
        <p:spPr>
          <a:xfrm>
            <a:off x="1403648" y="6237312"/>
            <a:ext cx="5976664" cy="461665"/>
          </a:xfrm>
          <a:prstGeom prst="rect">
            <a:avLst/>
          </a:prstGeom>
          <a:noFill/>
        </p:spPr>
        <p:txBody>
          <a:bodyPr wrap="square" rtlCol="0">
            <a:spAutoFit/>
          </a:bodyPr>
          <a:lstStyle/>
          <a:p>
            <a:pPr algn="ctr"/>
            <a:r>
              <a:rPr lang="de-AT" dirty="0"/>
              <a:t>office@scheibenbogen.at</a:t>
            </a:r>
          </a:p>
        </p:txBody>
      </p:sp>
    </p:spTree>
  </p:cSld>
  <p:clrMapOvr>
    <a:masterClrMapping/>
  </p:clrMapOvr>
</p:sld>
</file>

<file path=ppt/theme/theme1.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Times New Roman"/>
        <a:ea typeface=""/>
        <a:cs typeface=""/>
      </a:majorFont>
      <a:minorFont>
        <a:latin typeface="Times New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5273</Words>
  <Application>Microsoft Macintosh PowerPoint</Application>
  <PresentationFormat>Bildschirmpräsentation (4:3)</PresentationFormat>
  <Paragraphs>445</Paragraphs>
  <Slides>56</Slides>
  <Notes>32</Notes>
  <HiddenSlides>0</HiddenSlides>
  <MMClips>0</MMClips>
  <ScaleCrop>false</ScaleCrop>
  <HeadingPairs>
    <vt:vector size="8" baseType="variant">
      <vt:variant>
        <vt:lpstr>Verwendete Schriftarten</vt:lpstr>
      </vt:variant>
      <vt:variant>
        <vt:i4>10</vt:i4>
      </vt:variant>
      <vt:variant>
        <vt:lpstr>Design</vt:lpstr>
      </vt:variant>
      <vt:variant>
        <vt:i4>1</vt:i4>
      </vt:variant>
      <vt:variant>
        <vt:lpstr>Eingebettete OLE-Server</vt:lpstr>
      </vt:variant>
      <vt:variant>
        <vt:i4>2</vt:i4>
      </vt:variant>
      <vt:variant>
        <vt:lpstr>Folientitel</vt:lpstr>
      </vt:variant>
      <vt:variant>
        <vt:i4>56</vt:i4>
      </vt:variant>
    </vt:vector>
  </HeadingPairs>
  <TitlesOfParts>
    <vt:vector size="69" baseType="lpstr">
      <vt:lpstr>Arial</vt:lpstr>
      <vt:lpstr>Arial</vt:lpstr>
      <vt:lpstr>Calibri</vt:lpstr>
      <vt:lpstr>Helvetica Neue</vt:lpstr>
      <vt:lpstr>Lora</vt:lpstr>
      <vt:lpstr>Symbol</vt:lpstr>
      <vt:lpstr>Times</vt:lpstr>
      <vt:lpstr>Times New Roman</vt:lpstr>
      <vt:lpstr>Verdana</vt:lpstr>
      <vt:lpstr>Wingdings</vt:lpstr>
      <vt:lpstr>Standarddesign</vt:lpstr>
      <vt:lpstr>Bitmap</vt:lpstr>
      <vt:lpstr>Bitmap-Bild</vt:lpstr>
      <vt:lpstr>PowerPoint-Präsentation</vt:lpstr>
      <vt:lpstr>PowerPoint-Präsentation</vt:lpstr>
      <vt:lpstr>Verdoppelung der Symptome süchtigen Verhaltens alle 10 Jahre!</vt:lpstr>
      <vt:lpstr>SARS-COV-2-Pandemie &amp; Internetgebrauch</vt:lpstr>
      <vt:lpstr>PowerPoint-Präsentation</vt:lpstr>
      <vt:lpstr>Haltung gegenüber Smartphones &amp; Co</vt:lpstr>
      <vt:lpstr>PowerPoint-Präsentation</vt:lpstr>
      <vt:lpstr>PowerPoint-Präsentation</vt:lpstr>
      <vt:lpstr>PowerPoint-Präsentation</vt:lpstr>
      <vt:lpstr>PowerPoint-Präsentation</vt:lpstr>
      <vt:lpstr>PowerPoint-Präsentation</vt:lpstr>
      <vt:lpstr>PowerPoint-Präsentation</vt:lpstr>
      <vt:lpstr>1. Frage: Wer von Ihnen trägt eine Armbanduhr?</vt:lpstr>
      <vt:lpstr>Wöchentliche Smartphonenutzung  in der Freizeit</vt:lpstr>
      <vt:lpstr>Wöchentliche Smartphonenutzung  in der Freizeit</vt:lpstr>
      <vt:lpstr>Reizüberflutung und Akzeleration des Lebenstempos</vt:lpstr>
      <vt:lpstr>Beschleunigung von Einzelhandlungen</vt:lpstr>
      <vt:lpstr>PowerPoint-Präsentation</vt:lpstr>
      <vt:lpstr>Reizverarbeitung am Beispiel einer Furchtreaktion</vt:lpstr>
      <vt:lpstr>PowerPoint-Präsentation</vt:lpstr>
      <vt:lpstr>PowerPoint-Präsentation</vt:lpstr>
      <vt:lpstr>Smartphone = Schweizer Taschenmesser</vt:lpstr>
      <vt:lpstr>Prävalenz der Verhaltenssüchte</vt:lpstr>
      <vt:lpstr>PowerPoint-Präsentation</vt:lpstr>
      <vt:lpstr>PowerPoint-Präsentation</vt:lpstr>
      <vt:lpstr>PowerPoint-Präsentation</vt:lpstr>
      <vt:lpstr>Smartphones in Schulen</vt:lpstr>
      <vt:lpstr>Exzess oder Sucht?</vt:lpstr>
      <vt:lpstr>Internet- und Smartphonesucht</vt:lpstr>
      <vt:lpstr>Smartphone Konditionierung</vt:lpstr>
      <vt:lpstr>Erlernen von Gewohnheiten</vt:lpstr>
      <vt:lpstr>PowerPoint-Präsentation</vt:lpstr>
      <vt:lpstr>Weitere (pathologische) Phänomene exzessiven Smartphonegebrauchs</vt:lpstr>
      <vt:lpstr>Nomophobie</vt:lpstr>
      <vt:lpstr>FoMo</vt:lpstr>
      <vt:lpstr>Menthal-Studie (Montag, 2016)</vt:lpstr>
      <vt:lpstr>Pathway Model of problematic mobile phone use</vt:lpstr>
      <vt:lpstr>Soziale Netzwerke (SNS)</vt:lpstr>
      <vt:lpstr>Soziale Netzwerke</vt:lpstr>
      <vt:lpstr>Facebook statt Face to Face</vt:lpstr>
      <vt:lpstr>Risikoverhalten im Netz  (High risk behaviour)</vt:lpstr>
      <vt:lpstr>Games am Smartphone</vt:lpstr>
      <vt:lpstr>PowerPoint-Präsentation</vt:lpstr>
      <vt:lpstr>Gefährdung von Jugendlichen</vt:lpstr>
      <vt:lpstr>Response Inhibition</vt:lpstr>
      <vt:lpstr>Response Inhibition</vt:lpstr>
      <vt:lpstr>Response Inhibition</vt:lpstr>
      <vt:lpstr>Relevante Ergebnisse für die Prävention</vt:lpstr>
      <vt:lpstr>PowerPoint-Präsentation</vt:lpstr>
      <vt:lpstr>Strategien gegen einen exzessiven Smartphonegebrauch</vt:lpstr>
      <vt:lpstr>PowerPoint-Präsentation</vt:lpstr>
      <vt:lpstr>PowerPoint-Präsentation</vt:lpstr>
      <vt:lpstr>Empfehlungen der WHO</vt:lpstr>
      <vt:lpstr>PowerPoint-Präsentation</vt:lpstr>
      <vt:lpstr>PowerPoint-Präsentation</vt:lpstr>
      <vt:lpstr>Herzlichen Dank für Ihre Aufmerksamkeit!</vt:lpstr>
    </vt:vector>
  </TitlesOfParts>
  <Company>API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zangerle</dc:creator>
  <cp:lastModifiedBy>Oliver Scheibenbogen</cp:lastModifiedBy>
  <cp:revision>227</cp:revision>
  <cp:lastPrinted>2014-11-26T10:23:27Z</cp:lastPrinted>
  <dcterms:created xsi:type="dcterms:W3CDTF">2005-11-21T13:37:42Z</dcterms:created>
  <dcterms:modified xsi:type="dcterms:W3CDTF">2023-06-01T08:11:33Z</dcterms:modified>
</cp:coreProperties>
</file>