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4" r:id="rId1"/>
  </p:sldMasterIdLst>
  <p:notesMasterIdLst>
    <p:notesMasterId r:id="rId34"/>
  </p:notesMasterIdLst>
  <p:sldIdLst>
    <p:sldId id="256" r:id="rId2"/>
    <p:sldId id="279" r:id="rId3"/>
    <p:sldId id="281" r:id="rId4"/>
    <p:sldId id="272" r:id="rId5"/>
    <p:sldId id="259" r:id="rId6"/>
    <p:sldId id="260" r:id="rId7"/>
    <p:sldId id="261" r:id="rId8"/>
    <p:sldId id="269" r:id="rId9"/>
    <p:sldId id="270" r:id="rId10"/>
    <p:sldId id="280" r:id="rId11"/>
    <p:sldId id="282" r:id="rId12"/>
    <p:sldId id="263" r:id="rId13"/>
    <p:sldId id="273" r:id="rId14"/>
    <p:sldId id="271" r:id="rId15"/>
    <p:sldId id="264" r:id="rId16"/>
    <p:sldId id="265" r:id="rId17"/>
    <p:sldId id="266" r:id="rId18"/>
    <p:sldId id="267" r:id="rId19"/>
    <p:sldId id="283" r:id="rId20"/>
    <p:sldId id="284" r:id="rId21"/>
    <p:sldId id="285" r:id="rId22"/>
    <p:sldId id="262" r:id="rId23"/>
    <p:sldId id="274" r:id="rId24"/>
    <p:sldId id="286" r:id="rId25"/>
    <p:sldId id="276" r:id="rId26"/>
    <p:sldId id="275" r:id="rId27"/>
    <p:sldId id="288" r:id="rId28"/>
    <p:sldId id="277" r:id="rId29"/>
    <p:sldId id="289" r:id="rId30"/>
    <p:sldId id="290" r:id="rId31"/>
    <p:sldId id="278" r:id="rId32"/>
    <p:sldId id="291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4" autoAdjust="0"/>
    <p:restoredTop sz="89183" autoAdjust="0"/>
  </p:normalViewPr>
  <p:slideViewPr>
    <p:cSldViewPr snapToGrid="0">
      <p:cViewPr varScale="1">
        <p:scale>
          <a:sx n="103" d="100"/>
          <a:sy n="103" d="100"/>
        </p:scale>
        <p:origin x="68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F76E8-69BC-40AA-9645-5D65962F10AB}" type="datetimeFigureOut">
              <a:rPr lang="de-AT" smtClean="0"/>
              <a:pPr/>
              <a:t>27.09.2022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1D522-E7EF-4D46-A7C3-F272861202AA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07513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56795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0205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0205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0197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8537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04465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4802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17856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2617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02050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02050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16173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86728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972206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488941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493235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97513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8800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19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8800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20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8800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-</a:t>
            </a:r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21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8800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22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910502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23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01966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24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01966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25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251046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26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75813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27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75813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28</a:t>
            </a:fld>
            <a:endParaRPr lang="de-A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29</a:t>
            </a:fld>
            <a:endParaRPr lang="de-A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30</a:t>
            </a:fld>
            <a:endParaRPr lang="de-AT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31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18530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1D522-E7EF-4D46-A7C3-F272861202AA}" type="slidenum">
              <a:rPr lang="de-AT" smtClean="0"/>
              <a:pPr/>
              <a:t>32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06853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622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19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637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513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9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890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747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9/27/2022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94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647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88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01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591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b="1" dirty="0" smtClean="0"/>
              <a:t>Die Lust an der Zuspitzung</a:t>
            </a:r>
            <a:endParaRPr lang="de-AT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AT" sz="2800" b="1" dirty="0" smtClean="0"/>
              <a:t>Patientensicherheit (PS) aus journalistischer Sicht</a:t>
            </a:r>
            <a:endParaRPr lang="de-AT" sz="2800" b="1" dirty="0"/>
          </a:p>
        </p:txBody>
      </p:sp>
    </p:spTree>
    <p:extLst>
      <p:ext uri="{BB962C8B-B14F-4D97-AF65-F5344CB8AC3E}">
        <p14:creationId xmlns:p14="http://schemas.microsoft.com/office/powerpoint/2010/main" val="165535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gelangt PS in die Medien?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AT" sz="2800" b="1" dirty="0" smtClean="0"/>
              <a:t>- vor Corona </a:t>
            </a:r>
          </a:p>
          <a:p>
            <a:pPr lvl="1"/>
            <a:r>
              <a:rPr lang="de-AT" sz="2800" dirty="0" smtClean="0"/>
              <a:t>durch gezielte PR der </a:t>
            </a:r>
            <a:r>
              <a:rPr lang="de-AT" sz="2800" dirty="0" err="1" smtClean="0"/>
              <a:t>Stakeholder</a:t>
            </a:r>
            <a:r>
              <a:rPr lang="de-AT" sz="2800" dirty="0" smtClean="0"/>
              <a:t> in Fachmedien</a:t>
            </a:r>
          </a:p>
          <a:p>
            <a:pPr lvl="2"/>
            <a:r>
              <a:rPr lang="de-AT" sz="2800" dirty="0" smtClean="0"/>
              <a:t>Klassische Presseaussendungen (informativ, wichtig, neu) </a:t>
            </a:r>
          </a:p>
          <a:p>
            <a:pPr marL="0" indent="0">
              <a:buNone/>
            </a:pPr>
            <a:endParaRPr lang="de-AT" sz="2800" b="1" dirty="0"/>
          </a:p>
          <a:p>
            <a:pPr lvl="1"/>
            <a:r>
              <a:rPr lang="de-AT" sz="2800" dirty="0" smtClean="0"/>
              <a:t>bei massiven Vorfällen </a:t>
            </a:r>
          </a:p>
          <a:p>
            <a:pPr lvl="2"/>
            <a:endParaRPr lang="de-AT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71614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gelangt PS in die Medien?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AT" sz="2800" b="1" dirty="0" smtClean="0"/>
              <a:t>- vor Corona </a:t>
            </a:r>
          </a:p>
          <a:p>
            <a:endParaRPr lang="de-AT" sz="2800" b="1" dirty="0" smtClean="0"/>
          </a:p>
          <a:p>
            <a:pPr lvl="1"/>
            <a:r>
              <a:rPr lang="de-AT" sz="2800" dirty="0" smtClean="0"/>
              <a:t>Im Rahmen der politischen Berichterstattung</a:t>
            </a:r>
          </a:p>
          <a:p>
            <a:pPr lvl="3"/>
            <a:r>
              <a:rPr lang="de-AT" sz="2800" dirty="0" smtClean="0"/>
              <a:t>Als Thema der Gesundheitspolitik</a:t>
            </a:r>
            <a:endParaRPr lang="de-AT" sz="2800" dirty="0"/>
          </a:p>
          <a:p>
            <a:pPr lvl="3"/>
            <a:r>
              <a:rPr lang="de-AT" sz="2800" dirty="0" smtClean="0"/>
              <a:t>Durch Skandalisierung (Zweiklassenmedizin, Spitalsschließungen, Kaputtsparen …)</a:t>
            </a:r>
          </a:p>
          <a:p>
            <a:pPr marL="201168" lvl="1" indent="0">
              <a:buNone/>
            </a:pPr>
            <a:endParaRPr lang="de-AT" sz="2800" dirty="0" smtClean="0"/>
          </a:p>
        </p:txBody>
      </p:sp>
    </p:spTree>
    <p:extLst>
      <p:ext uri="{BB962C8B-B14F-4D97-AF65-F5344CB8AC3E}">
        <p14:creationId xmlns:p14="http://schemas.microsoft.com/office/powerpoint/2010/main" val="271614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gelangt PS in die Medien?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- durch gezielte PR</a:t>
            </a:r>
            <a:endParaRPr lang="de-AT" dirty="0"/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42" y="2376653"/>
            <a:ext cx="5841408" cy="375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1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gelangt PS in die Medien?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- durch gezielte PR</a:t>
            </a:r>
            <a:endParaRPr lang="de-AT" dirty="0"/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42" y="2376653"/>
            <a:ext cx="5841408" cy="375071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549798"/>
            <a:ext cx="7058025" cy="331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0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gelangt PS in die Medien?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- durch gezielte PR</a:t>
            </a:r>
            <a:endParaRPr lang="de-AT" dirty="0"/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42" y="2376653"/>
            <a:ext cx="5841408" cy="375071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549798"/>
            <a:ext cx="7058025" cy="331929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067" y="2225726"/>
            <a:ext cx="6066954" cy="390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37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gelangt PS in die Medien?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- durch gezielte PR</a:t>
            </a:r>
            <a:endParaRPr lang="de-AT" dirty="0"/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42" y="2376653"/>
            <a:ext cx="5841408" cy="375071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549798"/>
            <a:ext cx="7058025" cy="331929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166" y="1845734"/>
            <a:ext cx="6066954" cy="390164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43" y="2263442"/>
            <a:ext cx="4350822" cy="448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4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gelangt PS in die Medien?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- durch gezielte PR</a:t>
            </a:r>
            <a:endParaRPr lang="de-AT" dirty="0"/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42" y="2376653"/>
            <a:ext cx="5841408" cy="375071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549798"/>
            <a:ext cx="7058025" cy="331929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437" y="1906592"/>
            <a:ext cx="6066954" cy="390164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69" y="2380165"/>
            <a:ext cx="4350822" cy="448134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673" y="2413988"/>
            <a:ext cx="10058400" cy="39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49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gelangt PS in die Medien?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- durch gezielte PR</a:t>
            </a:r>
            <a:endParaRPr lang="de-AT" dirty="0"/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42" y="2376653"/>
            <a:ext cx="5841408" cy="375071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549798"/>
            <a:ext cx="7058025" cy="331929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979" y="2096588"/>
            <a:ext cx="6066954" cy="390164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24" y="2306025"/>
            <a:ext cx="4350822" cy="448134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436" y="2553687"/>
            <a:ext cx="10058400" cy="398602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53" y="2302138"/>
            <a:ext cx="10058400" cy="343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Corona als </a:t>
            </a:r>
            <a:r>
              <a:rPr lang="de-AT" b="1" dirty="0" err="1" smtClean="0"/>
              <a:t>Gamechanger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1097280" y="2051222"/>
            <a:ext cx="10555142" cy="3817872"/>
          </a:xfrm>
        </p:spPr>
        <p:txBody>
          <a:bodyPr>
            <a:normAutofit/>
          </a:bodyPr>
          <a:lstStyle/>
          <a:p>
            <a:r>
              <a:rPr lang="de-AT" sz="2800" dirty="0" smtClean="0"/>
              <a:t>- Gesundheitsthemen wandern erstmals in die Hauptberichterstattung</a:t>
            </a:r>
          </a:p>
          <a:p>
            <a:r>
              <a:rPr lang="de-AT" sz="2800" dirty="0" smtClean="0"/>
              <a:t>- Patientensicherheit wird zum Thema für Schlagzeilen</a:t>
            </a:r>
          </a:p>
          <a:p>
            <a:pPr lvl="1"/>
            <a:r>
              <a:rPr lang="de-AT" sz="2600" dirty="0" smtClean="0"/>
              <a:t>Pflegenotstand</a:t>
            </a:r>
          </a:p>
          <a:p>
            <a:pPr lvl="1"/>
            <a:r>
              <a:rPr lang="de-AT" sz="2600" dirty="0" smtClean="0"/>
              <a:t>Ärztemangel</a:t>
            </a:r>
          </a:p>
          <a:p>
            <a:pPr lvl="1"/>
            <a:r>
              <a:rPr lang="de-AT" sz="2600" dirty="0" smtClean="0"/>
              <a:t>Fallzahlen</a:t>
            </a:r>
          </a:p>
          <a:p>
            <a:pPr lvl="1"/>
            <a:r>
              <a:rPr lang="de-AT" sz="2600" dirty="0" smtClean="0"/>
              <a:t>Notarztkrise</a:t>
            </a:r>
          </a:p>
          <a:p>
            <a:pPr lvl="1"/>
            <a:endParaRPr lang="de-AT" sz="2600" dirty="0" smtClean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1614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Corona als </a:t>
            </a:r>
            <a:r>
              <a:rPr lang="de-AT" b="1" dirty="0" err="1" smtClean="0"/>
              <a:t>Gamechanger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1097279" y="1845734"/>
            <a:ext cx="10518071" cy="4023360"/>
          </a:xfrm>
        </p:spPr>
        <p:txBody>
          <a:bodyPr>
            <a:normAutofit fontScale="92500"/>
          </a:bodyPr>
          <a:lstStyle/>
          <a:p>
            <a:r>
              <a:rPr lang="de-AT" sz="3000" dirty="0" smtClean="0"/>
              <a:t>- Gesundheitsthemen wandern erstmals in die Hauptberichterstattung</a:t>
            </a:r>
          </a:p>
          <a:p>
            <a:r>
              <a:rPr lang="de-AT" sz="3000" dirty="0" smtClean="0"/>
              <a:t>- Patientensicherheit wird zum Thema für Schlagzeilen</a:t>
            </a:r>
          </a:p>
          <a:p>
            <a:pPr lvl="1"/>
            <a:r>
              <a:rPr lang="de-AT" sz="2600" dirty="0" smtClean="0"/>
              <a:t>Pflegenotstand</a:t>
            </a:r>
          </a:p>
          <a:p>
            <a:pPr lvl="1"/>
            <a:r>
              <a:rPr lang="de-AT" sz="2600" dirty="0" smtClean="0"/>
              <a:t>Ärztemangel</a:t>
            </a:r>
          </a:p>
          <a:p>
            <a:pPr lvl="1"/>
            <a:r>
              <a:rPr lang="de-AT" sz="2600" dirty="0" smtClean="0"/>
              <a:t>Fallzahlen</a:t>
            </a:r>
          </a:p>
          <a:p>
            <a:pPr lvl="1"/>
            <a:r>
              <a:rPr lang="de-AT" sz="2600" dirty="0" smtClean="0"/>
              <a:t>Notarztkrise</a:t>
            </a:r>
          </a:p>
          <a:p>
            <a:pPr lvl="1"/>
            <a:r>
              <a:rPr lang="de-AT" sz="2600" i="1" dirty="0" smtClean="0"/>
              <a:t>Krankenhauskeime</a:t>
            </a:r>
          </a:p>
          <a:p>
            <a:pPr lvl="1"/>
            <a:r>
              <a:rPr lang="de-AT" sz="2600" i="1" dirty="0" smtClean="0"/>
              <a:t>Fehlmedikationen</a:t>
            </a:r>
          </a:p>
          <a:p>
            <a:pPr lvl="1"/>
            <a:r>
              <a:rPr lang="de-AT" sz="2600" i="1" dirty="0" smtClean="0"/>
              <a:t>Behandlungsfehler</a:t>
            </a:r>
          </a:p>
          <a:p>
            <a:pPr lvl="1"/>
            <a:endParaRPr lang="de-AT" sz="2600" dirty="0" smtClean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1614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gehen Journalisten mit einem sperrigen Themen wie PS um?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AT" sz="3000" dirty="0" smtClean="0"/>
              <a:t>mit gezielter Emotionalisierung</a:t>
            </a:r>
          </a:p>
          <a:p>
            <a:pPr lvl="1"/>
            <a:r>
              <a:rPr lang="de-AT" sz="2600" dirty="0" smtClean="0"/>
              <a:t>Angst</a:t>
            </a:r>
          </a:p>
          <a:p>
            <a:pPr lvl="1"/>
            <a:r>
              <a:rPr lang="de-AT" sz="2600" dirty="0" smtClean="0"/>
              <a:t>Neid</a:t>
            </a:r>
          </a:p>
          <a:p>
            <a:pPr lvl="1"/>
            <a:r>
              <a:rPr lang="de-AT" sz="2600" dirty="0" smtClean="0"/>
              <a:t>Wut</a:t>
            </a:r>
          </a:p>
          <a:p>
            <a:pPr lvl="1"/>
            <a:r>
              <a:rPr lang="de-AT" sz="2600" dirty="0" smtClean="0"/>
              <a:t>Mitleid</a:t>
            </a:r>
          </a:p>
          <a:p>
            <a:r>
              <a:rPr lang="de-AT" sz="3000" dirty="0"/>
              <a:t>m</a:t>
            </a:r>
            <a:r>
              <a:rPr lang="de-AT" sz="3000" dirty="0" smtClean="0"/>
              <a:t>it der Bedienung gängiger Narrative</a:t>
            </a:r>
          </a:p>
          <a:p>
            <a:pPr lvl="1"/>
            <a:r>
              <a:rPr lang="de-AT" sz="2600" dirty="0"/>
              <a:t>d</a:t>
            </a:r>
            <a:r>
              <a:rPr lang="de-AT" sz="2600" dirty="0" smtClean="0"/>
              <a:t>as Krankenhaus ist der gefährlichste Ort der Welt</a:t>
            </a:r>
            <a:endParaRPr lang="de-AT" sz="2600" dirty="0"/>
          </a:p>
          <a:p>
            <a:pPr lvl="1"/>
            <a:r>
              <a:rPr lang="de-AT" sz="2600" dirty="0"/>
              <a:t>d</a:t>
            </a:r>
            <a:r>
              <a:rPr lang="de-AT" sz="2600" dirty="0" smtClean="0"/>
              <a:t>ie Politik will das System kaputtsparen</a:t>
            </a:r>
          </a:p>
          <a:p>
            <a:pPr lvl="1"/>
            <a:r>
              <a:rPr lang="de-AT" sz="2600" dirty="0" smtClean="0"/>
              <a:t>die Zweiklassenmedizin bevorzugt „die da oben“</a:t>
            </a:r>
            <a:endParaRPr lang="de-AT" sz="2600" dirty="0"/>
          </a:p>
          <a:p>
            <a:endParaRPr lang="de-AT" sz="2800" dirty="0" smtClean="0"/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6560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gehen Journalisten mit einem sperrigen Themen wie PS um?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AT" sz="2800" dirty="0" smtClean="0"/>
          </a:p>
          <a:p>
            <a:r>
              <a:rPr lang="de-AT" sz="2800" dirty="0" smtClean="0"/>
              <a:t>mit gezielter Skandalisierung</a:t>
            </a:r>
          </a:p>
          <a:p>
            <a:pPr lvl="1"/>
            <a:r>
              <a:rPr lang="de-AT" sz="2400" dirty="0"/>
              <a:t>p</a:t>
            </a:r>
            <a:r>
              <a:rPr lang="de-AT" sz="2400" dirty="0" smtClean="0"/>
              <a:t>olarisierende Experten</a:t>
            </a:r>
          </a:p>
          <a:p>
            <a:pPr lvl="1"/>
            <a:r>
              <a:rPr lang="de-AT" sz="2400" dirty="0" smtClean="0"/>
              <a:t>Umfragen</a:t>
            </a:r>
          </a:p>
          <a:p>
            <a:pPr lvl="1"/>
            <a:r>
              <a:rPr lang="de-AT" sz="2400" dirty="0" smtClean="0"/>
              <a:t>Verdächtigungen</a:t>
            </a:r>
          </a:p>
          <a:p>
            <a:pPr lvl="1"/>
            <a:r>
              <a:rPr lang="de-AT" sz="2400" dirty="0" smtClean="0"/>
              <a:t>…</a:t>
            </a:r>
          </a:p>
          <a:p>
            <a:endParaRPr lang="de-AT" sz="2800" dirty="0" smtClean="0"/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7554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gehen Journalisten mit einem sperrigen Themen wie PS um?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- durch gezielte Emotionalisierung</a:t>
            </a:r>
          </a:p>
          <a:p>
            <a:pPr lvl="1"/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897" y="2533650"/>
            <a:ext cx="6585207" cy="379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44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gehen Journalisten mit einem sperrigen Themen wie PS um?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- durch gezielte Emotionalisierung</a:t>
            </a:r>
          </a:p>
          <a:p>
            <a:pPr lvl="1"/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909" y="2382205"/>
            <a:ext cx="6585207" cy="379249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377" y="2230760"/>
            <a:ext cx="6684718" cy="409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82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gehen Journalisten mit einem sperrigen Themen wie PS um?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- durch gezielte Emotionalisierung</a:t>
            </a:r>
          </a:p>
          <a:p>
            <a:pPr lvl="1"/>
            <a:r>
              <a:rPr lang="de-AT" dirty="0" smtClean="0"/>
              <a:t>Angst</a:t>
            </a:r>
          </a:p>
          <a:p>
            <a:pPr lvl="1"/>
            <a:r>
              <a:rPr lang="de-AT" dirty="0" smtClean="0"/>
              <a:t>Neid</a:t>
            </a:r>
          </a:p>
          <a:p>
            <a:pPr lvl="1"/>
            <a:r>
              <a:rPr lang="de-AT" dirty="0" smtClean="0"/>
              <a:t>Wut</a:t>
            </a:r>
          </a:p>
          <a:p>
            <a:pPr lvl="1"/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897" y="2533650"/>
            <a:ext cx="6585207" cy="379249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528" y="2031308"/>
            <a:ext cx="6684718" cy="409538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88" y="2206174"/>
            <a:ext cx="6056821" cy="379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76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gehen Journalisten mit einem sperrigen Themen wie PS um?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- durch gezielte Emotionalisierung</a:t>
            </a:r>
          </a:p>
          <a:p>
            <a:pPr lvl="1"/>
            <a:r>
              <a:rPr lang="de-AT" dirty="0" smtClean="0"/>
              <a:t>Angst</a:t>
            </a:r>
          </a:p>
          <a:p>
            <a:pPr lvl="1"/>
            <a:r>
              <a:rPr lang="de-AT" dirty="0" smtClean="0"/>
              <a:t>Neid</a:t>
            </a:r>
          </a:p>
          <a:p>
            <a:pPr lvl="1"/>
            <a:r>
              <a:rPr lang="de-AT" dirty="0" smtClean="0"/>
              <a:t>Wut</a:t>
            </a:r>
          </a:p>
          <a:p>
            <a:pPr lvl="1"/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897" y="2533650"/>
            <a:ext cx="6585207" cy="379249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161" y="2204922"/>
            <a:ext cx="6684718" cy="409538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00" y="2204922"/>
            <a:ext cx="6056821" cy="379693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406" y="2016043"/>
            <a:ext cx="7120354" cy="447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7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gehen Journalisten mit einem sperrigen Themen wie PS um?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- durch gezielte Emotionalisierung</a:t>
            </a:r>
          </a:p>
          <a:p>
            <a:pPr lvl="1"/>
            <a:r>
              <a:rPr lang="de-AT" dirty="0" smtClean="0"/>
              <a:t>Angst</a:t>
            </a:r>
          </a:p>
          <a:p>
            <a:pPr lvl="1"/>
            <a:r>
              <a:rPr lang="de-AT" dirty="0" smtClean="0"/>
              <a:t>Neid</a:t>
            </a:r>
          </a:p>
          <a:p>
            <a:pPr lvl="1"/>
            <a:r>
              <a:rPr lang="de-AT" dirty="0" smtClean="0"/>
              <a:t>Wut</a:t>
            </a:r>
          </a:p>
          <a:p>
            <a:pPr lvl="1"/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897" y="2533650"/>
            <a:ext cx="6585207" cy="379249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287" y="2253970"/>
            <a:ext cx="6684718" cy="409538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5" y="2165267"/>
            <a:ext cx="6056821" cy="379693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641" y="1826063"/>
            <a:ext cx="7120354" cy="447313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27" y="2339521"/>
            <a:ext cx="8825396" cy="361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8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gehen Journalisten mit einem sperrigen Themen wie PS um?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- durch gezielte Emotionalisierung</a:t>
            </a:r>
          </a:p>
          <a:p>
            <a:pPr lvl="1"/>
            <a:r>
              <a:rPr lang="de-AT" dirty="0" smtClean="0"/>
              <a:t>Angst</a:t>
            </a:r>
          </a:p>
          <a:p>
            <a:pPr lvl="1"/>
            <a:r>
              <a:rPr lang="de-AT" dirty="0" smtClean="0"/>
              <a:t>Neid</a:t>
            </a:r>
          </a:p>
          <a:p>
            <a:pPr lvl="1"/>
            <a:r>
              <a:rPr lang="de-AT" dirty="0" smtClean="0"/>
              <a:t>Wut</a:t>
            </a:r>
          </a:p>
          <a:p>
            <a:pPr lvl="1"/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897" y="2533650"/>
            <a:ext cx="6585207" cy="379249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677" y="1842098"/>
            <a:ext cx="6684718" cy="409538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5" y="2165267"/>
            <a:ext cx="6056821" cy="379693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325" y="2162100"/>
            <a:ext cx="7120354" cy="447313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27" y="2339521"/>
            <a:ext cx="8825396" cy="3619047"/>
          </a:xfrm>
          <a:prstGeom prst="rect">
            <a:avLst/>
          </a:prstGeom>
        </p:spPr>
      </p:pic>
      <p:pic>
        <p:nvPicPr>
          <p:cNvPr id="10" name="Grafik 9" descr="PTS_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9858" y="1760769"/>
            <a:ext cx="6741098" cy="487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8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gehen Journalisten mit einem sperrigen Themen wie PS um?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- durch gezielte Emotionalisierung</a:t>
            </a:r>
          </a:p>
          <a:p>
            <a:pPr lvl="1"/>
            <a:r>
              <a:rPr lang="de-AT" dirty="0" smtClean="0"/>
              <a:t>Angst</a:t>
            </a:r>
          </a:p>
          <a:p>
            <a:pPr lvl="1"/>
            <a:r>
              <a:rPr lang="de-AT" dirty="0" smtClean="0"/>
              <a:t>Neid</a:t>
            </a:r>
          </a:p>
          <a:p>
            <a:pPr lvl="1"/>
            <a:r>
              <a:rPr lang="de-AT" dirty="0" smtClean="0"/>
              <a:t>Wut</a:t>
            </a:r>
          </a:p>
          <a:p>
            <a:pPr lvl="1"/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897" y="2533650"/>
            <a:ext cx="6585207" cy="379249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923" y="1775531"/>
            <a:ext cx="6684718" cy="409538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5" y="2165267"/>
            <a:ext cx="6056821" cy="379693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52" y="1845734"/>
            <a:ext cx="7120354" cy="447313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27" y="2339521"/>
            <a:ext cx="8825396" cy="3619047"/>
          </a:xfrm>
          <a:prstGeom prst="rect">
            <a:avLst/>
          </a:prstGeom>
        </p:spPr>
      </p:pic>
      <p:pic>
        <p:nvPicPr>
          <p:cNvPr id="10" name="Grafik 9" descr="PTS_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0073" y="2005214"/>
            <a:ext cx="6062616" cy="4383860"/>
          </a:xfrm>
          <a:prstGeom prst="rect">
            <a:avLst/>
          </a:prstGeom>
        </p:spPr>
      </p:pic>
      <p:pic>
        <p:nvPicPr>
          <p:cNvPr id="11" name="Grafik 10" descr="PTS_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0741" y="1845734"/>
            <a:ext cx="6892459" cy="494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8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gehen Journalisten mit einem sperrigen Themen wie PS um?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- durch gezielte Emotionalisierung</a:t>
            </a:r>
          </a:p>
          <a:p>
            <a:pPr lvl="1"/>
            <a:r>
              <a:rPr lang="de-AT" dirty="0" smtClean="0"/>
              <a:t>Angst</a:t>
            </a:r>
          </a:p>
          <a:p>
            <a:pPr lvl="1"/>
            <a:r>
              <a:rPr lang="de-AT" dirty="0" smtClean="0"/>
              <a:t>Neid</a:t>
            </a:r>
          </a:p>
          <a:p>
            <a:pPr lvl="1"/>
            <a:r>
              <a:rPr lang="de-AT" dirty="0" smtClean="0"/>
              <a:t>Wut</a:t>
            </a:r>
          </a:p>
          <a:p>
            <a:pPr lvl="1"/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897" y="2533650"/>
            <a:ext cx="6585207" cy="379249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961" y="1906495"/>
            <a:ext cx="6439495" cy="394514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5" y="2165267"/>
            <a:ext cx="6056821" cy="379693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52" y="1845734"/>
            <a:ext cx="7120354" cy="447313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27" y="2339521"/>
            <a:ext cx="8825396" cy="3619047"/>
          </a:xfrm>
          <a:prstGeom prst="rect">
            <a:avLst/>
          </a:prstGeom>
        </p:spPr>
      </p:pic>
      <p:pic>
        <p:nvPicPr>
          <p:cNvPr id="10" name="Grafik 9" descr="PTS_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9329" y="1845734"/>
            <a:ext cx="6615398" cy="4783575"/>
          </a:xfrm>
          <a:prstGeom prst="rect">
            <a:avLst/>
          </a:prstGeom>
        </p:spPr>
      </p:pic>
      <p:pic>
        <p:nvPicPr>
          <p:cNvPr id="11" name="Grafik 10" descr="PTS_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4658" y="1845734"/>
            <a:ext cx="6474064" cy="4646976"/>
          </a:xfrm>
          <a:prstGeom prst="rect">
            <a:avLst/>
          </a:prstGeom>
        </p:spPr>
      </p:pic>
      <p:pic>
        <p:nvPicPr>
          <p:cNvPr id="12" name="Grafik 11" descr="PTS_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395" y="1850116"/>
            <a:ext cx="5955313" cy="481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8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b="1" dirty="0" smtClean="0"/>
              <a:t>Warum das Thema PS eine professionelle</a:t>
            </a:r>
            <a:br>
              <a:rPr lang="de-AT" b="1" dirty="0" smtClean="0"/>
            </a:br>
            <a:r>
              <a:rPr lang="de-AT" b="1" dirty="0" smtClean="0"/>
              <a:t>Öffentlichkeitsarbeit benötigt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1097280" y="2075934"/>
            <a:ext cx="10058400" cy="3793159"/>
          </a:xfrm>
        </p:spPr>
        <p:txBody>
          <a:bodyPr>
            <a:normAutofit/>
          </a:bodyPr>
          <a:lstStyle/>
          <a:p>
            <a:pPr marL="201168" lvl="1" indent="0">
              <a:buNone/>
            </a:pPr>
            <a:endParaRPr lang="de-AT" sz="3000" b="1" dirty="0" smtClean="0"/>
          </a:p>
          <a:p>
            <a:pPr marL="201168" lvl="1" indent="0">
              <a:buNone/>
            </a:pPr>
            <a:r>
              <a:rPr lang="de-AT" sz="2800" dirty="0" smtClean="0"/>
              <a:t>Um das Vertrauen, in das Gesundheitssystem wieder herzustellen</a:t>
            </a:r>
          </a:p>
          <a:p>
            <a:pPr marL="201168" lvl="1" indent="0">
              <a:buNone/>
            </a:pPr>
            <a:endParaRPr lang="de-AT" sz="2800" dirty="0" smtClean="0"/>
          </a:p>
          <a:p>
            <a:pPr marL="201168" lvl="1" indent="0">
              <a:buNone/>
            </a:pPr>
            <a:r>
              <a:rPr lang="de-AT" sz="2800" dirty="0" smtClean="0"/>
              <a:t>Um Schlagzeilen zu erzeugen, die den Patienten  die Angst vor dem Krankenhaus nehmen</a:t>
            </a:r>
          </a:p>
          <a:p>
            <a:pPr marL="201168" lvl="1" indent="0">
              <a:buNone/>
            </a:pPr>
            <a:endParaRPr lang="de-AT" sz="2800" dirty="0" smtClean="0"/>
          </a:p>
          <a:p>
            <a:pPr marL="201168" lvl="1" indent="0">
              <a:buNone/>
            </a:pPr>
            <a:r>
              <a:rPr lang="de-AT" sz="2800" dirty="0" smtClean="0"/>
              <a:t>Als Marketingchance, um als Einrichtung über ein PTS-Programm einen USP aufzubauen</a:t>
            </a:r>
          </a:p>
        </p:txBody>
      </p:sp>
    </p:spTree>
    <p:extLst>
      <p:ext uri="{BB962C8B-B14F-4D97-AF65-F5344CB8AC3E}">
        <p14:creationId xmlns:p14="http://schemas.microsoft.com/office/powerpoint/2010/main" val="298426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PR ist eine Managementaufgabe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1097280" y="2397210"/>
            <a:ext cx="10058400" cy="3471883"/>
          </a:xfrm>
        </p:spPr>
        <p:txBody>
          <a:bodyPr>
            <a:noAutofit/>
          </a:bodyPr>
          <a:lstStyle/>
          <a:p>
            <a:pPr marL="201168" lvl="1" indent="0">
              <a:buNone/>
            </a:pPr>
            <a:r>
              <a:rPr lang="de-AT" sz="2800" dirty="0" smtClean="0"/>
              <a:t>Viele Manager haben Angst davor, mit den Medien zu reden</a:t>
            </a:r>
          </a:p>
          <a:p>
            <a:pPr lvl="2"/>
            <a:r>
              <a:rPr lang="de-AT" sz="2800" dirty="0" smtClean="0"/>
              <a:t>Notwendige Informationsarbeit unterbleibt aus Angst vor Fehlern, oder davor, Journalisten auf den Leim zu gehen</a:t>
            </a:r>
          </a:p>
          <a:p>
            <a:pPr lvl="2"/>
            <a:endParaRPr lang="de-AT" sz="2800" dirty="0" smtClean="0"/>
          </a:p>
          <a:p>
            <a:pPr marL="201168" lvl="1" indent="0">
              <a:buNone/>
            </a:pPr>
            <a:r>
              <a:rPr lang="de-AT" sz="2800" dirty="0" smtClean="0"/>
              <a:t>Gut vernetzte PR-Teams gibt es nur in großen Einrichtungen</a:t>
            </a:r>
          </a:p>
          <a:p>
            <a:pPr lvl="2"/>
            <a:r>
              <a:rPr lang="de-AT" sz="2800" dirty="0" smtClean="0"/>
              <a:t>Die „Big Player“ haben aber oft andere PR-Prioritäten als das Thema Patientensicherheit</a:t>
            </a:r>
          </a:p>
          <a:p>
            <a:pPr lvl="2">
              <a:buNone/>
            </a:pPr>
            <a:endParaRPr lang="de-AT" sz="2800" dirty="0" smtClean="0"/>
          </a:p>
        </p:txBody>
      </p:sp>
    </p:spTree>
    <p:extLst>
      <p:ext uri="{BB962C8B-B14F-4D97-AF65-F5344CB8AC3E}">
        <p14:creationId xmlns:p14="http://schemas.microsoft.com/office/powerpoint/2010/main" val="109889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PR ist eine Managementaufgabe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1097280" y="2397210"/>
            <a:ext cx="10058400" cy="3471883"/>
          </a:xfrm>
        </p:spPr>
        <p:txBody>
          <a:bodyPr>
            <a:noAutofit/>
          </a:bodyPr>
          <a:lstStyle/>
          <a:p>
            <a:pPr marL="384048" lvl="2" indent="0">
              <a:buNone/>
            </a:pPr>
            <a:endParaRPr lang="de-AT" sz="2800" dirty="0" smtClean="0"/>
          </a:p>
          <a:p>
            <a:pPr marL="201168" lvl="1" indent="0">
              <a:buNone/>
            </a:pPr>
            <a:r>
              <a:rPr lang="de-AT" sz="2800" dirty="0" smtClean="0"/>
              <a:t>Gesundheits-PR findet immer im politischen Spannungsfeld statt</a:t>
            </a:r>
          </a:p>
          <a:p>
            <a:pPr lvl="2"/>
            <a:r>
              <a:rPr lang="de-AT" sz="2800" dirty="0" smtClean="0"/>
              <a:t>Politik und </a:t>
            </a:r>
            <a:r>
              <a:rPr lang="de-AT" sz="2800" dirty="0" err="1" smtClean="0"/>
              <a:t>Stakeholder</a:t>
            </a:r>
            <a:r>
              <a:rPr lang="de-AT" sz="2800" dirty="0" smtClean="0"/>
              <a:t> versuchen daher, die PR-Arbeit zu kontrollieren</a:t>
            </a:r>
          </a:p>
          <a:p>
            <a:pPr lvl="2"/>
            <a:r>
              <a:rPr lang="de-AT" sz="2800" dirty="0" err="1" smtClean="0"/>
              <a:t>Stakeholder</a:t>
            </a:r>
            <a:r>
              <a:rPr lang="de-AT" sz="2800" dirty="0" smtClean="0"/>
              <a:t> werden bezüglich der PS-PR </a:t>
            </a:r>
            <a:r>
              <a:rPr lang="de-AT" sz="2800" dirty="0" err="1" smtClean="0"/>
              <a:t>lobbyieren</a:t>
            </a:r>
            <a:r>
              <a:rPr lang="de-AT" sz="2800" dirty="0" smtClean="0"/>
              <a:t> und Versuche starten, die PR-Inhalte für eigene Anliegen zu instrumentalisieren </a:t>
            </a:r>
            <a:endParaRPr lang="de-AT" sz="2800" dirty="0"/>
          </a:p>
          <a:p>
            <a:pPr lvl="1"/>
            <a:endParaRPr lang="de-AT" sz="2800" dirty="0" smtClean="0"/>
          </a:p>
        </p:txBody>
      </p:sp>
    </p:spTree>
    <p:extLst>
      <p:ext uri="{BB962C8B-B14F-4D97-AF65-F5344CB8AC3E}">
        <p14:creationId xmlns:p14="http://schemas.microsoft.com/office/powerpoint/2010/main" val="109889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Wie gelangen PS-Inhalte </a:t>
            </a:r>
            <a:br>
              <a:rPr lang="de-AT" b="1" dirty="0" smtClean="0"/>
            </a:br>
            <a:r>
              <a:rPr lang="de-AT" b="1" dirty="0" smtClean="0"/>
              <a:t>trotzdem ungefiltert an die Öffentlichkeit?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01168" lvl="1" indent="0">
              <a:buNone/>
            </a:pPr>
            <a:endParaRPr lang="de-AT" sz="2800" dirty="0" smtClean="0"/>
          </a:p>
          <a:p>
            <a:pPr marL="201168" lvl="1" indent="0">
              <a:buNone/>
            </a:pPr>
            <a:r>
              <a:rPr lang="de-AT" sz="2800" dirty="0" smtClean="0"/>
              <a:t>Durch ein Forum, welches das Vertrauen der Politik und der Stakeholder genießt</a:t>
            </a:r>
            <a:endParaRPr lang="de-AT" sz="2800" dirty="0"/>
          </a:p>
          <a:p>
            <a:pPr marL="201168" lvl="1" indent="0">
              <a:buNone/>
            </a:pPr>
            <a:endParaRPr lang="de-AT" sz="2800" dirty="0" smtClean="0"/>
          </a:p>
          <a:p>
            <a:pPr marL="201168" lvl="1" indent="0">
              <a:buNone/>
            </a:pPr>
            <a:r>
              <a:rPr lang="de-AT" sz="2800" dirty="0" smtClean="0"/>
              <a:t>Durch eine unabhängige Plattform für Patientensicherheit, die das Thema </a:t>
            </a:r>
            <a:r>
              <a:rPr lang="de-AT" sz="2800" dirty="0" err="1" smtClean="0"/>
              <a:t>lobbyiert</a:t>
            </a:r>
            <a:r>
              <a:rPr lang="de-AT" sz="2800" dirty="0" smtClean="0"/>
              <a:t> und darüber informiert </a:t>
            </a:r>
          </a:p>
          <a:p>
            <a:pPr marL="201168" lvl="1" indent="0">
              <a:buNone/>
            </a:pPr>
            <a:endParaRPr lang="de-AT" sz="2800" dirty="0" smtClean="0"/>
          </a:p>
          <a:p>
            <a:pPr marL="201168" lvl="1" indent="0">
              <a:buNone/>
            </a:pPr>
            <a:r>
              <a:rPr lang="de-AT" sz="2800" dirty="0" smtClean="0"/>
              <a:t>Durch die gemeinsame Beauftragung einer professionellen PR-Agentur, die eine PR-Strategie erarbeitet und umsetzt</a:t>
            </a:r>
          </a:p>
          <a:p>
            <a:pPr marL="201168" lvl="1" indent="0">
              <a:buNone/>
            </a:pPr>
            <a:endParaRPr lang="de-AT" sz="2800" dirty="0" smtClean="0"/>
          </a:p>
          <a:p>
            <a:pPr marL="201168" lvl="1" indent="0">
              <a:buNone/>
            </a:pPr>
            <a:endParaRPr lang="de-AT" sz="2800" dirty="0" smtClean="0"/>
          </a:p>
          <a:p>
            <a:pPr marL="201168" lvl="1" indent="0">
              <a:buNone/>
            </a:pPr>
            <a:endParaRPr lang="de-AT" sz="2800" dirty="0" smtClean="0"/>
          </a:p>
        </p:txBody>
      </p:sp>
    </p:spTree>
    <p:extLst>
      <p:ext uri="{BB962C8B-B14F-4D97-AF65-F5344CB8AC3E}">
        <p14:creationId xmlns:p14="http://schemas.microsoft.com/office/powerpoint/2010/main" val="229039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Bestandteile einer PR-Strategie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1097280" y="2224216"/>
            <a:ext cx="10058400" cy="3644878"/>
          </a:xfrm>
        </p:spPr>
        <p:txBody>
          <a:bodyPr>
            <a:noAutofit/>
          </a:bodyPr>
          <a:lstStyle/>
          <a:p>
            <a:r>
              <a:rPr lang="de-AT" sz="2800" dirty="0" smtClean="0"/>
              <a:t>Analyse der Ausgangssituation</a:t>
            </a:r>
          </a:p>
          <a:p>
            <a:pPr lvl="1"/>
            <a:r>
              <a:rPr lang="de-AT" sz="2800" dirty="0" smtClean="0"/>
              <a:t>Welche Informationen wollen Sie transportieren? </a:t>
            </a:r>
          </a:p>
          <a:p>
            <a:r>
              <a:rPr lang="de-AT" sz="2800" dirty="0" smtClean="0"/>
              <a:t>Festlegung der Zielgruppen</a:t>
            </a:r>
          </a:p>
          <a:p>
            <a:pPr lvl="1"/>
            <a:r>
              <a:rPr lang="de-AT" sz="2800" dirty="0" smtClean="0"/>
              <a:t>Wen wollen Sie erreichen?</a:t>
            </a:r>
          </a:p>
          <a:p>
            <a:r>
              <a:rPr lang="de-AT" sz="2800" dirty="0" smtClean="0"/>
              <a:t>Definition der Kommunikationsziele und der Schlüsselindikatoren</a:t>
            </a:r>
          </a:p>
          <a:p>
            <a:pPr lvl="1"/>
            <a:r>
              <a:rPr lang="de-AT" sz="2800" dirty="0" smtClean="0"/>
              <a:t>Was soll kommuniziert werden? Wie wird die Wirksamkeit der Kommunikation gemessen? </a:t>
            </a:r>
          </a:p>
        </p:txBody>
      </p:sp>
    </p:spTree>
    <p:extLst>
      <p:ext uri="{BB962C8B-B14F-4D97-AF65-F5344CB8AC3E}">
        <p14:creationId xmlns:p14="http://schemas.microsoft.com/office/powerpoint/2010/main" val="402470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Bestandteile einer PR-Strategie</a:t>
            </a:r>
            <a:endParaRPr lang="de-AT" b="1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AT" sz="2800" dirty="0" smtClean="0"/>
              <a:t>Formulierung der Kernbotschaft</a:t>
            </a:r>
          </a:p>
          <a:p>
            <a:pPr lvl="1"/>
            <a:r>
              <a:rPr lang="de-AT" sz="2800" dirty="0" smtClean="0"/>
              <a:t>Was ist Ihre zentrale Botschaft? (kurz, einprägsam, ohne Eigenlob)</a:t>
            </a:r>
          </a:p>
          <a:p>
            <a:r>
              <a:rPr lang="de-AT" sz="2800" dirty="0" smtClean="0"/>
              <a:t>Identifikation der Kontaktpunkte</a:t>
            </a:r>
          </a:p>
          <a:p>
            <a:pPr lvl="1"/>
            <a:r>
              <a:rPr lang="de-AT" sz="2800" dirty="0" smtClean="0"/>
              <a:t>Über welche Kanäle erreichen Sie Ihre Zielgruppen?</a:t>
            </a:r>
          </a:p>
          <a:p>
            <a:r>
              <a:rPr lang="de-AT" sz="2800" dirty="0" smtClean="0"/>
              <a:t>Festlegung und </a:t>
            </a:r>
            <a:r>
              <a:rPr lang="de-AT" sz="2800" dirty="0" err="1" smtClean="0"/>
              <a:t>Terminisierung</a:t>
            </a:r>
            <a:r>
              <a:rPr lang="de-AT" sz="2800" dirty="0" smtClean="0"/>
              <a:t> der Maßnahmen</a:t>
            </a:r>
          </a:p>
          <a:p>
            <a:r>
              <a:rPr lang="de-AT" sz="2800" dirty="0" smtClean="0"/>
              <a:t>Budgetierung</a:t>
            </a:r>
            <a:endParaRPr lang="de-AT" sz="2800" dirty="0"/>
          </a:p>
        </p:txBody>
      </p:sp>
    </p:spTree>
    <p:extLst>
      <p:ext uri="{BB962C8B-B14F-4D97-AF65-F5344CB8AC3E}">
        <p14:creationId xmlns:p14="http://schemas.microsoft.com/office/powerpoint/2010/main" val="402470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b="1" dirty="0" smtClean="0"/>
              <a:t>Krisenkommunikation – Was tun, wen</a:t>
            </a:r>
            <a:br>
              <a:rPr lang="de-AT" b="1" dirty="0" smtClean="0"/>
            </a:br>
            <a:r>
              <a:rPr lang="de-AT" b="1" dirty="0" smtClean="0"/>
              <a:t>etwa Schlimmes passiert?</a:t>
            </a:r>
            <a:endParaRPr lang="de-AT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sz="2800" dirty="0" smtClean="0"/>
              <a:t>Technik- und IT-Ausfälle </a:t>
            </a:r>
          </a:p>
          <a:p>
            <a:r>
              <a:rPr lang="de-AT" sz="2800" dirty="0" smtClean="0"/>
              <a:t>Persönliche Fehlleistungen mit extremen Folgen</a:t>
            </a:r>
          </a:p>
          <a:p>
            <a:r>
              <a:rPr lang="de-AT" sz="2800" dirty="0" smtClean="0"/>
              <a:t>Schwere Hygienemängel</a:t>
            </a:r>
          </a:p>
          <a:p>
            <a:r>
              <a:rPr lang="de-AT" sz="2800" dirty="0" smtClean="0"/>
              <a:t>Extreme Überlastung der Kapazitäten</a:t>
            </a:r>
          </a:p>
          <a:p>
            <a:r>
              <a:rPr lang="de-AT" sz="2800" dirty="0" smtClean="0"/>
              <a:t>Fehlleistungen wegen extremen Personalmangels</a:t>
            </a:r>
          </a:p>
          <a:p>
            <a:r>
              <a:rPr lang="de-AT" sz="2800" dirty="0" smtClean="0"/>
              <a:t>…</a:t>
            </a:r>
            <a:endParaRPr lang="de-AT" sz="2800" dirty="0"/>
          </a:p>
        </p:txBody>
      </p:sp>
    </p:spTree>
    <p:extLst>
      <p:ext uri="{BB962C8B-B14F-4D97-AF65-F5344CB8AC3E}">
        <p14:creationId xmlns:p14="http://schemas.microsoft.com/office/powerpoint/2010/main" val="372547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b="1" dirty="0" smtClean="0"/>
              <a:t>Krisenkommunikation – Wenn etwas </a:t>
            </a:r>
            <a:br>
              <a:rPr lang="de-AT" b="1" dirty="0" smtClean="0"/>
            </a:br>
            <a:r>
              <a:rPr lang="de-AT" b="1" dirty="0" smtClean="0"/>
              <a:t>wirklich Schlimmes passiert?</a:t>
            </a:r>
            <a:endParaRPr lang="de-AT" b="1" dirty="0"/>
          </a:p>
        </p:txBody>
      </p:sp>
      <p:pic>
        <p:nvPicPr>
          <p:cNvPr id="8" name="Inhaltsplatzhalter 7" descr="IPS15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27554" y="2006901"/>
            <a:ext cx="6566126" cy="4022725"/>
          </a:xfrm>
        </p:spPr>
      </p:pic>
    </p:spTree>
    <p:extLst>
      <p:ext uri="{BB962C8B-B14F-4D97-AF65-F5344CB8AC3E}">
        <p14:creationId xmlns:p14="http://schemas.microsoft.com/office/powerpoint/2010/main" val="372547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b="1" dirty="0" smtClean="0"/>
              <a:t>Krisenkommunikation – wenn etwas </a:t>
            </a:r>
            <a:br>
              <a:rPr lang="de-AT" b="1" dirty="0" smtClean="0"/>
            </a:br>
            <a:r>
              <a:rPr lang="de-AT" b="1" dirty="0" smtClean="0"/>
              <a:t>wirklich Schlimmes passiert?</a:t>
            </a:r>
            <a:endParaRPr lang="de-AT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97280" y="1964724"/>
            <a:ext cx="10369790" cy="3904370"/>
          </a:xfrm>
        </p:spPr>
        <p:txBody>
          <a:bodyPr>
            <a:normAutofit fontScale="92500" lnSpcReduction="10000"/>
          </a:bodyPr>
          <a:lstStyle/>
          <a:p>
            <a:r>
              <a:rPr lang="de-AT" sz="2800" dirty="0" smtClean="0"/>
              <a:t>1) Gibt es Notfallpläne? Muss ein Krisenstab eingerichtet werden, der die Kommunikation steuert?</a:t>
            </a:r>
          </a:p>
          <a:p>
            <a:r>
              <a:rPr lang="de-AT" sz="2800" dirty="0" smtClean="0"/>
              <a:t>2) Definition der kommunizierbaren Inhalte</a:t>
            </a:r>
          </a:p>
          <a:p>
            <a:pPr lvl="1"/>
            <a:r>
              <a:rPr lang="de-AT" sz="2600" dirty="0" smtClean="0"/>
              <a:t>nach innen</a:t>
            </a:r>
          </a:p>
          <a:p>
            <a:pPr lvl="1"/>
            <a:r>
              <a:rPr lang="de-AT" sz="2600" dirty="0" smtClean="0"/>
              <a:t>nach außen</a:t>
            </a:r>
          </a:p>
          <a:p>
            <a:r>
              <a:rPr lang="de-AT" sz="2800" dirty="0" smtClean="0"/>
              <a:t>3) Bestimmung </a:t>
            </a:r>
            <a:r>
              <a:rPr lang="de-AT" sz="2800" b="1" dirty="0" smtClean="0"/>
              <a:t>eines</a:t>
            </a:r>
            <a:r>
              <a:rPr lang="de-AT" sz="2800" dirty="0" smtClean="0"/>
              <a:t> Kommunikators </a:t>
            </a:r>
          </a:p>
          <a:p>
            <a:pPr lvl="1"/>
            <a:r>
              <a:rPr lang="de-AT" sz="2600" dirty="0" smtClean="0"/>
              <a:t>nach innen</a:t>
            </a:r>
          </a:p>
          <a:p>
            <a:pPr lvl="1"/>
            <a:r>
              <a:rPr lang="de-AT" sz="2600" dirty="0" smtClean="0"/>
              <a:t>nach außen</a:t>
            </a:r>
            <a:endParaRPr lang="de-AT" sz="2800" dirty="0" smtClean="0"/>
          </a:p>
          <a:p>
            <a:r>
              <a:rPr lang="de-AT" sz="2800" dirty="0" smtClean="0"/>
              <a:t>4) Ständiges Monitoring des Meinungsbildes</a:t>
            </a:r>
          </a:p>
          <a:p>
            <a:endParaRPr lang="de-AT" sz="2600" dirty="0" smtClean="0"/>
          </a:p>
        </p:txBody>
      </p:sp>
    </p:spTree>
    <p:extLst>
      <p:ext uri="{BB962C8B-B14F-4D97-AF65-F5344CB8AC3E}">
        <p14:creationId xmlns:p14="http://schemas.microsoft.com/office/powerpoint/2010/main" val="372547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Fazit</a:t>
            </a:r>
            <a:endParaRPr lang="de-AT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AT" sz="2800" dirty="0" smtClean="0"/>
              <a:t>Corona als </a:t>
            </a:r>
            <a:r>
              <a:rPr lang="de-AT" sz="2800" dirty="0" err="1" smtClean="0"/>
              <a:t>Gamechanger</a:t>
            </a:r>
            <a:r>
              <a:rPr lang="de-AT" sz="2800" dirty="0" smtClean="0"/>
              <a:t> beim journalistischen Umgang mit PS</a:t>
            </a:r>
          </a:p>
          <a:p>
            <a:pPr lvl="0"/>
            <a:r>
              <a:rPr lang="de-AT" sz="2800" dirty="0" smtClean="0"/>
              <a:t>Gesundheitsberichterstattung wanderte auf die Titelseiten</a:t>
            </a:r>
          </a:p>
          <a:p>
            <a:pPr lvl="0"/>
            <a:r>
              <a:rPr lang="de-AT" sz="2800" dirty="0" smtClean="0"/>
              <a:t>Patientensicherheit wird zum Thema für Massenmedien</a:t>
            </a:r>
          </a:p>
          <a:p>
            <a:pPr lvl="0"/>
            <a:r>
              <a:rPr lang="de-AT" sz="2800" dirty="0" smtClean="0"/>
              <a:t>Auflageorientierte Journalisten lieben die Emotionalisierung, die Bedienung von Narrativen und die Skandalisierung</a:t>
            </a:r>
          </a:p>
          <a:p>
            <a:r>
              <a:rPr lang="de-AT" sz="2800" dirty="0" smtClean="0"/>
              <a:t>Eigene Öffentlichkeitsarbeit muss Angst nehmen, Vertrauen stärken und negative Narrative konterkarieren oder neue schaffen</a:t>
            </a:r>
          </a:p>
          <a:p>
            <a:r>
              <a:rPr lang="de-AT" sz="2800" dirty="0" smtClean="0"/>
              <a:t> </a:t>
            </a:r>
            <a:endParaRPr lang="de-AT" sz="2800" dirty="0"/>
          </a:p>
        </p:txBody>
      </p:sp>
    </p:spTree>
    <p:extLst>
      <p:ext uri="{BB962C8B-B14F-4D97-AF65-F5344CB8AC3E}">
        <p14:creationId xmlns:p14="http://schemas.microsoft.com/office/powerpoint/2010/main" val="374769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smtClean="0"/>
              <a:t>Fazit</a:t>
            </a:r>
            <a:endParaRPr lang="de-AT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de-AT" sz="2800" dirty="0" smtClean="0"/>
              <a:t>Positive PR über PS birgt die Chance zum USP </a:t>
            </a:r>
          </a:p>
          <a:p>
            <a:r>
              <a:rPr lang="de-AT" sz="2800" dirty="0" smtClean="0"/>
              <a:t>PR ist eine strategische Managementaufgabe</a:t>
            </a:r>
          </a:p>
          <a:p>
            <a:r>
              <a:rPr lang="de-AT" sz="2800" dirty="0" smtClean="0"/>
              <a:t>PTS-Kommunikation im Spannungsfeld zwischen </a:t>
            </a:r>
            <a:r>
              <a:rPr lang="de-AT" sz="2800" dirty="0" err="1" smtClean="0"/>
              <a:t>Stakeholdern</a:t>
            </a:r>
            <a:r>
              <a:rPr lang="de-AT" sz="2800" dirty="0" smtClean="0"/>
              <a:t> und Politik</a:t>
            </a:r>
          </a:p>
          <a:p>
            <a:r>
              <a:rPr lang="de-AT" sz="2800" dirty="0" smtClean="0"/>
              <a:t>Schaffung einer unabhängigen überparteilichen Kommunikationsplattform</a:t>
            </a:r>
          </a:p>
          <a:p>
            <a:r>
              <a:rPr lang="de-AT" sz="2800" dirty="0" smtClean="0"/>
              <a:t>Delegierung an professionelle Öffentlichkeitsarbeiter</a:t>
            </a:r>
          </a:p>
          <a:p>
            <a:r>
              <a:rPr lang="de-AT" sz="2800" dirty="0" smtClean="0"/>
              <a:t>Kommunikation im Krisenfall			      </a:t>
            </a:r>
            <a:r>
              <a:rPr lang="de-AT" sz="1400" dirty="0" smtClean="0"/>
              <a:t>    </a:t>
            </a:r>
            <a:r>
              <a:rPr lang="de-AT" sz="1400" dirty="0" err="1" smtClean="0"/>
              <a:t>johannes</a:t>
            </a:r>
            <a:r>
              <a:rPr lang="de-AT" sz="1400" dirty="0" smtClean="0"/>
              <a:t> </a:t>
            </a:r>
            <a:r>
              <a:rPr lang="de-AT" sz="1400" dirty="0" err="1" smtClean="0"/>
              <a:t>tandl</a:t>
            </a:r>
            <a:r>
              <a:rPr lang="de-AT" sz="1400" dirty="0" smtClean="0"/>
              <a:t>, </a:t>
            </a:r>
            <a:r>
              <a:rPr lang="de-AT" sz="1400" dirty="0" err="1" smtClean="0"/>
              <a:t>k&amp;t</a:t>
            </a:r>
            <a:r>
              <a:rPr lang="de-AT" sz="1400" dirty="0" smtClean="0"/>
              <a:t> </a:t>
            </a:r>
            <a:r>
              <a:rPr lang="de-AT" sz="1400" dirty="0" err="1" smtClean="0"/>
              <a:t>verlagsgmbh</a:t>
            </a:r>
            <a:r>
              <a:rPr lang="de-AT" sz="1400" dirty="0" smtClean="0"/>
              <a:t> 2022</a:t>
            </a:r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374769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ückblick">
  <a:themeElements>
    <a:clrScheme name="Rückblick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ückblick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888</Words>
  <Application>Microsoft Office PowerPoint</Application>
  <PresentationFormat>Breitbild</PresentationFormat>
  <Paragraphs>275</Paragraphs>
  <Slides>32</Slides>
  <Notes>32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32</vt:i4>
      </vt:variant>
    </vt:vector>
  </HeadingPairs>
  <TitlesOfParts>
    <vt:vector size="35" baseType="lpstr">
      <vt:lpstr>Calibri</vt:lpstr>
      <vt:lpstr>Calibri Light</vt:lpstr>
      <vt:lpstr>Rückblick</vt:lpstr>
      <vt:lpstr>Die Lust an der Zuspitzung</vt:lpstr>
      <vt:lpstr>Wie gelangt PS in die Medien?</vt:lpstr>
      <vt:lpstr>Wie gelangt PS in die Medien?</vt:lpstr>
      <vt:lpstr>Wie gelangt PS in die Medien?</vt:lpstr>
      <vt:lpstr>Wie gelangt PS in die Medien?</vt:lpstr>
      <vt:lpstr>Wie gelangt PS in die Medien?</vt:lpstr>
      <vt:lpstr>Wie gelangt PS in die Medien?</vt:lpstr>
      <vt:lpstr>Wie gelangt PS in die Medien?</vt:lpstr>
      <vt:lpstr>Wie gelangt PS in die Medien?</vt:lpstr>
      <vt:lpstr>Corona als Gamechanger</vt:lpstr>
      <vt:lpstr>Corona als Gamechanger</vt:lpstr>
      <vt:lpstr>Wie gehen Journalisten mit einem sperrigen Themen wie PS um?</vt:lpstr>
      <vt:lpstr>Wie gehen Journalisten mit einem sperrigen Themen wie PS um?</vt:lpstr>
      <vt:lpstr>Wie gehen Journalisten mit einem sperrigen Themen wie PS um?</vt:lpstr>
      <vt:lpstr>Wie gehen Journalisten mit einem sperrigen Themen wie PS um?</vt:lpstr>
      <vt:lpstr>Wie gehen Journalisten mit einem sperrigen Themen wie PS um?</vt:lpstr>
      <vt:lpstr>Wie gehen Journalisten mit einem sperrigen Themen wie PS um?</vt:lpstr>
      <vt:lpstr>Wie gehen Journalisten mit einem sperrigen Themen wie PS um?</vt:lpstr>
      <vt:lpstr>Wie gehen Journalisten mit einem sperrigen Themen wie PS um?</vt:lpstr>
      <vt:lpstr>Wie gehen Journalisten mit einem sperrigen Themen wie PS um?</vt:lpstr>
      <vt:lpstr>Wie gehen Journalisten mit einem sperrigen Themen wie PS um?</vt:lpstr>
      <vt:lpstr>Warum das Thema PS eine professionelle Öffentlichkeitsarbeit benötigt</vt:lpstr>
      <vt:lpstr>PR ist eine Managementaufgabe</vt:lpstr>
      <vt:lpstr>PR ist eine Managementaufgabe</vt:lpstr>
      <vt:lpstr>Wie gelangen PS-Inhalte  trotzdem ungefiltert an die Öffentlichkeit?</vt:lpstr>
      <vt:lpstr>Bestandteile einer PR-Strategie</vt:lpstr>
      <vt:lpstr>Bestandteile einer PR-Strategie</vt:lpstr>
      <vt:lpstr>Krisenkommunikation – Was tun, wen etwa Schlimmes passiert?</vt:lpstr>
      <vt:lpstr>Krisenkommunikation – Wenn etwas  wirklich Schlimmes passiert?</vt:lpstr>
      <vt:lpstr>Krisenkommunikation – wenn etwas  wirklich Schlimmes passiert?</vt:lpstr>
      <vt:lpstr>Fazit</vt:lpstr>
      <vt:lpstr>Fazit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Lust an der Zuspitzung</dc:title>
  <dc:creator>Johannes Tandl</dc:creator>
  <cp:lastModifiedBy>Gschaider Nadja</cp:lastModifiedBy>
  <cp:revision>64</cp:revision>
  <dcterms:created xsi:type="dcterms:W3CDTF">2022-09-25T05:57:27Z</dcterms:created>
  <dcterms:modified xsi:type="dcterms:W3CDTF">2022-09-27T10:08:34Z</dcterms:modified>
</cp:coreProperties>
</file>