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2" r:id="rId4"/>
    <p:sldMasterId id="2147483657" r:id="rId5"/>
    <p:sldMasterId id="2147483665" r:id="rId6"/>
  </p:sldMasterIdLst>
  <p:notesMasterIdLst>
    <p:notesMasterId r:id="rId42"/>
  </p:notesMasterIdLst>
  <p:sldIdLst>
    <p:sldId id="256" r:id="rId7"/>
    <p:sldId id="555" r:id="rId8"/>
    <p:sldId id="510" r:id="rId9"/>
    <p:sldId id="511" r:id="rId10"/>
    <p:sldId id="520" r:id="rId11"/>
    <p:sldId id="263" r:id="rId12"/>
    <p:sldId id="270" r:id="rId13"/>
    <p:sldId id="294" r:id="rId14"/>
    <p:sldId id="757" r:id="rId15"/>
    <p:sldId id="758" r:id="rId16"/>
    <p:sldId id="267" r:id="rId17"/>
    <p:sldId id="756" r:id="rId18"/>
    <p:sldId id="737" r:id="rId19"/>
    <p:sldId id="744" r:id="rId20"/>
    <p:sldId id="745" r:id="rId21"/>
    <p:sldId id="746" r:id="rId22"/>
    <p:sldId id="747" r:id="rId23"/>
    <p:sldId id="748" r:id="rId24"/>
    <p:sldId id="750" r:id="rId25"/>
    <p:sldId id="753" r:id="rId26"/>
    <p:sldId id="754" r:id="rId27"/>
    <p:sldId id="755" r:id="rId28"/>
    <p:sldId id="325" r:id="rId29"/>
    <p:sldId id="296" r:id="rId30"/>
    <p:sldId id="749" r:id="rId31"/>
    <p:sldId id="751" r:id="rId32"/>
    <p:sldId id="735" r:id="rId33"/>
    <p:sldId id="736" r:id="rId34"/>
    <p:sldId id="739" r:id="rId35"/>
    <p:sldId id="740" r:id="rId36"/>
    <p:sldId id="741" r:id="rId37"/>
    <p:sldId id="742" r:id="rId38"/>
    <p:sldId id="743" r:id="rId39"/>
    <p:sldId id="738" r:id="rId40"/>
    <p:sldId id="752" r:id="rId41"/>
  </p:sldIdLst>
  <p:sldSz cx="9906000" cy="6858000" type="A4"/>
  <p:notesSz cx="6735763" cy="986631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tina Hagspiel" initials="MH" lastIdx="11" clrIdx="0"/>
  <p:cmAuthor id="1" name="Claas Röhl" initials="CR" lastIdx="17" clrIdx="0"/>
  <p:cmAuthor id="2" name="Andrea Schweiger" initials="AS" lastIdx="9" clrIdx="1">
    <p:extLst>
      <p:ext uri="{19B8F6BF-5375-455C-9EA6-DF929625EA0E}">
        <p15:presenceInfo xmlns:p15="http://schemas.microsoft.com/office/powerpoint/2012/main" userId="Andrea Schweig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79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35" autoAdjust="0"/>
    <p:restoredTop sz="93883" autoAdjust="0"/>
  </p:normalViewPr>
  <p:slideViewPr>
    <p:cSldViewPr snapToGrid="0">
      <p:cViewPr varScale="1">
        <p:scale>
          <a:sx n="63" d="100"/>
          <a:sy n="63" d="100"/>
        </p:scale>
        <p:origin x="1568" y="5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D:\Sehad18_190417\Sehad18_190417\Konferenzen_Pr&#228;sentatation\Gesundheitspolitisches%20Forum\Microsoft%20Excel-Arbeitsblatt%20(neu).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Sehad18_190417\Sehad18_190417\Konferenzen_Pr&#228;sentatation\Gesundheitspolitisches%20Forum\Microsoft%20Excel-Arbeitsblatt%20(neu).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Tabelle2!$A$9:$B$14</c:f>
              <c:strCache>
                <c:ptCount val="6"/>
                <c:pt idx="0">
                  <c:v>keine Ereignisberichte</c:v>
                </c:pt>
                <c:pt idx="1">
                  <c:v>1-2 Ereignisberichte</c:v>
                </c:pt>
                <c:pt idx="2">
                  <c:v>3-5 Ereignisberichte</c:v>
                </c:pt>
                <c:pt idx="3">
                  <c:v>6-10 Ereignisberichte</c:v>
                </c:pt>
                <c:pt idx="4">
                  <c:v>11-20 Ereignisberichte</c:v>
                </c:pt>
                <c:pt idx="5">
                  <c:v>mehr als 21 Ereignisberichte</c:v>
                </c:pt>
              </c:strCache>
            </c:strRef>
          </c:cat>
          <c:val>
            <c:numRef>
              <c:f>Tabelle2!$C$9:$C$14</c:f>
              <c:numCache>
                <c:formatCode>###0.0%</c:formatCode>
                <c:ptCount val="6"/>
                <c:pt idx="0">
                  <c:v>0.68044788975021531</c:v>
                </c:pt>
                <c:pt idx="1">
                  <c:v>0.2282515073212748</c:v>
                </c:pt>
                <c:pt idx="2">
                  <c:v>5.5986218776916452E-2</c:v>
                </c:pt>
                <c:pt idx="3">
                  <c:v>2.1533161068044794E-2</c:v>
                </c:pt>
                <c:pt idx="4">
                  <c:v>1.0335917312661501E-2</c:v>
                </c:pt>
                <c:pt idx="5">
                  <c:v>3.4453057708871667E-3</c:v>
                </c:pt>
              </c:numCache>
            </c:numRef>
          </c:val>
          <c:extLst>
            <c:ext xmlns:c16="http://schemas.microsoft.com/office/drawing/2014/chart" uri="{C3380CC4-5D6E-409C-BE32-E72D297353CC}">
              <c16:uniqueId val="{00000000-67C1-41A2-871A-0AF5F5E443F7}"/>
            </c:ext>
          </c:extLst>
        </c:ser>
        <c:dLbls>
          <c:showLegendKey val="0"/>
          <c:showVal val="0"/>
          <c:showCatName val="0"/>
          <c:showSerName val="0"/>
          <c:showPercent val="0"/>
          <c:showBubbleSize val="0"/>
        </c:dLbls>
        <c:gapWidth val="100"/>
        <c:overlap val="50"/>
        <c:axId val="210141568"/>
        <c:axId val="210143104"/>
      </c:barChart>
      <c:catAx>
        <c:axId val="21014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de-DE"/>
          </a:p>
        </c:txPr>
        <c:crossAx val="210143104"/>
        <c:crosses val="autoZero"/>
        <c:auto val="1"/>
        <c:lblAlgn val="ctr"/>
        <c:lblOffset val="100"/>
        <c:noMultiLvlLbl val="0"/>
      </c:catAx>
      <c:valAx>
        <c:axId val="21014310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de-DE"/>
          </a:p>
        </c:txPr>
        <c:crossAx val="210141568"/>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1800"/>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Tabelle2!$A$2:$B$7</c:f>
              <c:strCache>
                <c:ptCount val="6"/>
                <c:pt idx="0">
                  <c:v>hervorragend</c:v>
                </c:pt>
                <c:pt idx="1">
                  <c:v>sehr gut</c:v>
                </c:pt>
                <c:pt idx="2">
                  <c:v>akzeptabel</c:v>
                </c:pt>
                <c:pt idx="3">
                  <c:v>schlecht</c:v>
                </c:pt>
                <c:pt idx="4">
                  <c:v>ungenügend</c:v>
                </c:pt>
                <c:pt idx="5">
                  <c:v>keine Antwort</c:v>
                </c:pt>
              </c:strCache>
            </c:strRef>
          </c:cat>
          <c:val>
            <c:numRef>
              <c:f>Tabelle2!$C$2:$C$7</c:f>
              <c:numCache>
                <c:formatCode>###0.0%</c:formatCode>
                <c:ptCount val="6"/>
                <c:pt idx="0">
                  <c:v>7.2039942938659063E-2</c:v>
                </c:pt>
                <c:pt idx="1">
                  <c:v>0.52995720399429391</c:v>
                </c:pt>
                <c:pt idx="2">
                  <c:v>0.30813124108416545</c:v>
                </c:pt>
                <c:pt idx="3">
                  <c:v>4.136947218259629E-2</c:v>
                </c:pt>
                <c:pt idx="4">
                  <c:v>1.783166904422254E-2</c:v>
                </c:pt>
                <c:pt idx="5">
                  <c:v>3.0670470756062763E-2</c:v>
                </c:pt>
              </c:numCache>
            </c:numRef>
          </c:val>
          <c:extLst>
            <c:ext xmlns:c16="http://schemas.microsoft.com/office/drawing/2014/chart" uri="{C3380CC4-5D6E-409C-BE32-E72D297353CC}">
              <c16:uniqueId val="{00000000-8123-4724-8529-629D6EDB2E2F}"/>
            </c:ext>
          </c:extLst>
        </c:ser>
        <c:dLbls>
          <c:showLegendKey val="0"/>
          <c:showVal val="0"/>
          <c:showCatName val="0"/>
          <c:showSerName val="0"/>
          <c:showPercent val="0"/>
          <c:showBubbleSize val="0"/>
        </c:dLbls>
        <c:gapWidth val="100"/>
        <c:overlap val="50"/>
        <c:axId val="210164736"/>
        <c:axId val="210518784"/>
      </c:barChart>
      <c:catAx>
        <c:axId val="21016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de-DE"/>
          </a:p>
        </c:txPr>
        <c:crossAx val="210518784"/>
        <c:crosses val="autoZero"/>
        <c:auto val="1"/>
        <c:lblAlgn val="ctr"/>
        <c:lblOffset val="100"/>
        <c:noMultiLvlLbl val="0"/>
      </c:catAx>
      <c:valAx>
        <c:axId val="2105187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de-DE"/>
          </a:p>
        </c:txPr>
        <c:crossAx val="21016473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1800">
          <a:solidFill>
            <a:schemeClr val="tx1"/>
          </a:solidFill>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416197975253086E-2"/>
          <c:y val="0.11748531433570804"/>
          <c:w val="0.92958380202474689"/>
          <c:h val="0.5606034718633145"/>
        </c:manualLayout>
      </c:layout>
      <c:lineChart>
        <c:grouping val="standard"/>
        <c:varyColors val="0"/>
        <c:ser>
          <c:idx val="0"/>
          <c:order val="0"/>
          <c:tx>
            <c:strRef>
              <c:f>Tabelle1!$B$1</c:f>
              <c:strCache>
                <c:ptCount val="1"/>
                <c:pt idx="0">
                  <c:v>Krankenhaus A</c:v>
                </c:pt>
              </c:strCache>
            </c:strRef>
          </c:tx>
          <c:spPr>
            <a:ln w="9525" cap="rnd">
              <a:solidFill>
                <a:schemeClr val="bg1">
                  <a:lumMod val="65000"/>
                </a:schemeClr>
              </a:solidFill>
              <a:round/>
            </a:ln>
            <a:effectLst/>
          </c:spPr>
          <c:marker>
            <c:symbol val="circle"/>
            <c:size val="5"/>
            <c:spPr>
              <a:solidFill>
                <a:schemeClr val="bg1">
                  <a:lumMod val="50000"/>
                </a:schemeClr>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Tabelle1!$B$2:$B$11</c:f>
              <c:numCache>
                <c:formatCode>###0.00</c:formatCode>
                <c:ptCount val="10"/>
                <c:pt idx="0">
                  <c:v>3.8289473684210527</c:v>
                </c:pt>
                <c:pt idx="1">
                  <c:v>3.6376811594202887</c:v>
                </c:pt>
                <c:pt idx="2">
                  <c:v>3.7719298245614032</c:v>
                </c:pt>
                <c:pt idx="3">
                  <c:v>3.5555555555555562</c:v>
                </c:pt>
                <c:pt idx="4">
                  <c:v>3.1166666666666663</c:v>
                </c:pt>
                <c:pt idx="5">
                  <c:v>3.9062499999999996</c:v>
                </c:pt>
                <c:pt idx="6">
                  <c:v>3.9111111111111123</c:v>
                </c:pt>
                <c:pt idx="7">
                  <c:v>3.666666666666667</c:v>
                </c:pt>
                <c:pt idx="8">
                  <c:v>3.4736842105263155</c:v>
                </c:pt>
                <c:pt idx="9">
                  <c:v>3.7111111111111112</c:v>
                </c:pt>
              </c:numCache>
            </c:numRef>
          </c:val>
          <c:smooth val="0"/>
          <c:extLst>
            <c:ext xmlns:c16="http://schemas.microsoft.com/office/drawing/2014/chart" uri="{C3380CC4-5D6E-409C-BE32-E72D297353CC}">
              <c16:uniqueId val="{00000000-0445-42C5-A867-93D9C9E99973}"/>
            </c:ext>
          </c:extLst>
        </c:ser>
        <c:ser>
          <c:idx val="1"/>
          <c:order val="1"/>
          <c:tx>
            <c:strRef>
              <c:f>Tabelle1!$C$1</c:f>
              <c:strCache>
                <c:ptCount val="1"/>
                <c:pt idx="0">
                  <c:v>Krankenhaus B</c:v>
                </c:pt>
              </c:strCache>
            </c:strRef>
          </c:tx>
          <c:spPr>
            <a:ln w="3175" cap="rnd">
              <a:solidFill>
                <a:schemeClr val="bg1">
                  <a:lumMod val="65000"/>
                </a:schemeClr>
              </a:solidFill>
              <a:round/>
            </a:ln>
            <a:effectLst/>
          </c:spPr>
          <c:marker>
            <c:symbol val="circle"/>
            <c:size val="5"/>
            <c:spPr>
              <a:solidFill>
                <a:schemeClr val="accent2"/>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Tabelle1!$C$2:$C$11</c:f>
              <c:numCache>
                <c:formatCode>###0.00</c:formatCode>
                <c:ptCount val="10"/>
                <c:pt idx="0">
                  <c:v>4.1554054054054053</c:v>
                </c:pt>
                <c:pt idx="1">
                  <c:v>3.6811594202898554</c:v>
                </c:pt>
                <c:pt idx="2">
                  <c:v>3.9238095238095241</c:v>
                </c:pt>
                <c:pt idx="3">
                  <c:v>4.0540540540540544</c:v>
                </c:pt>
                <c:pt idx="4">
                  <c:v>3.2666666666666662</c:v>
                </c:pt>
                <c:pt idx="5">
                  <c:v>4.1290322580645151</c:v>
                </c:pt>
                <c:pt idx="6">
                  <c:v>4.0476190476190483</c:v>
                </c:pt>
                <c:pt idx="7">
                  <c:v>4.3425925925925926</c:v>
                </c:pt>
                <c:pt idx="8">
                  <c:v>3.8166666666666664</c:v>
                </c:pt>
                <c:pt idx="9">
                  <c:v>3.347826086956522</c:v>
                </c:pt>
              </c:numCache>
            </c:numRef>
          </c:val>
          <c:smooth val="0"/>
          <c:extLst>
            <c:ext xmlns:c16="http://schemas.microsoft.com/office/drawing/2014/chart" uri="{C3380CC4-5D6E-409C-BE32-E72D297353CC}">
              <c16:uniqueId val="{00000001-0445-42C5-A867-93D9C9E99973}"/>
            </c:ext>
          </c:extLst>
        </c:ser>
        <c:ser>
          <c:idx val="2"/>
          <c:order val="2"/>
          <c:tx>
            <c:strRef>
              <c:f>Tabelle1!$D$1</c:f>
              <c:strCache>
                <c:ptCount val="1"/>
                <c:pt idx="0">
                  <c:v>Krankenhaus C</c:v>
                </c:pt>
              </c:strCache>
            </c:strRef>
          </c:tx>
          <c:spPr>
            <a:ln w="9525" cap="rnd" cmpd="sng">
              <a:solidFill>
                <a:schemeClr val="bg1">
                  <a:lumMod val="65000"/>
                </a:schemeClr>
              </a:solidFill>
              <a:prstDash val="solid"/>
              <a:round/>
              <a:tailEnd type="none"/>
            </a:ln>
            <a:effectLst/>
          </c:spPr>
          <c:marker>
            <c:symbol val="circle"/>
            <c:size val="5"/>
            <c:spPr>
              <a:solidFill>
                <a:srgbClr val="0070C0"/>
              </a:solidFill>
              <a:ln w="3175">
                <a:solidFill>
                  <a:srgbClr val="0070C0"/>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Tabelle1!$D$2:$D$11</c:f>
              <c:numCache>
                <c:formatCode>###0.00</c:formatCode>
                <c:ptCount val="10"/>
                <c:pt idx="0">
                  <c:v>3.7693548387096762</c:v>
                </c:pt>
                <c:pt idx="1">
                  <c:v>3.5748299319727899</c:v>
                </c:pt>
                <c:pt idx="2">
                  <c:v>3.704641350210971</c:v>
                </c:pt>
                <c:pt idx="3">
                  <c:v>3.3538961038961026</c:v>
                </c:pt>
                <c:pt idx="4">
                  <c:v>3.117886178861788</c:v>
                </c:pt>
                <c:pt idx="5">
                  <c:v>3.5979166666666669</c:v>
                </c:pt>
                <c:pt idx="6">
                  <c:v>3.4964539007092208</c:v>
                </c:pt>
                <c:pt idx="7">
                  <c:v>3.3032786885245895</c:v>
                </c:pt>
                <c:pt idx="8">
                  <c:v>3.3776978417266172</c:v>
                </c:pt>
                <c:pt idx="9">
                  <c:v>3.272727272727272</c:v>
                </c:pt>
              </c:numCache>
            </c:numRef>
          </c:val>
          <c:smooth val="0"/>
          <c:extLst>
            <c:ext xmlns:c16="http://schemas.microsoft.com/office/drawing/2014/chart" uri="{C3380CC4-5D6E-409C-BE32-E72D297353CC}">
              <c16:uniqueId val="{00000002-0445-42C5-A867-93D9C9E99973}"/>
            </c:ext>
          </c:extLst>
        </c:ser>
        <c:ser>
          <c:idx val="3"/>
          <c:order val="3"/>
          <c:tx>
            <c:strRef>
              <c:f>Tabelle1!$E$1</c:f>
              <c:strCache>
                <c:ptCount val="1"/>
                <c:pt idx="0">
                  <c:v>Krankenhaus D</c:v>
                </c:pt>
              </c:strCache>
            </c:strRef>
          </c:tx>
          <c:spPr>
            <a:ln w="3175" cap="rnd">
              <a:solidFill>
                <a:schemeClr val="bg1">
                  <a:lumMod val="65000"/>
                </a:schemeClr>
              </a:solidFill>
              <a:round/>
            </a:ln>
            <a:effectLst/>
          </c:spPr>
          <c:marker>
            <c:symbol val="circle"/>
            <c:size val="5"/>
            <c:spPr>
              <a:solidFill>
                <a:schemeClr val="accent4"/>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Tabelle1!$E$2:$E$11</c:f>
              <c:numCache>
                <c:formatCode>###0.00</c:formatCode>
                <c:ptCount val="10"/>
                <c:pt idx="0">
                  <c:v>4.1250000000000009</c:v>
                </c:pt>
                <c:pt idx="1">
                  <c:v>3.7261904761904763</c:v>
                </c:pt>
                <c:pt idx="2">
                  <c:v>4.0047619047619056</c:v>
                </c:pt>
                <c:pt idx="3">
                  <c:v>3.9861111111111103</c:v>
                </c:pt>
                <c:pt idx="4">
                  <c:v>3.4178403755868541</c:v>
                </c:pt>
                <c:pt idx="5">
                  <c:v>3.9912280701754375</c:v>
                </c:pt>
                <c:pt idx="6">
                  <c:v>4.041666666666667</c:v>
                </c:pt>
                <c:pt idx="7">
                  <c:v>4.0959595959595969</c:v>
                </c:pt>
                <c:pt idx="8">
                  <c:v>3.7063492063492065</c:v>
                </c:pt>
                <c:pt idx="9">
                  <c:v>3.5374149659863954</c:v>
                </c:pt>
              </c:numCache>
            </c:numRef>
          </c:val>
          <c:smooth val="0"/>
          <c:extLst>
            <c:ext xmlns:c16="http://schemas.microsoft.com/office/drawing/2014/chart" uri="{C3380CC4-5D6E-409C-BE32-E72D297353CC}">
              <c16:uniqueId val="{00000003-0445-42C5-A867-93D9C9E99973}"/>
            </c:ext>
          </c:extLst>
        </c:ser>
        <c:ser>
          <c:idx val="4"/>
          <c:order val="4"/>
          <c:tx>
            <c:strRef>
              <c:f>Tabelle1!$F$1</c:f>
              <c:strCache>
                <c:ptCount val="1"/>
                <c:pt idx="0">
                  <c:v>Krankenhaus E</c:v>
                </c:pt>
              </c:strCache>
            </c:strRef>
          </c:tx>
          <c:spPr>
            <a:ln w="9525" cap="rnd">
              <a:solidFill>
                <a:schemeClr val="bg1">
                  <a:lumMod val="65000"/>
                </a:schemeClr>
              </a:solidFill>
              <a:round/>
            </a:ln>
            <a:effectLst/>
          </c:spPr>
          <c:marker>
            <c:symbol val="circle"/>
            <c:size val="5"/>
            <c:spPr>
              <a:solidFill>
                <a:srgbClr val="FFFF0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Tabelle1!$F$2:$F$11</c:f>
              <c:numCache>
                <c:formatCode>###0.00</c:formatCode>
                <c:ptCount val="10"/>
                <c:pt idx="0">
                  <c:v>3.7454545454545456</c:v>
                </c:pt>
                <c:pt idx="1">
                  <c:v>3.4179104477611939</c:v>
                </c:pt>
                <c:pt idx="2">
                  <c:v>3.8333333333333339</c:v>
                </c:pt>
                <c:pt idx="3">
                  <c:v>3.8384615384615377</c:v>
                </c:pt>
                <c:pt idx="4">
                  <c:v>3.2471264367816088</c:v>
                </c:pt>
                <c:pt idx="5">
                  <c:v>3.6793478260869579</c:v>
                </c:pt>
                <c:pt idx="6">
                  <c:v>3.4761904761904763</c:v>
                </c:pt>
                <c:pt idx="7">
                  <c:v>3.6428571428571432</c:v>
                </c:pt>
                <c:pt idx="8">
                  <c:v>3.4912280701754388</c:v>
                </c:pt>
                <c:pt idx="9">
                  <c:v>3.5869565217391308</c:v>
                </c:pt>
              </c:numCache>
            </c:numRef>
          </c:val>
          <c:smooth val="0"/>
          <c:extLst>
            <c:ext xmlns:c16="http://schemas.microsoft.com/office/drawing/2014/chart" uri="{C3380CC4-5D6E-409C-BE32-E72D297353CC}">
              <c16:uniqueId val="{00000004-0445-42C5-A867-93D9C9E99973}"/>
            </c:ext>
          </c:extLst>
        </c:ser>
        <c:ser>
          <c:idx val="5"/>
          <c:order val="5"/>
          <c:tx>
            <c:strRef>
              <c:f>Tabelle1!$G$1</c:f>
              <c:strCache>
                <c:ptCount val="1"/>
                <c:pt idx="0">
                  <c:v>Krankenhaus F</c:v>
                </c:pt>
              </c:strCache>
            </c:strRef>
          </c:tx>
          <c:spPr>
            <a:ln w="9525" cap="rnd">
              <a:solidFill>
                <a:schemeClr val="bg1">
                  <a:lumMod val="65000"/>
                </a:schemeClr>
              </a:solidFill>
              <a:round/>
            </a:ln>
            <a:effectLst/>
          </c:spPr>
          <c:marker>
            <c:symbol val="circle"/>
            <c:size val="5"/>
            <c:spPr>
              <a:solidFill>
                <a:schemeClr val="tx1"/>
              </a:solidFill>
              <a:ln w="3175">
                <a:solidFill>
                  <a:schemeClr val="tx1"/>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Tabelle1!$G$2:$G$11</c:f>
              <c:numCache>
                <c:formatCode>###0.00</c:formatCode>
                <c:ptCount val="10"/>
                <c:pt idx="0">
                  <c:v>3.5603448275862069</c:v>
                </c:pt>
                <c:pt idx="1">
                  <c:v>3.5202020202020203</c:v>
                </c:pt>
                <c:pt idx="2">
                  <c:v>3.5256410256410264</c:v>
                </c:pt>
                <c:pt idx="3">
                  <c:v>3.5344827586206895</c:v>
                </c:pt>
                <c:pt idx="4">
                  <c:v>3.1132075471698113</c:v>
                </c:pt>
                <c:pt idx="5">
                  <c:v>3.4722222222222223</c:v>
                </c:pt>
                <c:pt idx="6">
                  <c:v>3.496296296296296</c:v>
                </c:pt>
                <c:pt idx="7">
                  <c:v>3.3703703703703702</c:v>
                </c:pt>
                <c:pt idx="8">
                  <c:v>3.6808510638297878</c:v>
                </c:pt>
                <c:pt idx="9">
                  <c:v>2.9059829059829059</c:v>
                </c:pt>
              </c:numCache>
            </c:numRef>
          </c:val>
          <c:smooth val="0"/>
          <c:extLst>
            <c:ext xmlns:c16="http://schemas.microsoft.com/office/drawing/2014/chart" uri="{C3380CC4-5D6E-409C-BE32-E72D297353CC}">
              <c16:uniqueId val="{00000005-0445-42C5-A867-93D9C9E99973}"/>
            </c:ext>
          </c:extLst>
        </c:ser>
        <c:ser>
          <c:idx val="6"/>
          <c:order val="6"/>
          <c:tx>
            <c:strRef>
              <c:f>Tabelle1!$H$1</c:f>
              <c:strCache>
                <c:ptCount val="1"/>
                <c:pt idx="0">
                  <c:v>Krankenhaus G</c:v>
                </c:pt>
              </c:strCache>
            </c:strRef>
          </c:tx>
          <c:spPr>
            <a:ln w="9525" cap="rnd">
              <a:solidFill>
                <a:schemeClr val="bg1">
                  <a:lumMod val="65000"/>
                </a:schemeClr>
              </a:solidFill>
              <a:round/>
            </a:ln>
            <a:effectLst/>
          </c:spPr>
          <c:marker>
            <c:symbol val="circle"/>
            <c:size val="5"/>
            <c:spPr>
              <a:solidFill>
                <a:srgbClr val="C0000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Tabelle1!$H$2:$H$11</c:f>
              <c:numCache>
                <c:formatCode>###0.00</c:formatCode>
                <c:ptCount val="10"/>
                <c:pt idx="0">
                  <c:v>3.9866412213740454</c:v>
                </c:pt>
                <c:pt idx="1">
                  <c:v>3.6688311688311672</c:v>
                </c:pt>
                <c:pt idx="2">
                  <c:v>4.0153846153846189</c:v>
                </c:pt>
                <c:pt idx="3">
                  <c:v>4.0485074626865698</c:v>
                </c:pt>
                <c:pt idx="4">
                  <c:v>3.2358974358974368</c:v>
                </c:pt>
                <c:pt idx="5">
                  <c:v>4.1915887850467302</c:v>
                </c:pt>
                <c:pt idx="6">
                  <c:v>3.8660968660968655</c:v>
                </c:pt>
                <c:pt idx="7">
                  <c:v>4.1456582633053225</c:v>
                </c:pt>
                <c:pt idx="8">
                  <c:v>3.5803571428571423</c:v>
                </c:pt>
                <c:pt idx="9">
                  <c:v>3.746177370030582</c:v>
                </c:pt>
              </c:numCache>
            </c:numRef>
          </c:val>
          <c:smooth val="0"/>
          <c:extLst>
            <c:ext xmlns:c16="http://schemas.microsoft.com/office/drawing/2014/chart" uri="{C3380CC4-5D6E-409C-BE32-E72D297353CC}">
              <c16:uniqueId val="{00000006-0445-42C5-A867-93D9C9E99973}"/>
            </c:ext>
          </c:extLst>
        </c:ser>
        <c:ser>
          <c:idx val="7"/>
          <c:order val="7"/>
          <c:tx>
            <c:strRef>
              <c:f>Tabelle1!$I$1</c:f>
              <c:strCache>
                <c:ptCount val="1"/>
                <c:pt idx="0">
                  <c:v>Krankenhaus H</c:v>
                </c:pt>
              </c:strCache>
            </c:strRef>
          </c:tx>
          <c:spPr>
            <a:ln w="9525" cap="rnd">
              <a:solidFill>
                <a:schemeClr val="bg1">
                  <a:lumMod val="65000"/>
                </a:schemeClr>
              </a:solidFill>
              <a:round/>
            </a:ln>
            <a:effectLst/>
          </c:spPr>
          <c:marker>
            <c:symbol val="circle"/>
            <c:size val="5"/>
            <c:spPr>
              <a:solidFill>
                <a:schemeClr val="accent6">
                  <a:lumMod val="75000"/>
                </a:schemeClr>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Tabelle1!$I$2:$I$11</c:f>
              <c:numCache>
                <c:formatCode>###0.00</c:formatCode>
                <c:ptCount val="10"/>
                <c:pt idx="0">
                  <c:v>3.924342105263158</c:v>
                </c:pt>
                <c:pt idx="1">
                  <c:v>3.5791666666666666</c:v>
                </c:pt>
                <c:pt idx="2">
                  <c:v>3.8333333333333335</c:v>
                </c:pt>
                <c:pt idx="3">
                  <c:v>3.9350649350649354</c:v>
                </c:pt>
                <c:pt idx="4">
                  <c:v>3.1691542288557217</c:v>
                </c:pt>
                <c:pt idx="5">
                  <c:v>3.9098360655737707</c:v>
                </c:pt>
                <c:pt idx="6">
                  <c:v>3.8229166666666661</c:v>
                </c:pt>
                <c:pt idx="7">
                  <c:v>4.0096618357487914</c:v>
                </c:pt>
                <c:pt idx="8">
                  <c:v>3.6739130434782612</c:v>
                </c:pt>
                <c:pt idx="9">
                  <c:v>3.666666666666667</c:v>
                </c:pt>
              </c:numCache>
            </c:numRef>
          </c:val>
          <c:smooth val="0"/>
          <c:extLst>
            <c:ext xmlns:c16="http://schemas.microsoft.com/office/drawing/2014/chart" uri="{C3380CC4-5D6E-409C-BE32-E72D297353CC}">
              <c16:uniqueId val="{00000007-0445-42C5-A867-93D9C9E99973}"/>
            </c:ext>
          </c:extLst>
        </c:ser>
        <c:ser>
          <c:idx val="8"/>
          <c:order val="8"/>
          <c:tx>
            <c:strRef>
              <c:f>Tabelle1!$J$1</c:f>
              <c:strCache>
                <c:ptCount val="1"/>
                <c:pt idx="0">
                  <c:v>Krankenhaus I</c:v>
                </c:pt>
              </c:strCache>
            </c:strRef>
          </c:tx>
          <c:spPr>
            <a:ln w="9525" cap="rnd" cmpd="sng">
              <a:solidFill>
                <a:schemeClr val="bg1">
                  <a:lumMod val="65000"/>
                </a:schemeClr>
              </a:solidFill>
              <a:prstDash val="solid"/>
              <a:round/>
            </a:ln>
            <a:effectLst/>
          </c:spPr>
          <c:marker>
            <c:symbol val="circle"/>
            <c:size val="5"/>
            <c:spPr>
              <a:solidFill>
                <a:srgbClr val="00B05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Tabelle1!$J$2:$J$11</c:f>
              <c:numCache>
                <c:formatCode>###0.00</c:formatCode>
                <c:ptCount val="10"/>
                <c:pt idx="0">
                  <c:v>3.6145833333333335</c:v>
                </c:pt>
                <c:pt idx="1">
                  <c:v>3.6174863387978138</c:v>
                </c:pt>
                <c:pt idx="2">
                  <c:v>3.6466666666666669</c:v>
                </c:pt>
                <c:pt idx="3">
                  <c:v>3.2547169811320757</c:v>
                </c:pt>
                <c:pt idx="4">
                  <c:v>3.1419753086419755</c:v>
                </c:pt>
                <c:pt idx="5">
                  <c:v>3.3154761904761907</c:v>
                </c:pt>
                <c:pt idx="6">
                  <c:v>3.4341085271317828</c:v>
                </c:pt>
                <c:pt idx="7">
                  <c:v>3.0283687943262416</c:v>
                </c:pt>
                <c:pt idx="8">
                  <c:v>3.2674418604651172</c:v>
                </c:pt>
                <c:pt idx="9">
                  <c:v>3.0975609756097562</c:v>
                </c:pt>
              </c:numCache>
            </c:numRef>
          </c:val>
          <c:smooth val="0"/>
          <c:extLst>
            <c:ext xmlns:c16="http://schemas.microsoft.com/office/drawing/2014/chart" uri="{C3380CC4-5D6E-409C-BE32-E72D297353CC}">
              <c16:uniqueId val="{00000008-0445-42C5-A867-93D9C9E99973}"/>
            </c:ext>
          </c:extLst>
        </c:ser>
        <c:ser>
          <c:idx val="9"/>
          <c:order val="9"/>
          <c:tx>
            <c:strRef>
              <c:f>Tabelle1!$K$1</c:f>
              <c:strCache>
                <c:ptCount val="1"/>
                <c:pt idx="0">
                  <c:v>Krankenhaus J</c:v>
                </c:pt>
              </c:strCache>
            </c:strRef>
          </c:tx>
          <c:spPr>
            <a:ln w="9525" cap="rnd" cmpd="sng">
              <a:solidFill>
                <a:schemeClr val="bg1">
                  <a:lumMod val="65000"/>
                </a:schemeClr>
              </a:solidFill>
              <a:prstDash val="solid"/>
              <a:round/>
            </a:ln>
            <a:effectLst/>
          </c:spPr>
          <c:marker>
            <c:symbol val="circle"/>
            <c:size val="5"/>
            <c:spPr>
              <a:solidFill>
                <a:srgbClr val="FF000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Tabelle1!$K$2:$K$11</c:f>
              <c:numCache>
                <c:formatCode>###0.00</c:formatCode>
                <c:ptCount val="10"/>
                <c:pt idx="0">
                  <c:v>3.5730769230769255</c:v>
                </c:pt>
                <c:pt idx="1">
                  <c:v>3.5443037974683524</c:v>
                </c:pt>
                <c:pt idx="2">
                  <c:v>3.6908396946564888</c:v>
                </c:pt>
                <c:pt idx="3">
                  <c:v>3.3779069767441863</c:v>
                </c:pt>
                <c:pt idx="4">
                  <c:v>3.1599059376837171</c:v>
                </c:pt>
                <c:pt idx="5">
                  <c:v>3.3444444444444437</c:v>
                </c:pt>
                <c:pt idx="6">
                  <c:v>3.4772886093640794</c:v>
                </c:pt>
                <c:pt idx="7">
                  <c:v>2.7701908957415595</c:v>
                </c:pt>
                <c:pt idx="8">
                  <c:v>3.2712215320910958</c:v>
                </c:pt>
                <c:pt idx="9">
                  <c:v>3.1311612364243926</c:v>
                </c:pt>
              </c:numCache>
            </c:numRef>
          </c:val>
          <c:smooth val="0"/>
          <c:extLst>
            <c:ext xmlns:c16="http://schemas.microsoft.com/office/drawing/2014/chart" uri="{C3380CC4-5D6E-409C-BE32-E72D297353CC}">
              <c16:uniqueId val="{00000009-0445-42C5-A867-93D9C9E99973}"/>
            </c:ext>
          </c:extLst>
        </c:ser>
        <c:ser>
          <c:idx val="10"/>
          <c:order val="10"/>
          <c:tx>
            <c:strRef>
              <c:f>Tabelle1!$L$1</c:f>
              <c:strCache>
                <c:ptCount val="1"/>
                <c:pt idx="0">
                  <c:v>Total</c:v>
                </c:pt>
              </c:strCache>
            </c:strRef>
          </c:tx>
          <c:spPr>
            <a:ln w="12700" cap="rnd">
              <a:solidFill>
                <a:schemeClr val="tx1"/>
              </a:solidFill>
              <a:prstDash val="sysDash"/>
              <a:round/>
            </a:ln>
            <a:effectLst/>
          </c:spPr>
          <c:marker>
            <c:symbol val="circle"/>
            <c:size val="5"/>
            <c:spPr>
              <a:solidFill>
                <a:schemeClr val="bg1">
                  <a:lumMod val="50000"/>
                </a:schemeClr>
              </a:solidFill>
              <a:ln w="12700">
                <a:solidFill>
                  <a:schemeClr val="tx1"/>
                </a:solidFill>
                <a:prstDash val="sysDash"/>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Tabelle1!$L$2:$L$11</c:f>
              <c:numCache>
                <c:formatCode>###0.00</c:formatCode>
                <c:ptCount val="10"/>
                <c:pt idx="0">
                  <c:v>3.7331052181351563</c:v>
                </c:pt>
                <c:pt idx="1">
                  <c:v>3.5752688172043059</c:v>
                </c:pt>
                <c:pt idx="2">
                  <c:v>3.7626780626780603</c:v>
                </c:pt>
                <c:pt idx="3">
                  <c:v>3.5751689189189153</c:v>
                </c:pt>
                <c:pt idx="4">
                  <c:v>3.1819172113289738</c:v>
                </c:pt>
                <c:pt idx="5">
                  <c:v>3.5975672877846789</c:v>
                </c:pt>
                <c:pt idx="6">
                  <c:v>3.5941887038850844</c:v>
                </c:pt>
                <c:pt idx="7">
                  <c:v>3.3159252095422316</c:v>
                </c:pt>
                <c:pt idx="8">
                  <c:v>3.4185499058380406</c:v>
                </c:pt>
                <c:pt idx="9">
                  <c:v>3.310164424514205</c:v>
                </c:pt>
              </c:numCache>
            </c:numRef>
          </c:val>
          <c:smooth val="0"/>
          <c:extLst>
            <c:ext xmlns:c16="http://schemas.microsoft.com/office/drawing/2014/chart" uri="{C3380CC4-5D6E-409C-BE32-E72D297353CC}">
              <c16:uniqueId val="{0000000A-0445-42C5-A867-93D9C9E99973}"/>
            </c:ext>
          </c:extLst>
        </c:ser>
        <c:dLbls>
          <c:showLegendKey val="0"/>
          <c:showVal val="0"/>
          <c:showCatName val="0"/>
          <c:showSerName val="0"/>
          <c:showPercent val="0"/>
          <c:showBubbleSize val="0"/>
        </c:dLbls>
        <c:marker val="1"/>
        <c:smooth val="0"/>
        <c:axId val="712621008"/>
        <c:axId val="712621992"/>
      </c:lineChart>
      <c:catAx>
        <c:axId val="71262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1" i="0" u="none" strike="noStrike" kern="1200" baseline="0">
                <a:solidFill>
                  <a:schemeClr val="tx1"/>
                </a:solidFill>
                <a:latin typeface="+mn-lt"/>
                <a:ea typeface="+mn-ea"/>
                <a:cs typeface="+mn-cs"/>
              </a:defRPr>
            </a:pPr>
            <a:endParaRPr lang="de-DE"/>
          </a:p>
        </c:txPr>
        <c:crossAx val="712621992"/>
        <c:crosses val="autoZero"/>
        <c:auto val="1"/>
        <c:lblAlgn val="ctr"/>
        <c:lblOffset val="100"/>
        <c:noMultiLvlLbl val="0"/>
      </c:catAx>
      <c:valAx>
        <c:axId val="712621992"/>
        <c:scaling>
          <c:orientation val="minMax"/>
          <c:min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bs-Latn-BA" b="1"/>
                  <a:t>Mean</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de-DE"/>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de-DE"/>
          </a:p>
        </c:txPr>
        <c:crossAx val="712621008"/>
        <c:crosses val="autoZero"/>
        <c:crossBetween val="between"/>
        <c:majorUnit val="0.5"/>
      </c:valAx>
      <c:spPr>
        <a:noFill/>
        <a:ln>
          <a:noFill/>
        </a:ln>
        <a:effectLst/>
      </c:spPr>
    </c:plotArea>
    <c:legend>
      <c:legendPos val="b"/>
      <c:legendEntry>
        <c:idx val="1"/>
        <c:txPr>
          <a:bodyPr rot="0" spcFirstLastPara="1" vertOverflow="ellipsis" vert="horz" wrap="square" anchor="ctr" anchorCtr="1"/>
          <a:lstStyle/>
          <a:p>
            <a:pPr>
              <a:defRPr sz="1100" b="1" i="0" u="none" strike="noStrike" kern="1200" baseline="0">
                <a:ln>
                  <a:noFill/>
                </a:ln>
                <a:solidFill>
                  <a:schemeClr val="tx1"/>
                </a:solidFill>
                <a:latin typeface="+mn-lt"/>
                <a:ea typeface="+mn-ea"/>
                <a:cs typeface="+mn-cs"/>
              </a:defRPr>
            </a:pPr>
            <a:endParaRPr lang="de-DE"/>
          </a:p>
        </c:txPr>
      </c:legendEntry>
      <c:legendEntry>
        <c:idx val="3"/>
        <c:txPr>
          <a:bodyPr rot="0" spcFirstLastPara="1" vertOverflow="ellipsis" vert="horz" wrap="square" anchor="ctr" anchorCtr="1"/>
          <a:lstStyle/>
          <a:p>
            <a:pPr>
              <a:defRPr sz="1100" b="1" i="0" u="none" strike="noStrike" kern="1200" baseline="0">
                <a:ln>
                  <a:noFill/>
                </a:ln>
                <a:solidFill>
                  <a:schemeClr val="tx1"/>
                </a:solidFill>
                <a:latin typeface="+mn-lt"/>
                <a:ea typeface="+mn-ea"/>
                <a:cs typeface="+mn-cs"/>
              </a:defRPr>
            </a:pPr>
            <a:endParaRPr lang="de-DE"/>
          </a:p>
        </c:txPr>
      </c:legendEntry>
      <c:layout>
        <c:manualLayout>
          <c:xMode val="edge"/>
          <c:yMode val="edge"/>
          <c:x val="3.6444677443247045E-2"/>
          <c:y val="6.5222348408475878E-2"/>
          <c:w val="0.8655173205390142"/>
          <c:h val="8.7147724326926634E-2"/>
        </c:manualLayout>
      </c:layout>
      <c:overlay val="0"/>
      <c:spPr>
        <a:noFill/>
        <a:ln w="3175">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rot="0" vert="horz" anchor="t" anchorCtr="0"/>
    <a:lstStyle/>
    <a:p>
      <a:pPr>
        <a:defRPr>
          <a:solidFill>
            <a:schemeClr val="tx1"/>
          </a:solidFill>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331481687219931E-2"/>
          <c:y val="0.11499363318605625"/>
          <c:w val="0.90330052493438318"/>
          <c:h val="0.53901240318027355"/>
        </c:manualLayout>
      </c:layout>
      <c:lineChart>
        <c:grouping val="standard"/>
        <c:varyColors val="0"/>
        <c:ser>
          <c:idx val="0"/>
          <c:order val="0"/>
          <c:tx>
            <c:strRef>
              <c:f>Tabelle1!$B$1</c:f>
              <c:strCache>
                <c:ptCount val="1"/>
                <c:pt idx="0">
                  <c:v>Arzt / Ärztin
</c:v>
                </c:pt>
              </c:strCache>
            </c:strRef>
          </c:tx>
          <c:spPr>
            <a:ln w="3175" cap="rnd">
              <a:solidFill>
                <a:schemeClr val="bg1">
                  <a:lumMod val="50000"/>
                </a:schemeClr>
              </a:solidFill>
              <a:round/>
            </a:ln>
            <a:effectLst/>
          </c:spPr>
          <c:marker>
            <c:symbol val="circle"/>
            <c:size val="5"/>
            <c:spPr>
              <a:solidFill>
                <a:srgbClr val="0070C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Tabelle1!$B$2:$B$11</c:f>
              <c:numCache>
                <c:formatCode>###0.00</c:formatCode>
                <c:ptCount val="10"/>
                <c:pt idx="0">
                  <c:v>3.4981060606060601</c:v>
                </c:pt>
                <c:pt idx="1">
                  <c:v>3.4295302013422826</c:v>
                </c:pt>
                <c:pt idx="2">
                  <c:v>3.6218905472636806</c:v>
                </c:pt>
                <c:pt idx="3">
                  <c:v>3.5693430656934315</c:v>
                </c:pt>
                <c:pt idx="4">
                  <c:v>3.164141414141413</c:v>
                </c:pt>
                <c:pt idx="5">
                  <c:v>3.608000000000001</c:v>
                </c:pt>
                <c:pt idx="6">
                  <c:v>3.3281249999999996</c:v>
                </c:pt>
                <c:pt idx="7">
                  <c:v>3.2871794871794862</c:v>
                </c:pt>
                <c:pt idx="8">
                  <c:v>3.3</c:v>
                </c:pt>
                <c:pt idx="9">
                  <c:v>3.165191740412979</c:v>
                </c:pt>
              </c:numCache>
            </c:numRef>
          </c:val>
          <c:smooth val="0"/>
          <c:extLst>
            <c:ext xmlns:c16="http://schemas.microsoft.com/office/drawing/2014/chart" uri="{C3380CC4-5D6E-409C-BE32-E72D297353CC}">
              <c16:uniqueId val="{00000000-1B38-4412-B2D6-E2A93C696683}"/>
            </c:ext>
          </c:extLst>
        </c:ser>
        <c:ser>
          <c:idx val="1"/>
          <c:order val="1"/>
          <c:tx>
            <c:strRef>
              <c:f>Tabelle1!$C$1</c:f>
              <c:strCache>
                <c:ptCount val="1"/>
                <c:pt idx="0">
                  <c:v>Diplomierte Pflegefachperson
</c:v>
                </c:pt>
              </c:strCache>
            </c:strRef>
          </c:tx>
          <c:spPr>
            <a:ln w="3175" cap="rnd">
              <a:solidFill>
                <a:schemeClr val="bg1">
                  <a:lumMod val="50000"/>
                </a:schemeClr>
              </a:solidFill>
              <a:round/>
            </a:ln>
            <a:effectLst/>
          </c:spPr>
          <c:marker>
            <c:symbol val="circle"/>
            <c:size val="5"/>
            <c:spPr>
              <a:solidFill>
                <a:srgbClr val="FF000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Tabelle1!$C$2:$C$11</c:f>
              <c:numCache>
                <c:formatCode>###0.00</c:formatCode>
                <c:ptCount val="10"/>
                <c:pt idx="0">
                  <c:v>3.7528782894736827</c:v>
                </c:pt>
                <c:pt idx="1">
                  <c:v>3.6328205128205147</c:v>
                </c:pt>
                <c:pt idx="2">
                  <c:v>3.8147549811523973</c:v>
                </c:pt>
                <c:pt idx="3">
                  <c:v>3.5638977635782751</c:v>
                </c:pt>
                <c:pt idx="4">
                  <c:v>3.1680719505340087</c:v>
                </c:pt>
                <c:pt idx="5">
                  <c:v>3.4970059880239526</c:v>
                </c:pt>
                <c:pt idx="6">
                  <c:v>3.6225988700564962</c:v>
                </c:pt>
                <c:pt idx="7">
                  <c:v>3.1587301587301568</c:v>
                </c:pt>
                <c:pt idx="8">
                  <c:v>3.4084858569051582</c:v>
                </c:pt>
                <c:pt idx="9">
                  <c:v>3.2343957503320051</c:v>
                </c:pt>
              </c:numCache>
            </c:numRef>
          </c:val>
          <c:smooth val="0"/>
          <c:extLst>
            <c:ext xmlns:c16="http://schemas.microsoft.com/office/drawing/2014/chart" uri="{C3380CC4-5D6E-409C-BE32-E72D297353CC}">
              <c16:uniqueId val="{00000001-1B38-4412-B2D6-E2A93C696683}"/>
            </c:ext>
          </c:extLst>
        </c:ser>
        <c:ser>
          <c:idx val="2"/>
          <c:order val="2"/>
          <c:tx>
            <c:strRef>
              <c:f>Tabelle1!$D$1</c:f>
              <c:strCache>
                <c:ptCount val="1"/>
                <c:pt idx="0">
                  <c:v>Andere Mitarbeitende in der Pflege</c:v>
                </c:pt>
              </c:strCache>
            </c:strRef>
          </c:tx>
          <c:spPr>
            <a:ln w="3175" cap="rnd">
              <a:solidFill>
                <a:schemeClr val="bg1">
                  <a:lumMod val="50000"/>
                </a:schemeClr>
              </a:solidFill>
              <a:round/>
            </a:ln>
            <a:effectLst/>
          </c:spPr>
          <c:marker>
            <c:symbol val="circle"/>
            <c:size val="5"/>
            <c:spPr>
              <a:solidFill>
                <a:srgbClr val="FFFF0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Tabelle1!$D$2:$D$11</c:f>
              <c:numCache>
                <c:formatCode>###0.00</c:formatCode>
                <c:ptCount val="10"/>
                <c:pt idx="0">
                  <c:v>3.6032608695652173</c:v>
                </c:pt>
                <c:pt idx="1">
                  <c:v>3.5333333333333328</c:v>
                </c:pt>
                <c:pt idx="2">
                  <c:v>3.8695652173913047</c:v>
                </c:pt>
                <c:pt idx="3">
                  <c:v>3.6956521739130435</c:v>
                </c:pt>
                <c:pt idx="4">
                  <c:v>3.1428571428571432</c:v>
                </c:pt>
                <c:pt idx="5">
                  <c:v>3.7777777777777777</c:v>
                </c:pt>
                <c:pt idx="6">
                  <c:v>3.7154471544715446</c:v>
                </c:pt>
                <c:pt idx="7">
                  <c:v>3.5952380952380949</c:v>
                </c:pt>
                <c:pt idx="8">
                  <c:v>3.5256410256410255</c:v>
                </c:pt>
                <c:pt idx="9">
                  <c:v>3.8437500000000009</c:v>
                </c:pt>
              </c:numCache>
            </c:numRef>
          </c:val>
          <c:smooth val="0"/>
          <c:extLst>
            <c:ext xmlns:c16="http://schemas.microsoft.com/office/drawing/2014/chart" uri="{C3380CC4-5D6E-409C-BE32-E72D297353CC}">
              <c16:uniqueId val="{00000002-1B38-4412-B2D6-E2A93C696683}"/>
            </c:ext>
          </c:extLst>
        </c:ser>
        <c:ser>
          <c:idx val="3"/>
          <c:order val="3"/>
          <c:tx>
            <c:strRef>
              <c:f>Tabelle1!$E$1</c:f>
              <c:strCache>
                <c:ptCount val="1"/>
                <c:pt idx="0">
                  <c:v>Medizinisch-technische Berufe / Therapeutische Berufe
</c:v>
                </c:pt>
              </c:strCache>
            </c:strRef>
          </c:tx>
          <c:spPr>
            <a:ln w="3175" cap="rnd">
              <a:solidFill>
                <a:schemeClr val="bg1">
                  <a:lumMod val="50000"/>
                </a:schemeClr>
              </a:solidFill>
              <a:round/>
            </a:ln>
            <a:effectLst/>
          </c:spPr>
          <c:marker>
            <c:symbol val="circle"/>
            <c:size val="5"/>
            <c:spPr>
              <a:solidFill>
                <a:schemeClr val="accent2"/>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Tabelle1!$E$2:$E$11</c:f>
              <c:numCache>
                <c:formatCode>###0.00</c:formatCode>
                <c:ptCount val="10"/>
                <c:pt idx="0">
                  <c:v>3.7948717948717956</c:v>
                </c:pt>
                <c:pt idx="1">
                  <c:v>3.6546391752577305</c:v>
                </c:pt>
                <c:pt idx="2">
                  <c:v>3.7301587301587289</c:v>
                </c:pt>
                <c:pt idx="3">
                  <c:v>3.527108433734941</c:v>
                </c:pt>
                <c:pt idx="4">
                  <c:v>3.286624203821654</c:v>
                </c:pt>
                <c:pt idx="5">
                  <c:v>3.7259615384615388</c:v>
                </c:pt>
                <c:pt idx="6">
                  <c:v>3.6374999999999997</c:v>
                </c:pt>
                <c:pt idx="7">
                  <c:v>3.5539906103286372</c:v>
                </c:pt>
                <c:pt idx="8">
                  <c:v>3.5496688741721867</c:v>
                </c:pt>
                <c:pt idx="9">
                  <c:v>3.4260869565217384</c:v>
                </c:pt>
              </c:numCache>
            </c:numRef>
          </c:val>
          <c:smooth val="0"/>
          <c:extLst>
            <c:ext xmlns:c16="http://schemas.microsoft.com/office/drawing/2014/chart" uri="{C3380CC4-5D6E-409C-BE32-E72D297353CC}">
              <c16:uniqueId val="{00000003-1B38-4412-B2D6-E2A93C696683}"/>
            </c:ext>
          </c:extLst>
        </c:ser>
        <c:ser>
          <c:idx val="4"/>
          <c:order val="4"/>
          <c:tx>
            <c:strRef>
              <c:f>Tabelle1!$F$1</c:f>
              <c:strCache>
                <c:ptCount val="1"/>
                <c:pt idx="0">
                  <c:v>Management / Administrative Berufe
</c:v>
                </c:pt>
              </c:strCache>
            </c:strRef>
          </c:tx>
          <c:spPr>
            <a:ln w="3175" cap="rnd">
              <a:solidFill>
                <a:schemeClr val="bg1">
                  <a:lumMod val="50000"/>
                </a:schemeClr>
              </a:solidFill>
              <a:round/>
            </a:ln>
            <a:effectLst/>
          </c:spPr>
          <c:marker>
            <c:symbol val="circle"/>
            <c:size val="5"/>
            <c:spPr>
              <a:solidFill>
                <a:srgbClr val="00B050"/>
              </a:solidFill>
              <a:ln w="3175">
                <a:solidFill>
                  <a:schemeClr val="bg1">
                    <a:lumMod val="50000"/>
                  </a:schemeClr>
                </a:solidFill>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Tabelle1!$F$2:$F$11</c:f>
              <c:numCache>
                <c:formatCode>###0.00</c:formatCode>
                <c:ptCount val="10"/>
                <c:pt idx="0">
                  <c:v>3.8917910447761188</c:v>
                </c:pt>
                <c:pt idx="1">
                  <c:v>3.5154639175257727</c:v>
                </c:pt>
                <c:pt idx="2">
                  <c:v>3.7031963470319638</c:v>
                </c:pt>
                <c:pt idx="3">
                  <c:v>3.7312500000000006</c:v>
                </c:pt>
                <c:pt idx="4">
                  <c:v>3.1244979919678713</c:v>
                </c:pt>
                <c:pt idx="5">
                  <c:v>3.9364406779661021</c:v>
                </c:pt>
                <c:pt idx="6">
                  <c:v>3.8249999999999997</c:v>
                </c:pt>
                <c:pt idx="7">
                  <c:v>3.8232323232323209</c:v>
                </c:pt>
                <c:pt idx="8">
                  <c:v>3.388059701492538</c:v>
                </c:pt>
                <c:pt idx="9">
                  <c:v>3.6453900709219855</c:v>
                </c:pt>
              </c:numCache>
            </c:numRef>
          </c:val>
          <c:smooth val="0"/>
          <c:extLst>
            <c:ext xmlns:c16="http://schemas.microsoft.com/office/drawing/2014/chart" uri="{C3380CC4-5D6E-409C-BE32-E72D297353CC}">
              <c16:uniqueId val="{00000004-1B38-4412-B2D6-E2A93C696683}"/>
            </c:ext>
          </c:extLst>
        </c:ser>
        <c:ser>
          <c:idx val="5"/>
          <c:order val="5"/>
          <c:tx>
            <c:strRef>
              <c:f>Tabelle1!$G$1</c:f>
              <c:strCache>
                <c:ptCount val="1"/>
                <c:pt idx="0">
                  <c:v>Total</c:v>
                </c:pt>
              </c:strCache>
            </c:strRef>
          </c:tx>
          <c:spPr>
            <a:ln w="12700" cap="rnd">
              <a:solidFill>
                <a:schemeClr val="tx1"/>
              </a:solidFill>
              <a:prstDash val="sysDash"/>
              <a:round/>
            </a:ln>
            <a:effectLst/>
          </c:spPr>
          <c:marker>
            <c:symbol val="circle"/>
            <c:size val="5"/>
            <c:spPr>
              <a:solidFill>
                <a:schemeClr val="bg1">
                  <a:lumMod val="50000"/>
                </a:schemeClr>
              </a:solidFill>
              <a:ln w="12700">
                <a:solidFill>
                  <a:schemeClr val="tx1"/>
                </a:solidFill>
                <a:prstDash val="sysDash"/>
              </a:ln>
              <a:effectLst/>
            </c:spPr>
          </c:marker>
          <c:cat>
            <c:strRef>
              <c:f>Tabelle1!$A$2:$A$11</c:f>
              <c:strCache>
                <c:ptCount val="10"/>
                <c:pt idx="0">
                  <c:v>D1: Unterstützung der Krankenhausleitung hinsichtlich der Patientensicherheit </c:v>
                </c:pt>
                <c:pt idx="1">
                  <c:v>D2: Krankenhausübergaben und Teamwork zwischen den Abteilungen/Kliniken</c:v>
                </c:pt>
                <c:pt idx="2">
                  <c:v>D3: Sicherheitsbezogene Haltung des direkten Vorgesetzten </c:v>
                </c:pt>
                <c:pt idx="3">
                  <c:v>D4: Teamarbeit innerhalb der Klinik/der Abteilung </c:v>
                </c:pt>
                <c:pt idx="4">
                  <c:v>D5: Feedback und Kommunikation über Fehler</c:v>
                </c:pt>
                <c:pt idx="5">
                  <c:v>D6: Offenheit der Kommunikation </c:v>
                </c:pt>
                <c:pt idx="6">
                  <c:v>D7: Sanktionsfreier Umgang mit Fehlern</c:v>
                </c:pt>
                <c:pt idx="7">
                  <c:v>D8: Unterstützung der Abteilungsleitung hinsichtlich der Patientensicherheit </c:v>
                </c:pt>
                <c:pt idx="8">
                  <c:v>D9: Übergabe und Verlegung innerhalb der Abteilung/Klinik</c:v>
                </c:pt>
                <c:pt idx="9">
                  <c:v>F10: Häufigkeit des Meldens von Ereignissen </c:v>
                </c:pt>
              </c:strCache>
            </c:strRef>
          </c:cat>
          <c:val>
            <c:numRef>
              <c:f>Tabelle1!$G$2:$G$11</c:f>
              <c:numCache>
                <c:formatCode>###0.00</c:formatCode>
                <c:ptCount val="10"/>
                <c:pt idx="0">
                  <c:v>3.7284440039643205</c:v>
                </c:pt>
                <c:pt idx="1">
                  <c:v>3.5953420669577869</c:v>
                </c:pt>
                <c:pt idx="2">
                  <c:v>3.7708333333333317</c:v>
                </c:pt>
                <c:pt idx="3">
                  <c:v>3.5772511848341209</c:v>
                </c:pt>
                <c:pt idx="4">
                  <c:v>3.1811308349769858</c:v>
                </c:pt>
                <c:pt idx="5">
                  <c:v>3.5863636363636342</c:v>
                </c:pt>
                <c:pt idx="6">
                  <c:v>3.5946150929086107</c:v>
                </c:pt>
                <c:pt idx="7">
                  <c:v>3.2982093663911831</c:v>
                </c:pt>
                <c:pt idx="8">
                  <c:v>3.4178356713426812</c:v>
                </c:pt>
                <c:pt idx="9">
                  <c:v>3.2999587968685589</c:v>
                </c:pt>
              </c:numCache>
            </c:numRef>
          </c:val>
          <c:smooth val="0"/>
          <c:extLst>
            <c:ext xmlns:c16="http://schemas.microsoft.com/office/drawing/2014/chart" uri="{C3380CC4-5D6E-409C-BE32-E72D297353CC}">
              <c16:uniqueId val="{00000005-1B38-4412-B2D6-E2A93C696683}"/>
            </c:ext>
          </c:extLst>
        </c:ser>
        <c:dLbls>
          <c:showLegendKey val="0"/>
          <c:showVal val="0"/>
          <c:showCatName val="0"/>
          <c:showSerName val="0"/>
          <c:showPercent val="0"/>
          <c:showBubbleSize val="0"/>
        </c:dLbls>
        <c:marker val="1"/>
        <c:smooth val="0"/>
        <c:axId val="713485776"/>
        <c:axId val="713486760"/>
      </c:lineChart>
      <c:catAx>
        <c:axId val="713485776"/>
        <c:scaling>
          <c:orientation val="minMax"/>
        </c:scaling>
        <c:delete val="0"/>
        <c:axPos val="b"/>
        <c:numFmt formatCode="@"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1" i="0" u="none" strike="noStrike" kern="1200" baseline="0">
                <a:solidFill>
                  <a:schemeClr val="tx1"/>
                </a:solidFill>
                <a:latin typeface="+mn-lt"/>
                <a:ea typeface="+mn-ea"/>
                <a:cs typeface="+mn-cs"/>
              </a:defRPr>
            </a:pPr>
            <a:endParaRPr lang="de-DE"/>
          </a:p>
        </c:txPr>
        <c:crossAx val="713486760"/>
        <c:crosses val="autoZero"/>
        <c:auto val="1"/>
        <c:lblAlgn val="ctr"/>
        <c:lblOffset val="100"/>
        <c:noMultiLvlLbl val="0"/>
      </c:catAx>
      <c:valAx>
        <c:axId val="713486760"/>
        <c:scaling>
          <c:orientation val="minMax"/>
          <c:max val="4"/>
          <c:min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bs-Latn-BA" b="1"/>
                  <a:t>Mean</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de-DE"/>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de-DE"/>
          </a:p>
        </c:txPr>
        <c:crossAx val="713485776"/>
        <c:crosses val="autoZero"/>
        <c:crossBetween val="midCat"/>
        <c:majorUnit val="0.2"/>
      </c:valAx>
      <c:spPr>
        <a:solidFill>
          <a:schemeClr val="bg1"/>
        </a:solidFill>
        <a:ln>
          <a:noFill/>
        </a:ln>
        <a:effectLst/>
      </c:spPr>
    </c:plotArea>
    <c:legend>
      <c:legendPos val="b"/>
      <c:layout>
        <c:manualLayout>
          <c:xMode val="edge"/>
          <c:yMode val="edge"/>
          <c:x val="7.4732750974938755E-3"/>
          <c:y val="5.172430983451981E-2"/>
          <c:w val="0.98277957824017748"/>
          <c:h val="9.3623910185839723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69186C-6933-4ED3-ADF3-59BBA0D93825}" type="doc">
      <dgm:prSet loTypeId="urn:microsoft.com/office/officeart/2005/8/layout/radial4" loCatId="relationship" qsTypeId="urn:microsoft.com/office/officeart/2005/8/quickstyle/simple1" qsCatId="simple" csTypeId="urn:microsoft.com/office/officeart/2005/8/colors/accent2_2" csCatId="accent2" phldr="1"/>
      <dgm:spPr/>
      <dgm:t>
        <a:bodyPr/>
        <a:lstStyle/>
        <a:p>
          <a:endParaRPr lang="de-DE"/>
        </a:p>
      </dgm:t>
    </dgm:pt>
    <dgm:pt modelId="{C4F8D6FD-8F8F-4974-9784-097377BD2D42}">
      <dgm:prSet phldrT="[Text]"/>
      <dgm:spPr>
        <a:solidFill>
          <a:srgbClr val="00B0F0"/>
        </a:solidFill>
      </dgm:spPr>
      <dgm:t>
        <a:bodyPr/>
        <a:lstStyle/>
        <a:p>
          <a:pPr algn="ctr"/>
          <a:r>
            <a:rPr lang="de-DE" dirty="0"/>
            <a:t>Dimension</a:t>
          </a:r>
        </a:p>
      </dgm:t>
    </dgm:pt>
    <dgm:pt modelId="{04F29318-4EC1-4188-8E40-AE1ACEE8280F}" type="parTrans" cxnId="{6EEF857D-B174-4414-A9CA-348E42601AAC}">
      <dgm:prSet/>
      <dgm:spPr/>
      <dgm:t>
        <a:bodyPr/>
        <a:lstStyle/>
        <a:p>
          <a:pPr algn="ctr"/>
          <a:endParaRPr lang="de-DE"/>
        </a:p>
      </dgm:t>
    </dgm:pt>
    <dgm:pt modelId="{4C64E9AA-0B49-45AD-ACF6-CFA618D9253D}" type="sibTrans" cxnId="{6EEF857D-B174-4414-A9CA-348E42601AAC}">
      <dgm:prSet/>
      <dgm:spPr/>
      <dgm:t>
        <a:bodyPr/>
        <a:lstStyle/>
        <a:p>
          <a:pPr algn="ctr"/>
          <a:endParaRPr lang="de-DE"/>
        </a:p>
      </dgm:t>
    </dgm:pt>
    <dgm:pt modelId="{2053521C-D430-45BC-AB88-9FE927DC6B35}">
      <dgm:prSet phldrT="[Text]"/>
      <dgm:spPr>
        <a:solidFill>
          <a:srgbClr val="00B0F0"/>
        </a:solidFill>
      </dgm:spPr>
      <dgm:t>
        <a:bodyPr/>
        <a:lstStyle/>
        <a:p>
          <a:pPr algn="ctr"/>
          <a:r>
            <a:rPr lang="bs-Latn-BA"/>
            <a:t>Häusergröße</a:t>
          </a:r>
          <a:endParaRPr lang="de-DE"/>
        </a:p>
      </dgm:t>
    </dgm:pt>
    <dgm:pt modelId="{3139BF23-A9DC-40F3-B6B1-E6DCCF36F720}" type="parTrans" cxnId="{4685E033-C235-4239-9CF5-68C28F7B21BD}">
      <dgm:prSet/>
      <dgm:spPr>
        <a:solidFill>
          <a:schemeClr val="bg1">
            <a:lumMod val="65000"/>
          </a:schemeClr>
        </a:solidFill>
      </dgm:spPr>
      <dgm:t>
        <a:bodyPr/>
        <a:lstStyle/>
        <a:p>
          <a:pPr algn="ctr"/>
          <a:endParaRPr lang="de-DE"/>
        </a:p>
      </dgm:t>
    </dgm:pt>
    <dgm:pt modelId="{B2AC426E-5EF0-4D4A-A550-80329BA3BFE1}" type="sibTrans" cxnId="{4685E033-C235-4239-9CF5-68C28F7B21BD}">
      <dgm:prSet/>
      <dgm:spPr/>
      <dgm:t>
        <a:bodyPr/>
        <a:lstStyle/>
        <a:p>
          <a:pPr algn="ctr"/>
          <a:endParaRPr lang="de-DE"/>
        </a:p>
      </dgm:t>
    </dgm:pt>
    <dgm:pt modelId="{AA86F66F-BF99-4266-B1AE-4178D68BE824}">
      <dgm:prSet phldrT="[Text]"/>
      <dgm:spPr>
        <a:solidFill>
          <a:srgbClr val="00B0F0"/>
        </a:solidFill>
      </dgm:spPr>
      <dgm:t>
        <a:bodyPr/>
        <a:lstStyle/>
        <a:p>
          <a:pPr algn="ctr"/>
          <a:r>
            <a:rPr lang="de-AT"/>
            <a:t>Kliniken</a:t>
          </a:r>
          <a:endParaRPr lang="de-DE"/>
        </a:p>
      </dgm:t>
    </dgm:pt>
    <dgm:pt modelId="{AA4AF92D-DAF5-4973-8A5E-4ECE5E891BCE}" type="parTrans" cxnId="{08AD7A75-A7A5-48FE-83E8-2D65C32B7239}">
      <dgm:prSet/>
      <dgm:spPr>
        <a:solidFill>
          <a:schemeClr val="bg1">
            <a:lumMod val="65000"/>
          </a:schemeClr>
        </a:solidFill>
      </dgm:spPr>
      <dgm:t>
        <a:bodyPr/>
        <a:lstStyle/>
        <a:p>
          <a:pPr algn="ctr"/>
          <a:endParaRPr lang="de-DE"/>
        </a:p>
      </dgm:t>
    </dgm:pt>
    <dgm:pt modelId="{882FB2FD-71E5-4857-865F-A8ACC2C723D6}" type="sibTrans" cxnId="{08AD7A75-A7A5-48FE-83E8-2D65C32B7239}">
      <dgm:prSet/>
      <dgm:spPr/>
      <dgm:t>
        <a:bodyPr/>
        <a:lstStyle/>
        <a:p>
          <a:pPr algn="ctr"/>
          <a:endParaRPr lang="de-DE"/>
        </a:p>
      </dgm:t>
    </dgm:pt>
    <dgm:pt modelId="{9BCC2D45-2A7C-4922-9E55-ACA45ACE8EDB}">
      <dgm:prSet phldrT="[Text]"/>
      <dgm:spPr>
        <a:solidFill>
          <a:srgbClr val="00B0F0"/>
        </a:solidFill>
      </dgm:spPr>
      <dgm:t>
        <a:bodyPr/>
        <a:lstStyle/>
        <a:p>
          <a:pPr algn="ctr"/>
          <a:r>
            <a:rPr lang="bs-Latn-BA"/>
            <a:t>Berufsgruppe</a:t>
          </a:r>
          <a:endParaRPr lang="de-DE"/>
        </a:p>
      </dgm:t>
    </dgm:pt>
    <dgm:pt modelId="{62E322A2-9E34-447E-9E8E-BE615A140964}" type="parTrans" cxnId="{5222969C-4230-48E3-87EC-D3013020B578}">
      <dgm:prSet/>
      <dgm:spPr>
        <a:solidFill>
          <a:schemeClr val="bg1">
            <a:lumMod val="65000"/>
          </a:schemeClr>
        </a:solidFill>
      </dgm:spPr>
      <dgm:t>
        <a:bodyPr/>
        <a:lstStyle/>
        <a:p>
          <a:pPr algn="ctr"/>
          <a:endParaRPr lang="de-DE"/>
        </a:p>
      </dgm:t>
    </dgm:pt>
    <dgm:pt modelId="{346B7660-6CD6-4CB5-9802-20684FD59145}" type="sibTrans" cxnId="{5222969C-4230-48E3-87EC-D3013020B578}">
      <dgm:prSet/>
      <dgm:spPr/>
      <dgm:t>
        <a:bodyPr/>
        <a:lstStyle/>
        <a:p>
          <a:pPr algn="ctr"/>
          <a:endParaRPr lang="de-DE"/>
        </a:p>
      </dgm:t>
    </dgm:pt>
    <dgm:pt modelId="{3943E440-8C53-4F8A-A9C9-7BAE790D869A}">
      <dgm:prSet phldrT="[Text]"/>
      <dgm:spPr>
        <a:solidFill>
          <a:srgbClr val="00B0F0"/>
        </a:solidFill>
      </dgm:spPr>
      <dgm:t>
        <a:bodyPr/>
        <a:lstStyle/>
        <a:p>
          <a:pPr algn="ctr"/>
          <a:r>
            <a:rPr lang="bs-Latn-BA"/>
            <a:t>Anzahl der gemeldeten Fehler</a:t>
          </a:r>
          <a:endParaRPr lang="de-DE"/>
        </a:p>
      </dgm:t>
    </dgm:pt>
    <dgm:pt modelId="{44967C68-D4D3-4ACA-810B-2A172520A98D}" type="parTrans" cxnId="{4F2318C1-881F-4693-848C-F4725619219D}">
      <dgm:prSet/>
      <dgm:spPr>
        <a:solidFill>
          <a:schemeClr val="bg1">
            <a:lumMod val="65000"/>
          </a:schemeClr>
        </a:solidFill>
      </dgm:spPr>
      <dgm:t>
        <a:bodyPr/>
        <a:lstStyle/>
        <a:p>
          <a:pPr algn="ctr"/>
          <a:endParaRPr lang="de-DE"/>
        </a:p>
      </dgm:t>
    </dgm:pt>
    <dgm:pt modelId="{6195ABCC-3EAD-4029-B216-FA719213A904}" type="sibTrans" cxnId="{4F2318C1-881F-4693-848C-F4725619219D}">
      <dgm:prSet/>
      <dgm:spPr/>
      <dgm:t>
        <a:bodyPr/>
        <a:lstStyle/>
        <a:p>
          <a:pPr algn="ctr"/>
          <a:endParaRPr lang="de-DE"/>
        </a:p>
      </dgm:t>
    </dgm:pt>
    <dgm:pt modelId="{FFC4B530-67C3-49C1-9259-EDFC1FD00C8A}">
      <dgm:prSet/>
      <dgm:spPr/>
      <dgm:t>
        <a:bodyPr/>
        <a:lstStyle/>
        <a:p>
          <a:endParaRPr lang="de-DE"/>
        </a:p>
      </dgm:t>
    </dgm:pt>
    <dgm:pt modelId="{54F336ED-4BCC-451D-AD39-1D95EA382CC9}" type="parTrans" cxnId="{4EAB8860-C442-44B6-A7AE-5B7C06818F9C}">
      <dgm:prSet/>
      <dgm:spPr/>
      <dgm:t>
        <a:bodyPr/>
        <a:lstStyle/>
        <a:p>
          <a:pPr algn="ctr"/>
          <a:endParaRPr lang="de-DE"/>
        </a:p>
      </dgm:t>
    </dgm:pt>
    <dgm:pt modelId="{DF3263F5-CEFC-4B77-87A9-424016B5E883}" type="sibTrans" cxnId="{4EAB8860-C442-44B6-A7AE-5B7C06818F9C}">
      <dgm:prSet/>
      <dgm:spPr/>
      <dgm:t>
        <a:bodyPr/>
        <a:lstStyle/>
        <a:p>
          <a:pPr algn="ctr"/>
          <a:endParaRPr lang="de-DE"/>
        </a:p>
      </dgm:t>
    </dgm:pt>
    <dgm:pt modelId="{441D83A5-8315-481E-B7D0-18C62D476884}">
      <dgm:prSet/>
      <dgm:spPr/>
      <dgm:t>
        <a:bodyPr/>
        <a:lstStyle/>
        <a:p>
          <a:pPr algn="ctr"/>
          <a:endParaRPr lang="de-AT"/>
        </a:p>
      </dgm:t>
    </dgm:pt>
    <dgm:pt modelId="{2027638F-8BB2-4BD0-A51A-721344E0B597}" type="parTrans" cxnId="{B3923015-FD39-4159-98E0-D4BC4D4D7A06}">
      <dgm:prSet/>
      <dgm:spPr/>
      <dgm:t>
        <a:bodyPr/>
        <a:lstStyle/>
        <a:p>
          <a:pPr algn="ctr"/>
          <a:endParaRPr lang="de-DE"/>
        </a:p>
      </dgm:t>
    </dgm:pt>
    <dgm:pt modelId="{E8A5F010-A097-4B39-8EB9-E51E31387ACE}" type="sibTrans" cxnId="{B3923015-FD39-4159-98E0-D4BC4D4D7A06}">
      <dgm:prSet/>
      <dgm:spPr/>
      <dgm:t>
        <a:bodyPr/>
        <a:lstStyle/>
        <a:p>
          <a:pPr algn="ctr"/>
          <a:endParaRPr lang="de-DE"/>
        </a:p>
      </dgm:t>
    </dgm:pt>
    <dgm:pt modelId="{C5600FFC-AC7F-4A44-9D7D-1555CA34A67A}">
      <dgm:prSet/>
      <dgm:spPr/>
      <dgm:t>
        <a:bodyPr/>
        <a:lstStyle/>
        <a:p>
          <a:endParaRPr lang="de-DE"/>
        </a:p>
      </dgm:t>
    </dgm:pt>
    <dgm:pt modelId="{7DB45799-4471-48F9-81C2-99933E5E2478}" type="parTrans" cxnId="{1F004926-33A4-4989-93B1-AD788E7F25FA}">
      <dgm:prSet/>
      <dgm:spPr/>
      <dgm:t>
        <a:bodyPr/>
        <a:lstStyle/>
        <a:p>
          <a:pPr algn="ctr"/>
          <a:endParaRPr lang="de-DE"/>
        </a:p>
      </dgm:t>
    </dgm:pt>
    <dgm:pt modelId="{FE48B8A3-13D2-4544-BCD7-7ED8C80044D4}" type="sibTrans" cxnId="{1F004926-33A4-4989-93B1-AD788E7F25FA}">
      <dgm:prSet/>
      <dgm:spPr/>
      <dgm:t>
        <a:bodyPr/>
        <a:lstStyle/>
        <a:p>
          <a:pPr algn="ctr"/>
          <a:endParaRPr lang="de-DE"/>
        </a:p>
      </dgm:t>
    </dgm:pt>
    <dgm:pt modelId="{AA75C228-3493-4537-B1CC-E7AB131ADF2D}">
      <dgm:prSet/>
      <dgm:spPr>
        <a:solidFill>
          <a:srgbClr val="00B0F0"/>
        </a:solidFill>
      </dgm:spPr>
      <dgm:t>
        <a:bodyPr/>
        <a:lstStyle/>
        <a:p>
          <a:pPr algn="ctr"/>
          <a:r>
            <a:rPr lang="bs-Latn-BA" dirty="0"/>
            <a:t>Dauer der Beschäftigung in der Klinik/Abteilung</a:t>
          </a:r>
          <a:endParaRPr lang="de-AT" dirty="0"/>
        </a:p>
      </dgm:t>
    </dgm:pt>
    <dgm:pt modelId="{28967871-8083-42DD-B9FA-E40C0738131D}" type="parTrans" cxnId="{C72990D2-6D5E-41C8-907E-860FE50E8376}">
      <dgm:prSet/>
      <dgm:spPr>
        <a:solidFill>
          <a:schemeClr val="bg1">
            <a:lumMod val="65000"/>
          </a:schemeClr>
        </a:solidFill>
      </dgm:spPr>
      <dgm:t>
        <a:bodyPr/>
        <a:lstStyle/>
        <a:p>
          <a:pPr algn="ctr"/>
          <a:endParaRPr lang="de-DE"/>
        </a:p>
      </dgm:t>
    </dgm:pt>
    <dgm:pt modelId="{40F083CF-9933-4F84-9458-F0ED0599C50F}" type="sibTrans" cxnId="{C72990D2-6D5E-41C8-907E-860FE50E8376}">
      <dgm:prSet/>
      <dgm:spPr/>
      <dgm:t>
        <a:bodyPr/>
        <a:lstStyle/>
        <a:p>
          <a:pPr algn="ctr"/>
          <a:endParaRPr lang="de-DE"/>
        </a:p>
      </dgm:t>
    </dgm:pt>
    <dgm:pt modelId="{FD52B58F-5B02-4159-B079-88F933E1D16A}">
      <dgm:prSet/>
      <dgm:spPr>
        <a:solidFill>
          <a:srgbClr val="00B0F0"/>
        </a:solidFill>
      </dgm:spPr>
      <dgm:t>
        <a:bodyPr/>
        <a:lstStyle/>
        <a:p>
          <a:pPr algn="ctr"/>
          <a:r>
            <a:rPr lang="bs-Latn-BA"/>
            <a:t>Dauer der Beschäftigung im Haus</a:t>
          </a:r>
          <a:endParaRPr lang="de-AT"/>
        </a:p>
      </dgm:t>
    </dgm:pt>
    <dgm:pt modelId="{ED7BCC55-2299-47B3-A39E-2B3E6C5A25C1}" type="parTrans" cxnId="{40A535EB-CFA9-4584-AB17-C5F819E35D6C}">
      <dgm:prSet/>
      <dgm:spPr>
        <a:solidFill>
          <a:schemeClr val="bg1">
            <a:lumMod val="65000"/>
          </a:schemeClr>
        </a:solidFill>
      </dgm:spPr>
      <dgm:t>
        <a:bodyPr/>
        <a:lstStyle/>
        <a:p>
          <a:pPr algn="ctr"/>
          <a:endParaRPr lang="de-DE"/>
        </a:p>
      </dgm:t>
    </dgm:pt>
    <dgm:pt modelId="{73695BD8-ADAE-49FC-98B5-9083ABE9905B}" type="sibTrans" cxnId="{40A535EB-CFA9-4584-AB17-C5F819E35D6C}">
      <dgm:prSet/>
      <dgm:spPr/>
      <dgm:t>
        <a:bodyPr/>
        <a:lstStyle/>
        <a:p>
          <a:pPr algn="ctr"/>
          <a:endParaRPr lang="de-DE"/>
        </a:p>
      </dgm:t>
    </dgm:pt>
    <dgm:pt modelId="{3B286BF7-A7A5-4132-9EFA-07E7A0C5FFB6}">
      <dgm:prSet/>
      <dgm:spPr/>
      <dgm:t>
        <a:bodyPr/>
        <a:lstStyle/>
        <a:p>
          <a:endParaRPr lang="de-DE"/>
        </a:p>
      </dgm:t>
    </dgm:pt>
    <dgm:pt modelId="{263787F5-D1A6-4E43-A01C-70A7A1D760D0}" type="parTrans" cxnId="{424DB18C-8210-4A8B-89E3-8DE27E6C0129}">
      <dgm:prSet/>
      <dgm:spPr/>
      <dgm:t>
        <a:bodyPr/>
        <a:lstStyle/>
        <a:p>
          <a:pPr algn="ctr"/>
          <a:endParaRPr lang="de-DE"/>
        </a:p>
      </dgm:t>
    </dgm:pt>
    <dgm:pt modelId="{F8840707-0438-4536-922E-1C9F99F9FD4D}" type="sibTrans" cxnId="{424DB18C-8210-4A8B-89E3-8DE27E6C0129}">
      <dgm:prSet/>
      <dgm:spPr/>
      <dgm:t>
        <a:bodyPr/>
        <a:lstStyle/>
        <a:p>
          <a:pPr algn="ctr"/>
          <a:endParaRPr lang="de-DE"/>
        </a:p>
      </dgm:t>
    </dgm:pt>
    <dgm:pt modelId="{745008E8-A7E1-4CE2-B787-43698DB28304}">
      <dgm:prSet/>
      <dgm:spPr>
        <a:solidFill>
          <a:srgbClr val="00B0F0"/>
        </a:solidFill>
      </dgm:spPr>
      <dgm:t>
        <a:bodyPr/>
        <a:lstStyle/>
        <a:p>
          <a:pPr algn="ctr"/>
          <a:r>
            <a:rPr lang="bs-Latn-BA"/>
            <a:t>Prozent der Beschäftigung </a:t>
          </a:r>
          <a:endParaRPr lang="de-AT"/>
        </a:p>
      </dgm:t>
    </dgm:pt>
    <dgm:pt modelId="{E1955536-4DF0-4E4D-9852-8F180CBD6B0D}" type="parTrans" cxnId="{71726FAF-BB78-416A-B117-0255AB3520A5}">
      <dgm:prSet/>
      <dgm:spPr>
        <a:solidFill>
          <a:schemeClr val="bg1">
            <a:lumMod val="65000"/>
          </a:schemeClr>
        </a:solidFill>
      </dgm:spPr>
      <dgm:t>
        <a:bodyPr/>
        <a:lstStyle/>
        <a:p>
          <a:pPr algn="ctr"/>
          <a:endParaRPr lang="de-DE"/>
        </a:p>
      </dgm:t>
    </dgm:pt>
    <dgm:pt modelId="{4E6FEB74-5BCE-458F-B195-2448E5C08E62}" type="sibTrans" cxnId="{71726FAF-BB78-416A-B117-0255AB3520A5}">
      <dgm:prSet/>
      <dgm:spPr/>
      <dgm:t>
        <a:bodyPr/>
        <a:lstStyle/>
        <a:p>
          <a:pPr algn="ctr"/>
          <a:endParaRPr lang="de-DE"/>
        </a:p>
      </dgm:t>
    </dgm:pt>
    <dgm:pt modelId="{A363B85B-45CD-400D-9E3C-3E319CC3F1F3}">
      <dgm:prSet/>
      <dgm:spPr>
        <a:solidFill>
          <a:srgbClr val="00B0F0"/>
        </a:solidFill>
      </dgm:spPr>
      <dgm:t>
        <a:bodyPr/>
        <a:lstStyle/>
        <a:p>
          <a:pPr algn="ctr"/>
          <a:r>
            <a:rPr lang="de-AT"/>
            <a:t>Dauer der Beschäftigung in der Profession</a:t>
          </a:r>
        </a:p>
      </dgm:t>
    </dgm:pt>
    <dgm:pt modelId="{B1491EAB-C94E-4CBB-9379-D12DD6361141}" type="parTrans" cxnId="{74B5B863-49BB-4BF1-9CDB-32C7C29662B0}">
      <dgm:prSet/>
      <dgm:spPr>
        <a:solidFill>
          <a:schemeClr val="bg1">
            <a:lumMod val="65000"/>
          </a:schemeClr>
        </a:solidFill>
      </dgm:spPr>
      <dgm:t>
        <a:bodyPr/>
        <a:lstStyle/>
        <a:p>
          <a:pPr algn="ctr"/>
          <a:endParaRPr lang="de-DE"/>
        </a:p>
      </dgm:t>
    </dgm:pt>
    <dgm:pt modelId="{692355E5-C8D9-4A17-A730-96AD88993F8C}" type="sibTrans" cxnId="{74B5B863-49BB-4BF1-9CDB-32C7C29662B0}">
      <dgm:prSet/>
      <dgm:spPr/>
      <dgm:t>
        <a:bodyPr/>
        <a:lstStyle/>
        <a:p>
          <a:pPr algn="ctr"/>
          <a:endParaRPr lang="de-DE"/>
        </a:p>
      </dgm:t>
    </dgm:pt>
    <dgm:pt modelId="{45C52F15-7A39-427C-BBCE-31C3CA943DF7}" type="pres">
      <dgm:prSet presAssocID="{FF69186C-6933-4ED3-ADF3-59BBA0D93825}" presName="cycle" presStyleCnt="0">
        <dgm:presLayoutVars>
          <dgm:chMax val="1"/>
          <dgm:dir/>
          <dgm:animLvl val="ctr"/>
          <dgm:resizeHandles val="exact"/>
        </dgm:presLayoutVars>
      </dgm:prSet>
      <dgm:spPr/>
    </dgm:pt>
    <dgm:pt modelId="{16FC155D-4585-4F12-A5B8-CB737CEA8542}" type="pres">
      <dgm:prSet presAssocID="{C4F8D6FD-8F8F-4974-9784-097377BD2D42}" presName="centerShape" presStyleLbl="node0" presStyleIdx="0" presStyleCnt="1"/>
      <dgm:spPr/>
    </dgm:pt>
    <dgm:pt modelId="{F3D060FC-5F01-45FB-8969-62438D9D9F43}" type="pres">
      <dgm:prSet presAssocID="{3139BF23-A9DC-40F3-B6B1-E6DCCF36F720}" presName="parTrans" presStyleLbl="bgSibTrans2D1" presStyleIdx="0" presStyleCnt="8"/>
      <dgm:spPr/>
    </dgm:pt>
    <dgm:pt modelId="{FF65BB50-20BB-48DF-BED1-762819DDC225}" type="pres">
      <dgm:prSet presAssocID="{2053521C-D430-45BC-AB88-9FE927DC6B35}" presName="node" presStyleLbl="node1" presStyleIdx="0" presStyleCnt="8">
        <dgm:presLayoutVars>
          <dgm:bulletEnabled val="1"/>
        </dgm:presLayoutVars>
      </dgm:prSet>
      <dgm:spPr/>
    </dgm:pt>
    <dgm:pt modelId="{D25FF0EF-9CE5-428D-8FF7-B73B145EB45E}" type="pres">
      <dgm:prSet presAssocID="{AA4AF92D-DAF5-4973-8A5E-4ECE5E891BCE}" presName="parTrans" presStyleLbl="bgSibTrans2D1" presStyleIdx="1" presStyleCnt="8"/>
      <dgm:spPr/>
    </dgm:pt>
    <dgm:pt modelId="{DF83AC0C-A0AB-4C8C-B3D2-456F14C0DB06}" type="pres">
      <dgm:prSet presAssocID="{AA86F66F-BF99-4266-B1AE-4178D68BE824}" presName="node" presStyleLbl="node1" presStyleIdx="1" presStyleCnt="8">
        <dgm:presLayoutVars>
          <dgm:bulletEnabled val="1"/>
        </dgm:presLayoutVars>
      </dgm:prSet>
      <dgm:spPr/>
    </dgm:pt>
    <dgm:pt modelId="{729AEECA-86DF-48D3-84BF-A6455E938F61}" type="pres">
      <dgm:prSet presAssocID="{62E322A2-9E34-447E-9E8E-BE615A140964}" presName="parTrans" presStyleLbl="bgSibTrans2D1" presStyleIdx="2" presStyleCnt="8"/>
      <dgm:spPr/>
    </dgm:pt>
    <dgm:pt modelId="{8CC26B21-AAED-473D-9F60-B136FD351180}" type="pres">
      <dgm:prSet presAssocID="{9BCC2D45-2A7C-4922-9E55-ACA45ACE8EDB}" presName="node" presStyleLbl="node1" presStyleIdx="2" presStyleCnt="8">
        <dgm:presLayoutVars>
          <dgm:bulletEnabled val="1"/>
        </dgm:presLayoutVars>
      </dgm:prSet>
      <dgm:spPr/>
    </dgm:pt>
    <dgm:pt modelId="{AF9A0070-D97C-4905-8596-C22EA4DF2327}" type="pres">
      <dgm:prSet presAssocID="{44967C68-D4D3-4ACA-810B-2A172520A98D}" presName="parTrans" presStyleLbl="bgSibTrans2D1" presStyleIdx="3" presStyleCnt="8"/>
      <dgm:spPr/>
    </dgm:pt>
    <dgm:pt modelId="{DF6B253A-CD9D-4531-A657-E11F6194885D}" type="pres">
      <dgm:prSet presAssocID="{3943E440-8C53-4F8A-A9C9-7BAE790D869A}" presName="node" presStyleLbl="node1" presStyleIdx="3" presStyleCnt="8">
        <dgm:presLayoutVars>
          <dgm:bulletEnabled val="1"/>
        </dgm:presLayoutVars>
      </dgm:prSet>
      <dgm:spPr/>
    </dgm:pt>
    <dgm:pt modelId="{D0EB87A6-0D13-4614-800C-279067B12129}" type="pres">
      <dgm:prSet presAssocID="{ED7BCC55-2299-47B3-A39E-2B3E6C5A25C1}" presName="parTrans" presStyleLbl="bgSibTrans2D1" presStyleIdx="4" presStyleCnt="8"/>
      <dgm:spPr/>
    </dgm:pt>
    <dgm:pt modelId="{6A4066C8-52F2-48F3-82BC-CA566DA9D85A}" type="pres">
      <dgm:prSet presAssocID="{FD52B58F-5B02-4159-B079-88F933E1D16A}" presName="node" presStyleLbl="node1" presStyleIdx="4" presStyleCnt="8">
        <dgm:presLayoutVars>
          <dgm:bulletEnabled val="1"/>
        </dgm:presLayoutVars>
      </dgm:prSet>
      <dgm:spPr/>
    </dgm:pt>
    <dgm:pt modelId="{C35C31A2-3028-4FBE-BF7C-F678812F5C0C}" type="pres">
      <dgm:prSet presAssocID="{28967871-8083-42DD-B9FA-E40C0738131D}" presName="parTrans" presStyleLbl="bgSibTrans2D1" presStyleIdx="5" presStyleCnt="8"/>
      <dgm:spPr/>
    </dgm:pt>
    <dgm:pt modelId="{6FDD2E93-6902-4D4B-8FD9-0BCDEDE02AC7}" type="pres">
      <dgm:prSet presAssocID="{AA75C228-3493-4537-B1CC-E7AB131ADF2D}" presName="node" presStyleLbl="node1" presStyleIdx="5" presStyleCnt="8">
        <dgm:presLayoutVars>
          <dgm:bulletEnabled val="1"/>
        </dgm:presLayoutVars>
      </dgm:prSet>
      <dgm:spPr/>
    </dgm:pt>
    <dgm:pt modelId="{A3F6F883-A698-4A5E-90CB-3369BC30DB34}" type="pres">
      <dgm:prSet presAssocID="{E1955536-4DF0-4E4D-9852-8F180CBD6B0D}" presName="parTrans" presStyleLbl="bgSibTrans2D1" presStyleIdx="6" presStyleCnt="8"/>
      <dgm:spPr/>
    </dgm:pt>
    <dgm:pt modelId="{AF19F2EB-CC08-46B8-AF7C-00C0E5B0AD4C}" type="pres">
      <dgm:prSet presAssocID="{745008E8-A7E1-4CE2-B787-43698DB28304}" presName="node" presStyleLbl="node1" presStyleIdx="6" presStyleCnt="8">
        <dgm:presLayoutVars>
          <dgm:bulletEnabled val="1"/>
        </dgm:presLayoutVars>
      </dgm:prSet>
      <dgm:spPr/>
    </dgm:pt>
    <dgm:pt modelId="{7A7788EC-FE9F-4A89-A78A-96C74E11CC96}" type="pres">
      <dgm:prSet presAssocID="{B1491EAB-C94E-4CBB-9379-D12DD6361141}" presName="parTrans" presStyleLbl="bgSibTrans2D1" presStyleIdx="7" presStyleCnt="8"/>
      <dgm:spPr/>
    </dgm:pt>
    <dgm:pt modelId="{B009AD5B-7A6D-4F25-BC75-DDD7F75BE7E2}" type="pres">
      <dgm:prSet presAssocID="{A363B85B-45CD-400D-9E3C-3E319CC3F1F3}" presName="node" presStyleLbl="node1" presStyleIdx="7" presStyleCnt="8">
        <dgm:presLayoutVars>
          <dgm:bulletEnabled val="1"/>
        </dgm:presLayoutVars>
      </dgm:prSet>
      <dgm:spPr/>
    </dgm:pt>
  </dgm:ptLst>
  <dgm:cxnLst>
    <dgm:cxn modelId="{B3923015-FD39-4159-98E0-D4BC4D4D7A06}" srcId="{FF69186C-6933-4ED3-ADF3-59BBA0D93825}" destId="{441D83A5-8315-481E-B7D0-18C62D476884}" srcOrd="2" destOrd="0" parTransId="{2027638F-8BB2-4BD0-A51A-721344E0B597}" sibTransId="{E8A5F010-A097-4B39-8EB9-E51E31387ACE}"/>
    <dgm:cxn modelId="{03688E15-9ACB-4C96-A198-7ABE20EB3DC2}" type="presOf" srcId="{28967871-8083-42DD-B9FA-E40C0738131D}" destId="{C35C31A2-3028-4FBE-BF7C-F678812F5C0C}" srcOrd="0" destOrd="0" presId="urn:microsoft.com/office/officeart/2005/8/layout/radial4"/>
    <dgm:cxn modelId="{6AC99123-7517-48BD-B2E1-C0120309ECD9}" type="presOf" srcId="{C4F8D6FD-8F8F-4974-9784-097377BD2D42}" destId="{16FC155D-4585-4F12-A5B8-CB737CEA8542}" srcOrd="0" destOrd="0" presId="urn:microsoft.com/office/officeart/2005/8/layout/radial4"/>
    <dgm:cxn modelId="{1F004926-33A4-4989-93B1-AD788E7F25FA}" srcId="{3B286BF7-A7A5-4132-9EFA-07E7A0C5FFB6}" destId="{C5600FFC-AC7F-4A44-9D7D-1555CA34A67A}" srcOrd="0" destOrd="0" parTransId="{7DB45799-4471-48F9-81C2-99933E5E2478}" sibTransId="{FE48B8A3-13D2-4544-BCD7-7ED8C80044D4}"/>
    <dgm:cxn modelId="{7169E727-CF9C-4496-B189-BCF1D9754CD5}" type="presOf" srcId="{AA75C228-3493-4537-B1CC-E7AB131ADF2D}" destId="{6FDD2E93-6902-4D4B-8FD9-0BCDEDE02AC7}" srcOrd="0" destOrd="0" presId="urn:microsoft.com/office/officeart/2005/8/layout/radial4"/>
    <dgm:cxn modelId="{5BA0FA27-7EE7-4C69-A705-1ADB8D7FF7AE}" type="presOf" srcId="{FD52B58F-5B02-4159-B079-88F933E1D16A}" destId="{6A4066C8-52F2-48F3-82BC-CA566DA9D85A}" srcOrd="0" destOrd="0" presId="urn:microsoft.com/office/officeart/2005/8/layout/radial4"/>
    <dgm:cxn modelId="{BC4A572C-CBA6-4FD4-A150-B92D9D722433}" type="presOf" srcId="{9BCC2D45-2A7C-4922-9E55-ACA45ACE8EDB}" destId="{8CC26B21-AAED-473D-9F60-B136FD351180}" srcOrd="0" destOrd="0" presId="urn:microsoft.com/office/officeart/2005/8/layout/radial4"/>
    <dgm:cxn modelId="{67828031-95A5-4CD8-947F-842EEF4E8529}" type="presOf" srcId="{AA4AF92D-DAF5-4973-8A5E-4ECE5E891BCE}" destId="{D25FF0EF-9CE5-428D-8FF7-B73B145EB45E}" srcOrd="0" destOrd="0" presId="urn:microsoft.com/office/officeart/2005/8/layout/radial4"/>
    <dgm:cxn modelId="{4685E033-C235-4239-9CF5-68C28F7B21BD}" srcId="{C4F8D6FD-8F8F-4974-9784-097377BD2D42}" destId="{2053521C-D430-45BC-AB88-9FE927DC6B35}" srcOrd="0" destOrd="0" parTransId="{3139BF23-A9DC-40F3-B6B1-E6DCCF36F720}" sibTransId="{B2AC426E-5EF0-4D4A-A550-80329BA3BFE1}"/>
    <dgm:cxn modelId="{572C9634-7693-4A95-B06F-B372AE5BE905}" type="presOf" srcId="{44967C68-D4D3-4ACA-810B-2A172520A98D}" destId="{AF9A0070-D97C-4905-8596-C22EA4DF2327}" srcOrd="0" destOrd="0" presId="urn:microsoft.com/office/officeart/2005/8/layout/radial4"/>
    <dgm:cxn modelId="{4EAB8860-C442-44B6-A7AE-5B7C06818F9C}" srcId="{441D83A5-8315-481E-B7D0-18C62D476884}" destId="{FFC4B530-67C3-49C1-9259-EDFC1FD00C8A}" srcOrd="0" destOrd="0" parTransId="{54F336ED-4BCC-451D-AD39-1D95EA382CC9}" sibTransId="{DF3263F5-CEFC-4B77-87A9-424016B5E883}"/>
    <dgm:cxn modelId="{F17D2941-40C4-4596-A367-0E3651AF0B34}" type="presOf" srcId="{3943E440-8C53-4F8A-A9C9-7BAE790D869A}" destId="{DF6B253A-CD9D-4531-A657-E11F6194885D}" srcOrd="0" destOrd="0" presId="urn:microsoft.com/office/officeart/2005/8/layout/radial4"/>
    <dgm:cxn modelId="{87E80742-2F82-473E-8C58-2514968F59B5}" type="presOf" srcId="{745008E8-A7E1-4CE2-B787-43698DB28304}" destId="{AF19F2EB-CC08-46B8-AF7C-00C0E5B0AD4C}" srcOrd="0" destOrd="0" presId="urn:microsoft.com/office/officeart/2005/8/layout/radial4"/>
    <dgm:cxn modelId="{9B051043-8E3D-433F-8B6A-B013F73A6719}" type="presOf" srcId="{62E322A2-9E34-447E-9E8E-BE615A140964}" destId="{729AEECA-86DF-48D3-84BF-A6455E938F61}" srcOrd="0" destOrd="0" presId="urn:microsoft.com/office/officeart/2005/8/layout/radial4"/>
    <dgm:cxn modelId="{74B5B863-49BB-4BF1-9CDB-32C7C29662B0}" srcId="{C4F8D6FD-8F8F-4974-9784-097377BD2D42}" destId="{A363B85B-45CD-400D-9E3C-3E319CC3F1F3}" srcOrd="7" destOrd="0" parTransId="{B1491EAB-C94E-4CBB-9379-D12DD6361141}" sibTransId="{692355E5-C8D9-4A17-A730-96AD88993F8C}"/>
    <dgm:cxn modelId="{E8761E66-8B7E-4298-A455-0C0EF0B73C94}" type="presOf" srcId="{ED7BCC55-2299-47B3-A39E-2B3E6C5A25C1}" destId="{D0EB87A6-0D13-4614-800C-279067B12129}" srcOrd="0" destOrd="0" presId="urn:microsoft.com/office/officeart/2005/8/layout/radial4"/>
    <dgm:cxn modelId="{A3ECFD70-445E-4F00-AAEF-014CD4C22054}" type="presOf" srcId="{A363B85B-45CD-400D-9E3C-3E319CC3F1F3}" destId="{B009AD5B-7A6D-4F25-BC75-DDD7F75BE7E2}" srcOrd="0" destOrd="0" presId="urn:microsoft.com/office/officeart/2005/8/layout/radial4"/>
    <dgm:cxn modelId="{08AD7A75-A7A5-48FE-83E8-2D65C32B7239}" srcId="{C4F8D6FD-8F8F-4974-9784-097377BD2D42}" destId="{AA86F66F-BF99-4266-B1AE-4178D68BE824}" srcOrd="1" destOrd="0" parTransId="{AA4AF92D-DAF5-4973-8A5E-4ECE5E891BCE}" sibTransId="{882FB2FD-71E5-4857-865F-A8ACC2C723D6}"/>
    <dgm:cxn modelId="{2F3FFD57-FB2F-40C2-B7E8-C4D20E414EAA}" type="presOf" srcId="{2053521C-D430-45BC-AB88-9FE927DC6B35}" destId="{FF65BB50-20BB-48DF-BED1-762819DDC225}" srcOrd="0" destOrd="0" presId="urn:microsoft.com/office/officeart/2005/8/layout/radial4"/>
    <dgm:cxn modelId="{6EEF857D-B174-4414-A9CA-348E42601AAC}" srcId="{FF69186C-6933-4ED3-ADF3-59BBA0D93825}" destId="{C4F8D6FD-8F8F-4974-9784-097377BD2D42}" srcOrd="0" destOrd="0" parTransId="{04F29318-4EC1-4188-8E40-AE1ACEE8280F}" sibTransId="{4C64E9AA-0B49-45AD-ACF6-CFA618D9253D}"/>
    <dgm:cxn modelId="{E15C8286-116D-4EB8-81DB-20BCB83408C1}" type="presOf" srcId="{FF69186C-6933-4ED3-ADF3-59BBA0D93825}" destId="{45C52F15-7A39-427C-BBCE-31C3CA943DF7}" srcOrd="0" destOrd="0" presId="urn:microsoft.com/office/officeart/2005/8/layout/radial4"/>
    <dgm:cxn modelId="{424DB18C-8210-4A8B-89E3-8DE27E6C0129}" srcId="{FF69186C-6933-4ED3-ADF3-59BBA0D93825}" destId="{3B286BF7-A7A5-4132-9EFA-07E7A0C5FFB6}" srcOrd="1" destOrd="0" parTransId="{263787F5-D1A6-4E43-A01C-70A7A1D760D0}" sibTransId="{F8840707-0438-4536-922E-1C9F99F9FD4D}"/>
    <dgm:cxn modelId="{5222969C-4230-48E3-87EC-D3013020B578}" srcId="{C4F8D6FD-8F8F-4974-9784-097377BD2D42}" destId="{9BCC2D45-2A7C-4922-9E55-ACA45ACE8EDB}" srcOrd="2" destOrd="0" parTransId="{62E322A2-9E34-447E-9E8E-BE615A140964}" sibTransId="{346B7660-6CD6-4CB5-9802-20684FD59145}"/>
    <dgm:cxn modelId="{71726FAF-BB78-416A-B117-0255AB3520A5}" srcId="{C4F8D6FD-8F8F-4974-9784-097377BD2D42}" destId="{745008E8-A7E1-4CE2-B787-43698DB28304}" srcOrd="6" destOrd="0" parTransId="{E1955536-4DF0-4E4D-9852-8F180CBD6B0D}" sibTransId="{4E6FEB74-5BCE-458F-B195-2448E5C08E62}"/>
    <dgm:cxn modelId="{85BDE7BF-3065-4C3C-A214-B19CDA207530}" type="presOf" srcId="{B1491EAB-C94E-4CBB-9379-D12DD6361141}" destId="{7A7788EC-FE9F-4A89-A78A-96C74E11CC96}" srcOrd="0" destOrd="0" presId="urn:microsoft.com/office/officeart/2005/8/layout/radial4"/>
    <dgm:cxn modelId="{4F2318C1-881F-4693-848C-F4725619219D}" srcId="{C4F8D6FD-8F8F-4974-9784-097377BD2D42}" destId="{3943E440-8C53-4F8A-A9C9-7BAE790D869A}" srcOrd="3" destOrd="0" parTransId="{44967C68-D4D3-4ACA-810B-2A172520A98D}" sibTransId="{6195ABCC-3EAD-4029-B216-FA719213A904}"/>
    <dgm:cxn modelId="{D584E0C7-1611-4940-A881-3B55F4F1F404}" type="presOf" srcId="{E1955536-4DF0-4E4D-9852-8F180CBD6B0D}" destId="{A3F6F883-A698-4A5E-90CB-3369BC30DB34}" srcOrd="0" destOrd="0" presId="urn:microsoft.com/office/officeart/2005/8/layout/radial4"/>
    <dgm:cxn modelId="{C72990D2-6D5E-41C8-907E-860FE50E8376}" srcId="{C4F8D6FD-8F8F-4974-9784-097377BD2D42}" destId="{AA75C228-3493-4537-B1CC-E7AB131ADF2D}" srcOrd="5" destOrd="0" parTransId="{28967871-8083-42DD-B9FA-E40C0738131D}" sibTransId="{40F083CF-9933-4F84-9458-F0ED0599C50F}"/>
    <dgm:cxn modelId="{5032FAE3-BAFA-440E-97B1-54FAF7F6375E}" type="presOf" srcId="{3139BF23-A9DC-40F3-B6B1-E6DCCF36F720}" destId="{F3D060FC-5F01-45FB-8969-62438D9D9F43}" srcOrd="0" destOrd="0" presId="urn:microsoft.com/office/officeart/2005/8/layout/radial4"/>
    <dgm:cxn modelId="{40A535EB-CFA9-4584-AB17-C5F819E35D6C}" srcId="{C4F8D6FD-8F8F-4974-9784-097377BD2D42}" destId="{FD52B58F-5B02-4159-B079-88F933E1D16A}" srcOrd="4" destOrd="0" parTransId="{ED7BCC55-2299-47B3-A39E-2B3E6C5A25C1}" sibTransId="{73695BD8-ADAE-49FC-98B5-9083ABE9905B}"/>
    <dgm:cxn modelId="{E440C5ED-C925-4617-BD9B-2974775BBC47}" type="presOf" srcId="{AA86F66F-BF99-4266-B1AE-4178D68BE824}" destId="{DF83AC0C-A0AB-4C8C-B3D2-456F14C0DB06}" srcOrd="0" destOrd="0" presId="urn:microsoft.com/office/officeart/2005/8/layout/radial4"/>
    <dgm:cxn modelId="{7B6DC402-4C37-49C0-B97D-DB1F72535270}" type="presParOf" srcId="{45C52F15-7A39-427C-BBCE-31C3CA943DF7}" destId="{16FC155D-4585-4F12-A5B8-CB737CEA8542}" srcOrd="0" destOrd="0" presId="urn:microsoft.com/office/officeart/2005/8/layout/radial4"/>
    <dgm:cxn modelId="{1B9DAB36-BB40-4376-988F-5D1D5719BDF4}" type="presParOf" srcId="{45C52F15-7A39-427C-BBCE-31C3CA943DF7}" destId="{F3D060FC-5F01-45FB-8969-62438D9D9F43}" srcOrd="1" destOrd="0" presId="urn:microsoft.com/office/officeart/2005/8/layout/radial4"/>
    <dgm:cxn modelId="{4F846B6D-E8E4-41D3-9E72-B5A753CA9390}" type="presParOf" srcId="{45C52F15-7A39-427C-BBCE-31C3CA943DF7}" destId="{FF65BB50-20BB-48DF-BED1-762819DDC225}" srcOrd="2" destOrd="0" presId="urn:microsoft.com/office/officeart/2005/8/layout/radial4"/>
    <dgm:cxn modelId="{23AD1DDD-C8BA-4D1C-A7C0-4B312F82CFC3}" type="presParOf" srcId="{45C52F15-7A39-427C-BBCE-31C3CA943DF7}" destId="{D25FF0EF-9CE5-428D-8FF7-B73B145EB45E}" srcOrd="3" destOrd="0" presId="urn:microsoft.com/office/officeart/2005/8/layout/radial4"/>
    <dgm:cxn modelId="{FBE368E8-AF79-43C6-8D5B-1EC459071DD0}" type="presParOf" srcId="{45C52F15-7A39-427C-BBCE-31C3CA943DF7}" destId="{DF83AC0C-A0AB-4C8C-B3D2-456F14C0DB06}" srcOrd="4" destOrd="0" presId="urn:microsoft.com/office/officeart/2005/8/layout/radial4"/>
    <dgm:cxn modelId="{D7FBC363-EBC7-455B-85E1-E5F93EF26285}" type="presParOf" srcId="{45C52F15-7A39-427C-BBCE-31C3CA943DF7}" destId="{729AEECA-86DF-48D3-84BF-A6455E938F61}" srcOrd="5" destOrd="0" presId="urn:microsoft.com/office/officeart/2005/8/layout/radial4"/>
    <dgm:cxn modelId="{2DA5FB68-5440-49B9-8793-010467F41882}" type="presParOf" srcId="{45C52F15-7A39-427C-BBCE-31C3CA943DF7}" destId="{8CC26B21-AAED-473D-9F60-B136FD351180}" srcOrd="6" destOrd="0" presId="urn:microsoft.com/office/officeart/2005/8/layout/radial4"/>
    <dgm:cxn modelId="{395A71D2-5E6D-4D11-8E99-B432A0AD97B8}" type="presParOf" srcId="{45C52F15-7A39-427C-BBCE-31C3CA943DF7}" destId="{AF9A0070-D97C-4905-8596-C22EA4DF2327}" srcOrd="7" destOrd="0" presId="urn:microsoft.com/office/officeart/2005/8/layout/radial4"/>
    <dgm:cxn modelId="{B78154C9-8261-499C-B6BF-394CB4114953}" type="presParOf" srcId="{45C52F15-7A39-427C-BBCE-31C3CA943DF7}" destId="{DF6B253A-CD9D-4531-A657-E11F6194885D}" srcOrd="8" destOrd="0" presId="urn:microsoft.com/office/officeart/2005/8/layout/radial4"/>
    <dgm:cxn modelId="{3A518BE3-2297-47E4-8FE3-A6BF84D1168E}" type="presParOf" srcId="{45C52F15-7A39-427C-BBCE-31C3CA943DF7}" destId="{D0EB87A6-0D13-4614-800C-279067B12129}" srcOrd="9" destOrd="0" presId="urn:microsoft.com/office/officeart/2005/8/layout/radial4"/>
    <dgm:cxn modelId="{38D17E27-844F-4FBA-87E8-DA17422F5344}" type="presParOf" srcId="{45C52F15-7A39-427C-BBCE-31C3CA943DF7}" destId="{6A4066C8-52F2-48F3-82BC-CA566DA9D85A}" srcOrd="10" destOrd="0" presId="urn:microsoft.com/office/officeart/2005/8/layout/radial4"/>
    <dgm:cxn modelId="{FD4FF577-8329-4987-ADD7-CF0FC5EF0904}" type="presParOf" srcId="{45C52F15-7A39-427C-BBCE-31C3CA943DF7}" destId="{C35C31A2-3028-4FBE-BF7C-F678812F5C0C}" srcOrd="11" destOrd="0" presId="urn:microsoft.com/office/officeart/2005/8/layout/radial4"/>
    <dgm:cxn modelId="{5B3E1A3B-72E0-41EE-A5C6-F54836234BD7}" type="presParOf" srcId="{45C52F15-7A39-427C-BBCE-31C3CA943DF7}" destId="{6FDD2E93-6902-4D4B-8FD9-0BCDEDE02AC7}" srcOrd="12" destOrd="0" presId="urn:microsoft.com/office/officeart/2005/8/layout/radial4"/>
    <dgm:cxn modelId="{1F9CEEAB-B842-46B0-A094-06CA5D98D180}" type="presParOf" srcId="{45C52F15-7A39-427C-BBCE-31C3CA943DF7}" destId="{A3F6F883-A698-4A5E-90CB-3369BC30DB34}" srcOrd="13" destOrd="0" presId="urn:microsoft.com/office/officeart/2005/8/layout/radial4"/>
    <dgm:cxn modelId="{EEAF0D53-06D4-435C-B5DD-BDFD2419A325}" type="presParOf" srcId="{45C52F15-7A39-427C-BBCE-31C3CA943DF7}" destId="{AF19F2EB-CC08-46B8-AF7C-00C0E5B0AD4C}" srcOrd="14" destOrd="0" presId="urn:microsoft.com/office/officeart/2005/8/layout/radial4"/>
    <dgm:cxn modelId="{FD758BD2-019A-4CAC-B888-6960DB5B618A}" type="presParOf" srcId="{45C52F15-7A39-427C-BBCE-31C3CA943DF7}" destId="{7A7788EC-FE9F-4A89-A78A-96C74E11CC96}" srcOrd="15" destOrd="0" presId="urn:microsoft.com/office/officeart/2005/8/layout/radial4"/>
    <dgm:cxn modelId="{249057DC-C65B-45A7-8FD1-0AC0AA8527F1}" type="presParOf" srcId="{45C52F15-7A39-427C-BBCE-31C3CA943DF7}" destId="{B009AD5B-7A6D-4F25-BC75-DDD7F75BE7E2}"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C155D-4585-4F12-A5B8-CB737CEA8542}">
      <dsp:nvSpPr>
        <dsp:cNvPr id="0" name=""/>
        <dsp:cNvSpPr/>
      </dsp:nvSpPr>
      <dsp:spPr>
        <a:xfrm>
          <a:off x="3040533" y="2775816"/>
          <a:ext cx="1695796" cy="1695796"/>
        </a:xfrm>
        <a:prstGeom prst="ellipse">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e-DE" sz="2000" kern="1200" dirty="0"/>
            <a:t>Dimension</a:t>
          </a:r>
        </a:p>
      </dsp:txBody>
      <dsp:txXfrm>
        <a:off x="3288877" y="3024160"/>
        <a:ext cx="1199108" cy="1199108"/>
      </dsp:txXfrm>
    </dsp:sp>
    <dsp:sp modelId="{F3D060FC-5F01-45FB-8969-62438D9D9F43}">
      <dsp:nvSpPr>
        <dsp:cNvPr id="0" name=""/>
        <dsp:cNvSpPr/>
      </dsp:nvSpPr>
      <dsp:spPr>
        <a:xfrm rot="10800000">
          <a:off x="660622" y="3382064"/>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FF65BB50-20BB-48DF-BED1-762819DDC225}">
      <dsp:nvSpPr>
        <dsp:cNvPr id="0" name=""/>
        <dsp:cNvSpPr/>
      </dsp:nvSpPr>
      <dsp:spPr>
        <a:xfrm>
          <a:off x="67093" y="3148892"/>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bs-Latn-BA" sz="1200" kern="1200"/>
            <a:t>Häusergröße</a:t>
          </a:r>
          <a:endParaRPr lang="de-DE" sz="1200" kern="1200"/>
        </a:p>
      </dsp:txBody>
      <dsp:txXfrm>
        <a:off x="94907" y="3176706"/>
        <a:ext cx="1131429" cy="894018"/>
      </dsp:txXfrm>
    </dsp:sp>
    <dsp:sp modelId="{D25FF0EF-9CE5-428D-8FF7-B73B145EB45E}">
      <dsp:nvSpPr>
        <dsp:cNvPr id="0" name=""/>
        <dsp:cNvSpPr/>
      </dsp:nvSpPr>
      <dsp:spPr>
        <a:xfrm rot="12342857">
          <a:off x="868914" y="2469475"/>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DF83AC0C-A0AB-4C8C-B3D2-456F14C0DB06}">
      <dsp:nvSpPr>
        <dsp:cNvPr id="0" name=""/>
        <dsp:cNvSpPr/>
      </dsp:nvSpPr>
      <dsp:spPr>
        <a:xfrm>
          <a:off x="386747" y="1748397"/>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de-AT" sz="1200" kern="1200"/>
            <a:t>Kliniken</a:t>
          </a:r>
          <a:endParaRPr lang="de-DE" sz="1200" kern="1200"/>
        </a:p>
      </dsp:txBody>
      <dsp:txXfrm>
        <a:off x="414561" y="1776211"/>
        <a:ext cx="1131429" cy="894018"/>
      </dsp:txXfrm>
    </dsp:sp>
    <dsp:sp modelId="{729AEECA-86DF-48D3-84BF-A6455E938F61}">
      <dsp:nvSpPr>
        <dsp:cNvPr id="0" name=""/>
        <dsp:cNvSpPr/>
      </dsp:nvSpPr>
      <dsp:spPr>
        <a:xfrm rot="13885714">
          <a:off x="1452536" y="1737636"/>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8CC26B21-AAED-473D-9F60-B136FD351180}">
      <dsp:nvSpPr>
        <dsp:cNvPr id="0" name=""/>
        <dsp:cNvSpPr/>
      </dsp:nvSpPr>
      <dsp:spPr>
        <a:xfrm>
          <a:off x="1282396" y="625288"/>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bs-Latn-BA" sz="1200" kern="1200"/>
            <a:t>Berufsgruppe</a:t>
          </a:r>
          <a:endParaRPr lang="de-DE" sz="1200" kern="1200"/>
        </a:p>
      </dsp:txBody>
      <dsp:txXfrm>
        <a:off x="1310210" y="653102"/>
        <a:ext cx="1131429" cy="894018"/>
      </dsp:txXfrm>
    </dsp:sp>
    <dsp:sp modelId="{AF9A0070-D97C-4905-8596-C22EA4DF2327}">
      <dsp:nvSpPr>
        <dsp:cNvPr id="0" name=""/>
        <dsp:cNvSpPr/>
      </dsp:nvSpPr>
      <dsp:spPr>
        <a:xfrm rot="15428571">
          <a:off x="2295895" y="1331496"/>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DF6B253A-CD9D-4531-A657-E11F6194885D}">
      <dsp:nvSpPr>
        <dsp:cNvPr id="0" name=""/>
        <dsp:cNvSpPr/>
      </dsp:nvSpPr>
      <dsp:spPr>
        <a:xfrm>
          <a:off x="2576647" y="2010"/>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bs-Latn-BA" sz="1200" kern="1200"/>
            <a:t>Anzahl der gemeldeten Fehler</a:t>
          </a:r>
          <a:endParaRPr lang="de-DE" sz="1200" kern="1200"/>
        </a:p>
      </dsp:txBody>
      <dsp:txXfrm>
        <a:off x="2604461" y="29824"/>
        <a:ext cx="1131429" cy="894018"/>
      </dsp:txXfrm>
    </dsp:sp>
    <dsp:sp modelId="{D0EB87A6-0D13-4614-800C-279067B12129}">
      <dsp:nvSpPr>
        <dsp:cNvPr id="0" name=""/>
        <dsp:cNvSpPr/>
      </dsp:nvSpPr>
      <dsp:spPr>
        <a:xfrm rot="16971429">
          <a:off x="3231952" y="1331496"/>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6A4066C8-52F2-48F3-82BC-CA566DA9D85A}">
      <dsp:nvSpPr>
        <dsp:cNvPr id="0" name=""/>
        <dsp:cNvSpPr/>
      </dsp:nvSpPr>
      <dsp:spPr>
        <a:xfrm>
          <a:off x="4013158" y="2010"/>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bs-Latn-BA" sz="1200" kern="1200"/>
            <a:t>Dauer der Beschäftigung im Haus</a:t>
          </a:r>
          <a:endParaRPr lang="de-AT" sz="1200" kern="1200"/>
        </a:p>
      </dsp:txBody>
      <dsp:txXfrm>
        <a:off x="4040972" y="29824"/>
        <a:ext cx="1131429" cy="894018"/>
      </dsp:txXfrm>
    </dsp:sp>
    <dsp:sp modelId="{C35C31A2-3028-4FBE-BF7C-F678812F5C0C}">
      <dsp:nvSpPr>
        <dsp:cNvPr id="0" name=""/>
        <dsp:cNvSpPr/>
      </dsp:nvSpPr>
      <dsp:spPr>
        <a:xfrm rot="18514286">
          <a:off x="4075311" y="1737636"/>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6FDD2E93-6902-4D4B-8FD9-0BCDEDE02AC7}">
      <dsp:nvSpPr>
        <dsp:cNvPr id="0" name=""/>
        <dsp:cNvSpPr/>
      </dsp:nvSpPr>
      <dsp:spPr>
        <a:xfrm>
          <a:off x="5307409" y="625288"/>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bs-Latn-BA" sz="1200" kern="1200" dirty="0"/>
            <a:t>Dauer der Beschäftigung in der Klinik/Abteilung</a:t>
          </a:r>
          <a:endParaRPr lang="de-AT" sz="1200" kern="1200" dirty="0"/>
        </a:p>
      </dsp:txBody>
      <dsp:txXfrm>
        <a:off x="5335223" y="653102"/>
        <a:ext cx="1131429" cy="894018"/>
      </dsp:txXfrm>
    </dsp:sp>
    <dsp:sp modelId="{A3F6F883-A698-4A5E-90CB-3369BC30DB34}">
      <dsp:nvSpPr>
        <dsp:cNvPr id="0" name=""/>
        <dsp:cNvSpPr/>
      </dsp:nvSpPr>
      <dsp:spPr>
        <a:xfrm rot="20057143">
          <a:off x="4658933" y="2469475"/>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AF19F2EB-CC08-46B8-AF7C-00C0E5B0AD4C}">
      <dsp:nvSpPr>
        <dsp:cNvPr id="0" name=""/>
        <dsp:cNvSpPr/>
      </dsp:nvSpPr>
      <dsp:spPr>
        <a:xfrm>
          <a:off x="6203059" y="1748397"/>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bs-Latn-BA" sz="1200" kern="1200"/>
            <a:t>Prozent der Beschäftigung </a:t>
          </a:r>
          <a:endParaRPr lang="de-AT" sz="1200" kern="1200"/>
        </a:p>
      </dsp:txBody>
      <dsp:txXfrm>
        <a:off x="6230873" y="1776211"/>
        <a:ext cx="1131429" cy="894018"/>
      </dsp:txXfrm>
    </dsp:sp>
    <dsp:sp modelId="{7A7788EC-FE9F-4A89-A78A-96C74E11CC96}">
      <dsp:nvSpPr>
        <dsp:cNvPr id="0" name=""/>
        <dsp:cNvSpPr/>
      </dsp:nvSpPr>
      <dsp:spPr>
        <a:xfrm>
          <a:off x="4867225" y="3382064"/>
          <a:ext cx="2249016" cy="483302"/>
        </a:xfrm>
        <a:prstGeom prst="lef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B009AD5B-7A6D-4F25-BC75-DDD7F75BE7E2}">
      <dsp:nvSpPr>
        <dsp:cNvPr id="0" name=""/>
        <dsp:cNvSpPr/>
      </dsp:nvSpPr>
      <dsp:spPr>
        <a:xfrm>
          <a:off x="6522712" y="3148892"/>
          <a:ext cx="1187057" cy="94964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de-AT" sz="1200" kern="1200"/>
            <a:t>Dauer der Beschäftigung in der Profession</a:t>
          </a:r>
        </a:p>
      </dsp:txBody>
      <dsp:txXfrm>
        <a:off x="6550526" y="3176706"/>
        <a:ext cx="1131429" cy="89401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0.05149</cdr:x>
      <cdr:y>0.57692</cdr:y>
    </cdr:from>
    <cdr:to>
      <cdr:x>0.3523</cdr:x>
      <cdr:y>0.631</cdr:y>
    </cdr:to>
    <cdr:sp macro="" textlink="">
      <cdr:nvSpPr>
        <cdr:cNvPr id="2" name="Titel 3"/>
        <cdr:cNvSpPr>
          <a:spLocks xmlns:a="http://schemas.openxmlformats.org/drawingml/2006/main" noGrp="1"/>
        </cdr:cNvSpPr>
      </cdr:nvSpPr>
      <cdr:spPr bwMode="auto">
        <a:xfrm xmlns:a="http://schemas.openxmlformats.org/drawingml/2006/main">
          <a:off x="437538" y="3240360"/>
          <a:ext cx="2555966" cy="30374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5pPr>
          <a:lvl6pPr marL="2286000" algn="l" defTabSz="914400" rtl="0" eaLnBrk="1" latinLnBrk="0" hangingPunct="1">
            <a:defRPr sz="2400" kern="1200">
              <a:solidFill>
                <a:schemeClr val="tx1"/>
              </a:solidFill>
              <a:latin typeface="Arial" charset="0"/>
              <a:ea typeface="ＭＳ Ｐゴシック" pitchFamily="-112" charset="-128"/>
              <a:cs typeface="+mn-cs"/>
            </a:defRPr>
          </a:lvl6pPr>
          <a:lvl7pPr marL="2743200" algn="l" defTabSz="914400" rtl="0" eaLnBrk="1" latinLnBrk="0" hangingPunct="1">
            <a:defRPr sz="2400" kern="1200">
              <a:solidFill>
                <a:schemeClr val="tx1"/>
              </a:solidFill>
              <a:latin typeface="Arial" charset="0"/>
              <a:ea typeface="ＭＳ Ｐゴシック" pitchFamily="-112" charset="-128"/>
              <a:cs typeface="+mn-cs"/>
            </a:defRPr>
          </a:lvl7pPr>
          <a:lvl8pPr marL="3200400" algn="l" defTabSz="914400" rtl="0" eaLnBrk="1" latinLnBrk="0" hangingPunct="1">
            <a:defRPr sz="2400" kern="1200">
              <a:solidFill>
                <a:schemeClr val="tx1"/>
              </a:solidFill>
              <a:latin typeface="Arial" charset="0"/>
              <a:ea typeface="ＭＳ Ｐゴシック" pitchFamily="-112" charset="-128"/>
              <a:cs typeface="+mn-cs"/>
            </a:defRPr>
          </a:lvl8pPr>
          <a:lvl9pPr marL="3657600" algn="l" defTabSz="914400" rtl="0" eaLnBrk="1" latinLnBrk="0" hangingPunct="1">
            <a:defRPr sz="2400" kern="1200">
              <a:solidFill>
                <a:schemeClr val="tx1"/>
              </a:solidFill>
              <a:latin typeface="Arial" charset="0"/>
              <a:ea typeface="ＭＳ Ｐゴシック" pitchFamily="-112" charset="-128"/>
              <a:cs typeface="+mn-cs"/>
            </a:defRPr>
          </a:lvl9pPr>
        </a:lstStyle>
        <a:p xmlns:a="http://schemas.openxmlformats.org/drawingml/2006/main">
          <a:r>
            <a:rPr lang="de-AT" sz="1200" dirty="0"/>
            <a:t>(M ≤ 3 = negativ)</a:t>
          </a:r>
          <a:r>
            <a:rPr lang="bs-Latn-BA" sz="1200" dirty="0"/>
            <a:t> </a:t>
          </a:r>
          <a:r>
            <a:rPr lang="de-AT" sz="1200" dirty="0"/>
            <a:t>(M &gt; 3 = positiv)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xfrm>
            <a:off x="696913" y="739775"/>
            <a:ext cx="5341937" cy="3698875"/>
          </a:xfrm>
          <a:prstGeom prst="rect">
            <a:avLst/>
          </a:prstGeom>
        </p:spPr>
        <p:txBody>
          <a:bodyPr lIns="90754" tIns="45377" rIns="90754" bIns="45377"/>
          <a:lstStyle/>
          <a:p>
            <a:endParaRPr/>
          </a:p>
        </p:txBody>
      </p:sp>
      <p:sp>
        <p:nvSpPr>
          <p:cNvPr id="42" name="Shape 42"/>
          <p:cNvSpPr>
            <a:spLocks noGrp="1"/>
          </p:cNvSpPr>
          <p:nvPr>
            <p:ph type="body" sz="quarter" idx="1"/>
          </p:nvPr>
        </p:nvSpPr>
        <p:spPr>
          <a:xfrm>
            <a:off x="898102" y="4686499"/>
            <a:ext cx="4939560" cy="4439841"/>
          </a:xfrm>
          <a:prstGeom prst="rect">
            <a:avLst/>
          </a:prstGeom>
        </p:spPr>
        <p:txBody>
          <a:bodyPr lIns="90754" tIns="45377" rIns="90754" bIns="45377"/>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Danke für die Einladung und dass ich Ihnen einen Einblick in unsere Forschung zum Thema. Gemeinsam mit Kollegen  Draganović geplant und durchgeführt. Ohne ihn wäre die Studie nicht möglich gewesen</a:t>
            </a:r>
          </a:p>
          <a:p>
            <a:endParaRPr lang="de-AT" dirty="0"/>
          </a:p>
        </p:txBody>
      </p:sp>
    </p:spTree>
    <p:extLst>
      <p:ext uri="{BB962C8B-B14F-4D97-AF65-F5344CB8AC3E}">
        <p14:creationId xmlns:p14="http://schemas.microsoft.com/office/powerpoint/2010/main" val="2549639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Personal und </a:t>
            </a:r>
            <a:r>
              <a:rPr lang="de-AT" dirty="0" err="1"/>
              <a:t>PatientInnensicherheit</a:t>
            </a:r>
            <a:r>
              <a:rPr lang="de-AT" dirty="0"/>
              <a:t>. Fehler können große Wirkungen haben auf Mako-, Meso- und Mikroebene. Für die Politik, was hat diese getan? Die </a:t>
            </a:r>
            <a:r>
              <a:rPr lang="de-AT" dirty="0" err="1"/>
              <a:t>Organsiation</a:t>
            </a:r>
            <a:r>
              <a:rPr lang="de-AT" dirty="0"/>
              <a:t>, Sind alle Vorkehrungen getroffen worden? Und natürlich für jeden einzelnen Health Professionals. Sharp Edge. Schuld bei der einzelnen Person, </a:t>
            </a:r>
            <a:r>
              <a:rPr lang="de-AT" dirty="0" err="1"/>
              <a:t>auc</a:t>
            </a:r>
            <a:r>
              <a:rPr lang="de-AT" dirty="0"/>
              <a:t> vor Gericht. First und </a:t>
            </a:r>
            <a:r>
              <a:rPr lang="de-AT" dirty="0" err="1"/>
              <a:t>secons</a:t>
            </a:r>
            <a:r>
              <a:rPr lang="de-AT" dirty="0"/>
              <a:t> </a:t>
            </a:r>
            <a:r>
              <a:rPr lang="de-AT" dirty="0" err="1"/>
              <a:t>victim</a:t>
            </a:r>
            <a:r>
              <a:rPr lang="de-AT" dirty="0"/>
              <a:t>. Nachhaltige Reputationsverluste… Bleibt in Erinnerung.</a:t>
            </a:r>
          </a:p>
        </p:txBody>
      </p:sp>
    </p:spTree>
    <p:extLst>
      <p:ext uri="{BB962C8B-B14F-4D97-AF65-F5344CB8AC3E}">
        <p14:creationId xmlns:p14="http://schemas.microsoft.com/office/powerpoint/2010/main" val="3418584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Markus </a:t>
            </a:r>
            <a:r>
              <a:rPr lang="de-AT" dirty="0" err="1"/>
              <a:t>Thalmann</a:t>
            </a:r>
            <a:r>
              <a:rPr lang="de-AT" dirty="0"/>
              <a:t> Wiener Arzt </a:t>
            </a:r>
            <a:r>
              <a:rPr lang="de-AT" dirty="0" err="1"/>
              <a:t>Annals</a:t>
            </a:r>
            <a:r>
              <a:rPr lang="de-AT" dirty="0"/>
              <a:t> </a:t>
            </a:r>
            <a:r>
              <a:rPr lang="de-AT" dirty="0" err="1"/>
              <a:t>of</a:t>
            </a:r>
            <a:r>
              <a:rPr lang="de-AT" dirty="0"/>
              <a:t> </a:t>
            </a:r>
            <a:r>
              <a:rPr lang="de-AT" dirty="0" err="1"/>
              <a:t>Surgery</a:t>
            </a:r>
            <a:r>
              <a:rPr lang="de-AT" dirty="0"/>
              <a:t> Publikation. AW hat diese gelesen.</a:t>
            </a:r>
          </a:p>
        </p:txBody>
      </p:sp>
    </p:spTree>
    <p:extLst>
      <p:ext uri="{BB962C8B-B14F-4D97-AF65-F5344CB8AC3E}">
        <p14:creationId xmlns:p14="http://schemas.microsoft.com/office/powerpoint/2010/main" val="3159847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Evidenz ist da, dennoch bleibt die Wirkung in der Praxis oft aus. Anekdotische Sicherheit, aber nicht durch Messung bestätigt. </a:t>
            </a:r>
            <a:r>
              <a:rPr lang="de-AT" dirty="0" err="1"/>
              <a:t>What</a:t>
            </a:r>
            <a:r>
              <a:rPr lang="de-AT" dirty="0"/>
              <a:t> </a:t>
            </a:r>
            <a:r>
              <a:rPr lang="de-AT" dirty="0" err="1"/>
              <a:t>you</a:t>
            </a:r>
            <a:r>
              <a:rPr lang="de-AT" dirty="0"/>
              <a:t> </a:t>
            </a:r>
            <a:r>
              <a:rPr lang="de-AT" dirty="0" err="1"/>
              <a:t>can`t</a:t>
            </a:r>
            <a:r>
              <a:rPr lang="de-AT" dirty="0"/>
              <a:t> </a:t>
            </a:r>
            <a:r>
              <a:rPr lang="de-AT" dirty="0" err="1"/>
              <a:t>measure</a:t>
            </a:r>
            <a:r>
              <a:rPr lang="de-AT" dirty="0"/>
              <a:t>, </a:t>
            </a:r>
            <a:r>
              <a:rPr lang="de-AT" dirty="0" err="1"/>
              <a:t>you</a:t>
            </a:r>
            <a:r>
              <a:rPr lang="de-AT" dirty="0"/>
              <a:t> </a:t>
            </a:r>
            <a:r>
              <a:rPr lang="de-AT" dirty="0" err="1"/>
              <a:t>can`t</a:t>
            </a:r>
            <a:r>
              <a:rPr lang="de-AT" dirty="0"/>
              <a:t> </a:t>
            </a:r>
            <a:r>
              <a:rPr lang="de-AT" dirty="0" err="1"/>
              <a:t>management</a:t>
            </a:r>
            <a:r>
              <a:rPr lang="de-AT" dirty="0"/>
              <a:t>. Drucker.</a:t>
            </a:r>
          </a:p>
        </p:txBody>
      </p:sp>
    </p:spTree>
    <p:extLst>
      <p:ext uri="{BB962C8B-B14F-4D97-AF65-F5344CB8AC3E}">
        <p14:creationId xmlns:p14="http://schemas.microsoft.com/office/powerpoint/2010/main" val="1312709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08FE40C-1112-425A-AF26-835FBF3EF945}" type="slidenum">
              <a:rPr lang="de-DE" smtClean="0">
                <a:solidFill>
                  <a:srgbClr val="000000"/>
                </a:solidFill>
              </a:rPr>
              <a:pPr/>
              <a:t>5</a:t>
            </a:fld>
            <a:endParaRPr lang="de-DE">
              <a:solidFill>
                <a:srgbClr val="000000"/>
              </a:solidFill>
            </a:endParaRPr>
          </a:p>
        </p:txBody>
      </p:sp>
      <p:sp>
        <p:nvSpPr>
          <p:cNvPr id="43011" name="Rectangle 2"/>
          <p:cNvSpPr>
            <a:spLocks noGrp="1" noRot="1" noChangeAspect="1" noChangeArrowheads="1" noTextEdit="1"/>
          </p:cNvSpPr>
          <p:nvPr>
            <p:ph type="sldImg"/>
          </p:nvPr>
        </p:nvSpPr>
        <p:spPr>
          <a:xfrm>
            <a:off x="696913" y="741363"/>
            <a:ext cx="5341937" cy="3698875"/>
          </a:xfrm>
          <a:ln/>
        </p:spPr>
      </p:sp>
      <p:sp>
        <p:nvSpPr>
          <p:cNvPr id="43012" name="Rectangle 3"/>
          <p:cNvSpPr>
            <a:spLocks noGrp="1" noChangeArrowheads="1"/>
          </p:cNvSpPr>
          <p:nvPr>
            <p:ph type="body" idx="1"/>
          </p:nvPr>
        </p:nvSpPr>
        <p:spPr>
          <a:noFill/>
          <a:ln/>
        </p:spPr>
        <p:txBody>
          <a:bodyPr/>
          <a:lstStyle/>
          <a:p>
            <a:endParaRPr lang="de-AT"/>
          </a:p>
        </p:txBody>
      </p:sp>
    </p:spTree>
    <p:extLst>
      <p:ext uri="{BB962C8B-B14F-4D97-AF65-F5344CB8AC3E}">
        <p14:creationId xmlns:p14="http://schemas.microsoft.com/office/powerpoint/2010/main" val="3022017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26135" marR="221823" indent="0">
              <a:buNone/>
              <a:tabLst>
                <a:tab pos="495300" algn="l"/>
              </a:tabLst>
            </a:pPr>
            <a:r>
              <a:rPr lang="de-AT" sz="1200" b="1" dirty="0">
                <a:latin typeface="Arial"/>
                <a:cs typeface="Arial"/>
              </a:rPr>
              <a:t>Definition: </a:t>
            </a:r>
            <a:r>
              <a:rPr lang="de-AT" sz="1200" dirty="0">
                <a:latin typeface="Arial"/>
                <a:cs typeface="Arial"/>
              </a:rPr>
              <a:t>Eher durch die medizinische Maßnahme als durch die beim Patienten zugrundeliegende Krankheit hervorgerufener Schaden. </a:t>
            </a:r>
          </a:p>
          <a:p>
            <a:pPr marL="326135" marR="221823" indent="0">
              <a:buNone/>
              <a:tabLst>
                <a:tab pos="495300" algn="l"/>
              </a:tabLst>
            </a:pPr>
            <a:endParaRPr lang="de-AT" sz="1200" dirty="0">
              <a:latin typeface="Arial"/>
              <a:cs typeface="Arial"/>
            </a:endParaRPr>
          </a:p>
          <a:p>
            <a:pPr marL="326135" marR="221823" indent="0">
              <a:buNone/>
              <a:tabLst>
                <a:tab pos="495300" algn="l"/>
              </a:tabLst>
            </a:pPr>
            <a:r>
              <a:rPr lang="de-AT" sz="1200" b="1" dirty="0">
                <a:latin typeface="Arial"/>
                <a:cs typeface="Arial"/>
              </a:rPr>
              <a:t>Vermeidbares UE: </a:t>
            </a:r>
            <a:r>
              <a:rPr lang="de-AT" sz="1200" dirty="0">
                <a:latin typeface="Arial"/>
                <a:cs typeface="Arial"/>
              </a:rPr>
              <a:t>durch Fehler bedingtes unerwünschtes</a:t>
            </a:r>
          </a:p>
          <a:p>
            <a:pPr marL="326135" marR="221823" indent="0">
              <a:buNone/>
              <a:tabLst>
                <a:tab pos="495300" algn="l"/>
              </a:tabLst>
            </a:pPr>
            <a:r>
              <a:rPr lang="de-AT" sz="1200" dirty="0">
                <a:latin typeface="Arial"/>
                <a:cs typeface="Arial"/>
              </a:rPr>
              <a:t>                                Ereignis (Kausalität)</a:t>
            </a:r>
          </a:p>
          <a:p>
            <a:pPr marL="326135" marR="221823" indent="0">
              <a:buNone/>
              <a:tabLst>
                <a:tab pos="495300" algn="l"/>
              </a:tabLst>
            </a:pPr>
            <a:endParaRPr lang="de-AT" sz="1200" dirty="0">
              <a:latin typeface="Arial"/>
              <a:cs typeface="Arial"/>
            </a:endParaRPr>
          </a:p>
          <a:p>
            <a:pPr marL="326135" marR="221823" indent="0">
              <a:buNone/>
              <a:tabLst>
                <a:tab pos="495300" algn="l"/>
              </a:tabLst>
            </a:pPr>
            <a:r>
              <a:rPr lang="de-AT" sz="1200" b="1" dirty="0">
                <a:latin typeface="Arial"/>
                <a:cs typeface="Arial"/>
              </a:rPr>
              <a:t>Behandlungsfehler: </a:t>
            </a:r>
            <a:r>
              <a:rPr lang="de-AT" sz="1200" dirty="0">
                <a:latin typeface="Arial"/>
                <a:cs typeface="Arial"/>
              </a:rPr>
              <a:t>ist Schaden, der durch mangelnde</a:t>
            </a:r>
          </a:p>
          <a:p>
            <a:pPr marL="326135" marR="221823" indent="0">
              <a:buNone/>
              <a:tabLst>
                <a:tab pos="495300" algn="l"/>
              </a:tabLst>
            </a:pPr>
            <a:r>
              <a:rPr lang="de-AT" sz="1200" dirty="0">
                <a:latin typeface="Arial"/>
                <a:cs typeface="Arial"/>
              </a:rPr>
              <a:t>                                   Sorgfalt bedingt ist.</a:t>
            </a:r>
          </a:p>
          <a:p>
            <a:pPr>
              <a:buFont typeface="Wingdings" panose="05000000000000000000" pitchFamily="2" charset="2"/>
              <a:buChar char="§"/>
            </a:pPr>
            <a:endParaRPr lang="de-AT" sz="1100" dirty="0">
              <a:latin typeface="Arial" panose="020B0604020202020204" pitchFamily="34" charset="0"/>
              <a:cs typeface="Arial" panose="020B0604020202020204" pitchFamily="34" charset="0"/>
            </a:endParaRPr>
          </a:p>
          <a:p>
            <a:pPr marL="326135" marR="221823" indent="0">
              <a:buNone/>
              <a:tabLst>
                <a:tab pos="495300" algn="l"/>
              </a:tabLst>
            </a:pPr>
            <a:r>
              <a:rPr lang="de-AT" sz="1200" b="1" dirty="0">
                <a:latin typeface="Arial"/>
                <a:cs typeface="Arial"/>
              </a:rPr>
              <a:t>Systematik: </a:t>
            </a:r>
            <a:r>
              <a:rPr lang="de-AT" sz="1200" dirty="0">
                <a:latin typeface="Arial"/>
                <a:cs typeface="Arial"/>
              </a:rPr>
              <a:t>1. Prozeduren bezogen</a:t>
            </a:r>
          </a:p>
          <a:p>
            <a:pPr marL="326135" marR="221823" indent="0">
              <a:buNone/>
              <a:tabLst>
                <a:tab pos="495300" algn="l"/>
              </a:tabLst>
            </a:pPr>
            <a:r>
              <a:rPr lang="de-AT" sz="1200" dirty="0">
                <a:latin typeface="Arial"/>
                <a:cs typeface="Arial"/>
              </a:rPr>
              <a:t>                     2. Medikationsbezogen: Unwirksam </a:t>
            </a:r>
          </a:p>
          <a:p>
            <a:pPr marL="326135" marR="221823" indent="0">
              <a:buNone/>
              <a:tabLst>
                <a:tab pos="495300" algn="l"/>
              </a:tabLst>
            </a:pPr>
            <a:r>
              <a:rPr lang="de-AT" sz="1200" dirty="0">
                <a:latin typeface="Arial"/>
                <a:cs typeface="Arial"/>
              </a:rPr>
              <a:t>                         Medikamenten – Verschreibungsfehler</a:t>
            </a:r>
          </a:p>
          <a:p>
            <a:pPr marL="326135" marR="221823" indent="0">
              <a:buNone/>
              <a:tabLst>
                <a:tab pos="495300" algn="l"/>
              </a:tabLst>
            </a:pPr>
            <a:r>
              <a:rPr lang="de-AT" sz="1200" dirty="0">
                <a:latin typeface="Arial"/>
                <a:cs typeface="Arial"/>
              </a:rPr>
              <a:t>                     3. Device bezogen</a:t>
            </a:r>
          </a:p>
          <a:p>
            <a:pPr marL="326135" marR="221823" indent="0">
              <a:buNone/>
              <a:tabLst>
                <a:tab pos="495300" algn="l"/>
              </a:tabLst>
            </a:pPr>
            <a:r>
              <a:rPr lang="de-AT" sz="1200" dirty="0">
                <a:latin typeface="Arial"/>
                <a:cs typeface="Arial"/>
              </a:rPr>
              <a:t>                     4. Organisationsbezogen</a:t>
            </a:r>
          </a:p>
          <a:p>
            <a:endParaRPr lang="de-AT" dirty="0"/>
          </a:p>
        </p:txBody>
      </p:sp>
      <p:sp>
        <p:nvSpPr>
          <p:cNvPr id="4" name="Foliennummernplatzhalter 3"/>
          <p:cNvSpPr>
            <a:spLocks noGrp="1"/>
          </p:cNvSpPr>
          <p:nvPr>
            <p:ph type="sldNum" sz="quarter" idx="10"/>
          </p:nvPr>
        </p:nvSpPr>
        <p:spPr/>
        <p:txBody>
          <a:bodyPr/>
          <a:lstStyle/>
          <a:p>
            <a:fld id="{22D78962-550A-422C-A8A3-BB3A397533CE}" type="slidenum">
              <a:rPr lang="de-AT" smtClean="0"/>
              <a:t>6</a:t>
            </a:fld>
            <a:endParaRPr lang="de-AT"/>
          </a:p>
        </p:txBody>
      </p:sp>
    </p:spTree>
    <p:extLst>
      <p:ext uri="{BB962C8B-B14F-4D97-AF65-F5344CB8AC3E}">
        <p14:creationId xmlns:p14="http://schemas.microsoft.com/office/powerpoint/2010/main" val="968951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Anpassbar auf den speziellen Kontext eines jedes Spitals, welche die Befragung durchführen möchte. Ergänzung um bestimmte Fragen möglich. Integration von laufenden Punkten auch mit Blick auf Instrumente.</a:t>
            </a:r>
          </a:p>
        </p:txBody>
      </p:sp>
    </p:spTree>
    <p:extLst>
      <p:ext uri="{BB962C8B-B14F-4D97-AF65-F5344CB8AC3E}">
        <p14:creationId xmlns:p14="http://schemas.microsoft.com/office/powerpoint/2010/main" val="1361784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mj-lt"/>
              <a:buNone/>
            </a:pPr>
            <a:r>
              <a:rPr lang="de-AT" dirty="0"/>
              <a:t>Fragen für eine Dimension über den Fragebogen verteilt. Qualitätskriterium. Nicht korrekt bzw. regulär ausgefüllte Bögen können aussortiert werden. Katze an offenem PC oder Kind.</a:t>
            </a:r>
          </a:p>
        </p:txBody>
      </p:sp>
      <p:sp>
        <p:nvSpPr>
          <p:cNvPr id="4" name="Fußzeilenplatzhalter 3"/>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
        <p:nvSpPr>
          <p:cNvPr id="5" name="Foliennummernplatzhalter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6CA70DB-0FCB-490E-ACED-20999B276A48}" type="slidenum">
              <a:rPr kumimoji="0" lang="de-AT"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2562761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drei wichtigsten Kriterien sind: </a:t>
            </a:r>
          </a:p>
          <a:p>
            <a:endParaRPr lang="de-DE" dirty="0"/>
          </a:p>
          <a:p>
            <a:r>
              <a:rPr lang="de-DE" b="1" dirty="0"/>
              <a:t>Objektivität</a:t>
            </a:r>
            <a:r>
              <a:rPr lang="de-DE" dirty="0"/>
              <a:t> – Bei der O. geht es um die Frage „Inwieweit ist das Ergebnis des Testverfahrens beeinflusst durch die Leute, die das Test durchführen?“ Wenn diejenigen, die die Untersuchung </a:t>
            </a:r>
            <a:r>
              <a:rPr lang="de-DE" dirty="0" err="1"/>
              <a:t>durcführen</a:t>
            </a:r>
            <a:r>
              <a:rPr lang="de-DE" dirty="0"/>
              <a:t>, überhaupt kein Einfluss auf das Ergebnis haben, dann ist die Objektivität gegeben. Bei der O. geht es um die Durchführung, Auswertung und Interpretation. Ort z. B. Krankenhaus kann </a:t>
            </a:r>
            <a:r>
              <a:rPr lang="de-DE" dirty="0" err="1"/>
              <a:t>gewchsekt</a:t>
            </a:r>
            <a:r>
              <a:rPr lang="de-DE" dirty="0"/>
              <a:t> werden, dies bestimmt aber nicht den Wert bzw. die Aussagekraft der Ergebnisse.</a:t>
            </a:r>
          </a:p>
          <a:p>
            <a:endParaRPr lang="de-DE" dirty="0"/>
          </a:p>
          <a:p>
            <a:r>
              <a:rPr lang="de-DE" b="1" dirty="0"/>
              <a:t>Reliabilität </a:t>
            </a:r>
            <a:r>
              <a:rPr lang="de-DE" dirty="0"/>
              <a:t>– Hier geht es um die Genauigkeit mit der ich eine Aussage treffen kann. Hier geht es um die Frage: „Wie genau kann ich eigentlich sagen das ein bestimmtes Ergebnis der Realität entspricht“ Wenn eine Dimension der Sicherheitskultur mit 3,8 Punkte gemessen ist. – Bei der Reliabilität geht es um die Frage „Sind das wirklich 3,8 Punkte oder könnte es nicht 4,2 oder 3,5 Punkte sein“ Wir haben bei den Fragebogen  in der Psychologie immer Messfehler, die Frage ist, wie groß sind solche Messfehler? Solche Messfehler sind nicht spezifisch für die Psychologie, sondern man kann sich auch in der Physik finden. </a:t>
            </a:r>
            <a:r>
              <a:rPr lang="de-DE" dirty="0" err="1"/>
              <a:t>Z.b.</a:t>
            </a:r>
            <a:r>
              <a:rPr lang="de-DE" dirty="0"/>
              <a:t> Wenn man eine Brot auf die Wage legen, dann zeigt die Wage, obwohl sie ein physikalisches Messinstrument ist, natürlich nicht die 100% exakte Gewicht des Brotes an. Bei Brot ist das nicht ganz wichtig aber bei wichtigen PSC Dimensionen (z.B. Führung oder Teamarbeit) kommt es  darauf an, dass ich möglichst exakte Aussage treffen kann. </a:t>
            </a:r>
          </a:p>
          <a:p>
            <a:endParaRPr lang="de-DE" dirty="0"/>
          </a:p>
          <a:p>
            <a:endParaRPr lang="de-DE" dirty="0"/>
          </a:p>
          <a:p>
            <a:r>
              <a:rPr lang="de-DE" b="1" dirty="0"/>
              <a:t>Validität </a:t>
            </a:r>
            <a:r>
              <a:rPr lang="de-DE" dirty="0"/>
              <a:t>– Hier geht es um die Frage „In wieweit kann der Fragebogen tatsächlich, das erfühlen was er erfühlen soll. Zum Bsp. In wieweit ist mein PSC Fragebogen in der Lage die Sicherheitskultur der Mitarbeiter zu prognostizieren? ODER In wieweit misst mein Fragebogen zur Messung der PSC tatsächlich die Sicherheitskultur und nicht irgendetwas anders? „Inwieweit ist mein Fragebogen tatsächlich in der Lage ist, etwas zu messen wofür ich mich interessiere? </a:t>
            </a:r>
          </a:p>
          <a:p>
            <a:endParaRPr lang="de-AT" dirty="0"/>
          </a:p>
        </p:txBody>
      </p:sp>
      <p:sp>
        <p:nvSpPr>
          <p:cNvPr id="4" name="Fußzeilenplatzhalter 3"/>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
        <p:nvSpPr>
          <p:cNvPr id="5" name="Foliennummernplatzhalter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6CA70DB-0FCB-490E-ACED-20999B276A48}" type="slidenum">
              <a:rPr kumimoji="0" lang="de-AT"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3106777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2D3D910-0893-42D8-A3A7-C2F1E4A017AA}" type="slidenum">
              <a:rPr kumimoji="0" lang="de-DE"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76671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Man erkennt starke Differenzen zwischen den Berufsgruppen. Feedback- und </a:t>
            </a:r>
            <a:r>
              <a:rPr lang="de-AT" dirty="0" err="1"/>
              <a:t>Kommunkationskultur</a:t>
            </a:r>
            <a:r>
              <a:rPr lang="de-AT" dirty="0"/>
              <a:t> Unterstützung der Abteilungsleitung Training… Die Dinge können bearbeitet werden.</a:t>
            </a:r>
          </a:p>
        </p:txBody>
      </p:sp>
    </p:spTree>
    <p:extLst>
      <p:ext uri="{BB962C8B-B14F-4D97-AF65-F5344CB8AC3E}">
        <p14:creationId xmlns:p14="http://schemas.microsoft.com/office/powerpoint/2010/main" val="444539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Auswertung zwischen den verschiedenen Bereichen. Viele Infos… Informationen über …</a:t>
            </a:r>
          </a:p>
        </p:txBody>
      </p:sp>
    </p:spTree>
    <p:extLst>
      <p:ext uri="{BB962C8B-B14F-4D97-AF65-F5344CB8AC3E}">
        <p14:creationId xmlns:p14="http://schemas.microsoft.com/office/powerpoint/2010/main" val="2203002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sz="1200" kern="1200" dirty="0">
                <a:solidFill>
                  <a:schemeClr val="tx1"/>
                </a:solidFill>
                <a:effectLst/>
                <a:latin typeface="+mn-lt"/>
                <a:ea typeface="+mn-ea"/>
                <a:cs typeface="+mn-cs"/>
              </a:rPr>
              <a:t>Die Publikation des Institute </a:t>
            </a:r>
            <a:r>
              <a:rPr lang="de-AT" sz="1200" kern="1200" dirty="0" err="1">
                <a:solidFill>
                  <a:schemeClr val="tx1"/>
                </a:solidFill>
                <a:effectLst/>
                <a:latin typeface="+mn-lt"/>
                <a:ea typeface="+mn-ea"/>
                <a:cs typeface="+mn-cs"/>
              </a:rPr>
              <a:t>of</a:t>
            </a:r>
            <a:r>
              <a:rPr lang="de-AT" sz="1200" kern="1200" dirty="0">
                <a:solidFill>
                  <a:schemeClr val="tx1"/>
                </a:solidFill>
                <a:effectLst/>
                <a:latin typeface="+mn-lt"/>
                <a:ea typeface="+mn-ea"/>
                <a:cs typeface="+mn-cs"/>
              </a:rPr>
              <a:t> </a:t>
            </a:r>
            <a:r>
              <a:rPr lang="de-AT" sz="1200" kern="1200" dirty="0" err="1">
                <a:solidFill>
                  <a:schemeClr val="tx1"/>
                </a:solidFill>
                <a:effectLst/>
                <a:latin typeface="+mn-lt"/>
                <a:ea typeface="+mn-ea"/>
                <a:cs typeface="+mn-cs"/>
              </a:rPr>
              <a:t>Medicine</a:t>
            </a:r>
            <a:r>
              <a:rPr lang="de-AT" sz="1200" kern="1200" dirty="0">
                <a:solidFill>
                  <a:schemeClr val="tx1"/>
                </a:solidFill>
                <a:effectLst/>
                <a:latin typeface="+mn-lt"/>
                <a:ea typeface="+mn-ea"/>
                <a:cs typeface="+mn-cs"/>
              </a:rPr>
              <a:t> hat eine neue Diskussion eröffnet, der mittlerweile tausende Studien zum Thema Patientensicherheit gefolgt sind. Viele der Erkenntnisse sind in den Krankenhäusern implementiert worden. Manche Instrumente haben eine signifikante Verbesserung der Patientensicherheit in der Praxis gezeigt – wie etwa die Checkliste im Operationssaal, deren Anwendung die Komplikationsrate von 11 % auf 7 % (p &lt; 0,001) und die Mortalitätsrate von 1,5 % auf 0,8 % (p &lt; 0,003) senken konnte (Haynes et al. 2009, S. 491). Ein anderes Beispiel betrifft die standardisierte Übergabe und den Rapport, mit deren Anwendung die Rate vermeidbarer unerwünschter Ereignisse von 4.7 unerwünschte Ereignisse pro 100 Patienten bis auf 3.3 (p&lt;0.001) gesunken ist (</a:t>
            </a:r>
            <a:r>
              <a:rPr lang="de-AT" sz="1200" kern="1200" dirty="0" err="1">
                <a:solidFill>
                  <a:schemeClr val="tx1"/>
                </a:solidFill>
                <a:effectLst/>
                <a:latin typeface="+mn-lt"/>
                <a:ea typeface="+mn-ea"/>
                <a:cs typeface="+mn-cs"/>
              </a:rPr>
              <a:t>Stramer</a:t>
            </a:r>
            <a:r>
              <a:rPr lang="de-AT" sz="1200" kern="1200" dirty="0">
                <a:solidFill>
                  <a:schemeClr val="tx1"/>
                </a:solidFill>
                <a:effectLst/>
                <a:latin typeface="+mn-lt"/>
                <a:ea typeface="+mn-ea"/>
                <a:cs typeface="+mn-cs"/>
              </a:rPr>
              <a:t> et al. 2014, S. 1803). Es gab aber auch Beispiele, die zeigten, dass die neu entwickelten Risikomanagement-Instrumente für die Medizin bzw. für die Gesundheitsorganisationen keine signifikanten Verbesserungen brachten. Als Beispiel dient wiederum die Operationscheckliste. In Ontario wurde in 101 Krankenhäusern eine Checkliste eingeführt, ohne allerdings signifikante Unterschiede bezüglich der Mortalitäts- und Komplikationsrate zu zeigen (Urbach et al. 2014, S. 1029). Eine ähnliche Studie wurde in Michigan mit 64.891 Patienten durchgeführt, bei der unerwünschte Ereignisse vor und nach der Einführung der Checkliste verglichen wurden. Auch in diesem Fall konnten keine signifikanten Unterschiede bezüglich der Mortalitäts- und Komplikationsraten (</a:t>
            </a:r>
            <a:r>
              <a:rPr lang="de-AT" sz="1200" kern="1200" dirty="0" err="1">
                <a:solidFill>
                  <a:schemeClr val="tx1"/>
                </a:solidFill>
                <a:effectLst/>
                <a:latin typeface="+mn-lt"/>
                <a:ea typeface="+mn-ea"/>
                <a:cs typeface="+mn-cs"/>
              </a:rPr>
              <a:t>Reames</a:t>
            </a:r>
            <a:r>
              <a:rPr lang="de-AT" sz="1200" kern="1200" dirty="0">
                <a:solidFill>
                  <a:schemeClr val="tx1"/>
                </a:solidFill>
                <a:effectLst/>
                <a:latin typeface="+mn-lt"/>
                <a:ea typeface="+mn-ea"/>
                <a:cs typeface="+mn-cs"/>
              </a:rPr>
              <a:t> et al. 2015, S. 1) festgestellt werden. Urbach et al. kommen in ihrer Studie zu dem Schluss, dass die Instrumente des Risikomanagements als neue Technologien nicht helfen können, solange sich die Kultur eines Hauses nicht verändert. Da die Instrumente des Risikomanagements – in diesem Fall die Checklisten – lediglich verordnet werden, sind sie kaum von Nutzen. Die wirksame Implementierung der Risikomanagement-Instrumente ist anspruchsvoll, weswegen die Adaption an lokale Verhältnisse notwendig ist. Das Personal in den Gesundheitsorganisationen benötigt unter anderem Schulung, Training, Evaluation etc. Es bedarf der Compliance bei Führung und Mitarbeitern, damit man die Sicherheit der Patienten signifikant erhöhen kann (Urbach et al. 2014, S. 1030ff.). Zusammenfassend lässt sich also sagen, dass die wirksame Reduzierung von verursachten Schäden durch eine strukturelle (Ausbildung des Pflegepersonals, Spezialisierungen) sowie durch eine prozessuale Änderung (Publikationen von Outcome-Daten, Verwendung von Checklisten, Anwendung von Behandlungspfaden, Sicherheitstechnologie, Teamtraining) erreicht wird. Diese strukturellen und prozessualen Veränderungen sind der erste Schritt zur Entwicklung einer neuen Sicherheitskultur in einer Gesundheitsorganisation (Howell et al. 2014, S. 630). Die Sicherheitskultur ist quasi die fruchtbare Basis, die notwendig ist, damit konkreten Risikomanagementmaßnahmen überhaupt effizient funktionieren können (Strunk 2015, S. 365).</a:t>
            </a:r>
          </a:p>
        </p:txBody>
      </p:sp>
      <p:sp>
        <p:nvSpPr>
          <p:cNvPr id="4" name="Foliennummernplatzhalter 3"/>
          <p:cNvSpPr>
            <a:spLocks noGrp="1"/>
          </p:cNvSpPr>
          <p:nvPr>
            <p:ph type="sldNum" sz="quarter" idx="10"/>
          </p:nvPr>
        </p:nvSpPr>
        <p:spPr/>
        <p:txBody>
          <a:bodyPr/>
          <a:lstStyle/>
          <a:p>
            <a:fld id="{22D78962-550A-422C-A8A3-BB3A397533CE}" type="slidenum">
              <a:rPr lang="de-AT" smtClean="0"/>
              <a:t>24</a:t>
            </a:fld>
            <a:endParaRPr lang="de-AT"/>
          </a:p>
        </p:txBody>
      </p:sp>
    </p:spTree>
    <p:extLst>
      <p:ext uri="{BB962C8B-B14F-4D97-AF65-F5344CB8AC3E}">
        <p14:creationId xmlns:p14="http://schemas.microsoft.com/office/powerpoint/2010/main" val="4154584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Korrelation von… mit … Keine Korrelation mit…Anzahl der Ergebnisberichte. Hoch mit Führung und Team. Niedrig mit Führung.</a:t>
            </a:r>
          </a:p>
        </p:txBody>
      </p:sp>
      <p:sp>
        <p:nvSpPr>
          <p:cNvPr id="4" name="Foliennummernplatzhalt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2D3D910-0893-42D8-A3A7-C2F1E4A017AA}" type="slidenum">
              <a:rPr kumimoji="0" lang="de-DE"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2681269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2D78962-550A-422C-A8A3-BB3A397533CE}" type="slidenum">
              <a:rPr kumimoji="0" lang="de-AT"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4230351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mj-lt"/>
              <a:buNone/>
            </a:pPr>
            <a:endParaRPr lang="de-AT" dirty="0"/>
          </a:p>
        </p:txBody>
      </p:sp>
      <p:sp>
        <p:nvSpPr>
          <p:cNvPr id="4" name="Fußzeilenplatzhalter 3"/>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
        <p:nvSpPr>
          <p:cNvPr id="5" name="Foliennummernplatzhalter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6CA70DB-0FCB-490E-ACED-20999B276A48}" type="slidenum">
              <a:rPr kumimoji="0" lang="de-AT"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1649939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mj-lt"/>
              <a:buNone/>
            </a:pPr>
            <a:endParaRPr lang="de-AT" dirty="0"/>
          </a:p>
        </p:txBody>
      </p:sp>
      <p:sp>
        <p:nvSpPr>
          <p:cNvPr id="4" name="Fußzeilenplatzhalter 3"/>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
        <p:nvSpPr>
          <p:cNvPr id="5" name="Foliennummernplatzhalter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6CA70DB-0FCB-490E-ACED-20999B276A48}" type="slidenum">
              <a:rPr kumimoji="0" lang="de-AT" sz="1200" b="0" i="0" u="none" strike="noStrike" kern="1200" cap="none" spc="0" normalizeH="0" baseline="0" noProof="0" smtClean="0">
                <a:ln>
                  <a:noFill/>
                </a:ln>
                <a:solidFill>
                  <a:prstClr val="black"/>
                </a:solidFill>
                <a:effectLst/>
                <a:uLnTx/>
                <a:uFillTx/>
                <a:latin typeface="Arial" charset="0"/>
                <a:ea typeface="ＭＳ Ｐゴシック" pitchFamily="-11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de-AT" sz="1200" b="0" i="0" u="none" strike="noStrike" kern="1200" cap="none" spc="0" normalizeH="0" baseline="0" noProof="0">
              <a:ln>
                <a:noFill/>
              </a:ln>
              <a:solidFill>
                <a:prstClr val="black"/>
              </a:solidFill>
              <a:effectLst/>
              <a:uLnTx/>
              <a:uFillTx/>
              <a:latin typeface="Arial" charset="0"/>
              <a:ea typeface="ＭＳ Ｐゴシック" pitchFamily="-112" charset="-128"/>
              <a:cs typeface="+mn-cs"/>
            </a:endParaRPr>
          </a:p>
        </p:txBody>
      </p:sp>
    </p:spTree>
    <p:extLst>
      <p:ext uri="{BB962C8B-B14F-4D97-AF65-F5344CB8AC3E}">
        <p14:creationId xmlns:p14="http://schemas.microsoft.com/office/powerpoint/2010/main" val="1348445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656DD9E-BA40-4CBD-B911-8E6AD06E0A52}"/>
              </a:ext>
            </a:extLst>
          </p:cNvPr>
          <p:cNvSpPr>
            <a:spLocks noGrp="1"/>
          </p:cNvSpPr>
          <p:nvPr>
            <p:ph idx="1"/>
          </p:nvPr>
        </p:nvSpPr>
        <p:spPr>
          <a:xfrm>
            <a:off x="887412" y="1811867"/>
            <a:ext cx="8658722" cy="4346886"/>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itelplatzhalter 11">
            <a:extLst>
              <a:ext uri="{FF2B5EF4-FFF2-40B4-BE49-F238E27FC236}">
                <a16:creationId xmlns:a16="http://schemas.microsoft.com/office/drawing/2014/main" id="{3CFB7FA5-FFC8-E646-B514-0434F64BA9C5}"/>
              </a:ext>
            </a:extLst>
          </p:cNvPr>
          <p:cNvSpPr>
            <a:spLocks noGrp="1"/>
          </p:cNvSpPr>
          <p:nvPr>
            <p:ph type="title"/>
          </p:nvPr>
        </p:nvSpPr>
        <p:spPr>
          <a:xfrm>
            <a:off x="887412" y="1144745"/>
            <a:ext cx="8658722" cy="489322"/>
          </a:xfrm>
          <a:prstGeom prst="rect">
            <a:avLst/>
          </a:prstGeom>
        </p:spPr>
        <p:txBody>
          <a:bodyPr vert="horz" lIns="0" tIns="45720" rIns="91440" bIns="45720" rtlCol="0" anchor="t">
            <a:normAutofit/>
          </a:bodyPr>
          <a:lstStyle/>
          <a:p>
            <a:r>
              <a:rPr lang="de-DE" dirty="0"/>
              <a:t>Mastertitelformat bearbeiten</a:t>
            </a:r>
            <a:endParaRPr lang="de-AT" dirty="0"/>
          </a:p>
        </p:txBody>
      </p:sp>
    </p:spTree>
    <p:extLst>
      <p:ext uri="{BB962C8B-B14F-4D97-AF65-F5344CB8AC3E}">
        <p14:creationId xmlns:p14="http://schemas.microsoft.com/office/powerpoint/2010/main" val="1006352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65944-6A02-485E-AA29-79C16FF9D864}"/>
              </a:ext>
            </a:extLst>
          </p:cNvPr>
          <p:cNvSpPr>
            <a:spLocks noGrp="1"/>
          </p:cNvSpPr>
          <p:nvPr>
            <p:ph type="title"/>
          </p:nvPr>
        </p:nvSpPr>
        <p:spPr>
          <a:xfrm>
            <a:off x="887412" y="1709739"/>
            <a:ext cx="8658722" cy="2852737"/>
          </a:xfrm>
          <a:prstGeom prst="rect">
            <a:avLst/>
          </a:prstGeom>
        </p:spPr>
        <p:txBody>
          <a:bodyPr anchor="b"/>
          <a:lstStyle>
            <a:lvl1pPr>
              <a:defRPr sz="4875"/>
            </a:lvl1p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49871A47-5291-4CF5-BEB7-8B167E36F3BE}"/>
              </a:ext>
            </a:extLst>
          </p:cNvPr>
          <p:cNvSpPr>
            <a:spLocks noGrp="1"/>
          </p:cNvSpPr>
          <p:nvPr>
            <p:ph type="body" idx="1"/>
          </p:nvPr>
        </p:nvSpPr>
        <p:spPr>
          <a:xfrm>
            <a:off x="887412" y="4589464"/>
            <a:ext cx="8658722" cy="1500187"/>
          </a:xfrm>
          <a:prstGeom prst="rect">
            <a:avLst/>
          </a:prstGeom>
        </p:spPr>
        <p:txBody>
          <a:bodyPr/>
          <a:lstStyle>
            <a:lvl1pPr marL="0" indent="0">
              <a:buNone/>
              <a:defRPr sz="1950">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de-DE" dirty="0"/>
              <a:t>Mastertextformat bearbeiten</a:t>
            </a:r>
          </a:p>
        </p:txBody>
      </p:sp>
    </p:spTree>
    <p:extLst>
      <p:ext uri="{BB962C8B-B14F-4D97-AF65-F5344CB8AC3E}">
        <p14:creationId xmlns:p14="http://schemas.microsoft.com/office/powerpoint/2010/main" val="1465448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293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91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95300" y="1600201"/>
            <a:ext cx="437515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5035550" y="1600201"/>
            <a:ext cx="437515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r>
              <a:rPr lang="de-DE"/>
              <a:t> </a:t>
            </a:r>
          </a:p>
        </p:txBody>
      </p:sp>
    </p:spTree>
    <p:extLst>
      <p:ext uri="{BB962C8B-B14F-4D97-AF65-F5344CB8AC3E}">
        <p14:creationId xmlns:p14="http://schemas.microsoft.com/office/powerpoint/2010/main" val="3295553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656DD9E-BA40-4CBD-B911-8E6AD06E0A52}"/>
              </a:ext>
            </a:extLst>
          </p:cNvPr>
          <p:cNvSpPr>
            <a:spLocks noGrp="1"/>
          </p:cNvSpPr>
          <p:nvPr>
            <p:ph idx="1"/>
          </p:nvPr>
        </p:nvSpPr>
        <p:spPr>
          <a:xfrm>
            <a:off x="887412" y="1600199"/>
            <a:ext cx="8658722" cy="50546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itelplatzhalter 11">
            <a:extLst>
              <a:ext uri="{FF2B5EF4-FFF2-40B4-BE49-F238E27FC236}">
                <a16:creationId xmlns:a16="http://schemas.microsoft.com/office/drawing/2014/main" id="{453F079E-02B8-9449-95EC-5ACCF90D3382}"/>
              </a:ext>
            </a:extLst>
          </p:cNvPr>
          <p:cNvSpPr>
            <a:spLocks noGrp="1"/>
          </p:cNvSpPr>
          <p:nvPr>
            <p:ph type="title"/>
          </p:nvPr>
        </p:nvSpPr>
        <p:spPr>
          <a:xfrm>
            <a:off x="887412" y="1092200"/>
            <a:ext cx="8658722" cy="440267"/>
          </a:xfrm>
          <a:prstGeom prst="rect">
            <a:avLst/>
          </a:prstGeom>
        </p:spPr>
        <p:txBody>
          <a:bodyPr vert="horz" lIns="0" tIns="45720" rIns="91440" bIns="45720" rtlCol="0" anchor="t">
            <a:normAutofit/>
          </a:bodyPr>
          <a:lstStyle/>
          <a:p>
            <a:r>
              <a:rPr lang="de-DE" dirty="0"/>
              <a:t>Mastertitelformat bearbeiten</a:t>
            </a:r>
            <a:endParaRPr lang="de-AT" dirty="0"/>
          </a:p>
        </p:txBody>
      </p:sp>
    </p:spTree>
    <p:extLst>
      <p:ext uri="{BB962C8B-B14F-4D97-AF65-F5344CB8AC3E}">
        <p14:creationId xmlns:p14="http://schemas.microsoft.com/office/powerpoint/2010/main" val="2739199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65944-6A02-485E-AA29-79C16FF9D864}"/>
              </a:ext>
            </a:extLst>
          </p:cNvPr>
          <p:cNvSpPr>
            <a:spLocks noGrp="1"/>
          </p:cNvSpPr>
          <p:nvPr>
            <p:ph type="title"/>
          </p:nvPr>
        </p:nvSpPr>
        <p:spPr>
          <a:xfrm>
            <a:off x="887412" y="1709739"/>
            <a:ext cx="8658722" cy="2852737"/>
          </a:xfrm>
          <a:prstGeom prst="rect">
            <a:avLst/>
          </a:prstGeom>
        </p:spPr>
        <p:txBody>
          <a:bodyPr anchor="b"/>
          <a:lstStyle>
            <a:lvl1pPr>
              <a:defRPr sz="4875"/>
            </a:lvl1p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49871A47-5291-4CF5-BEB7-8B167E36F3BE}"/>
              </a:ext>
            </a:extLst>
          </p:cNvPr>
          <p:cNvSpPr>
            <a:spLocks noGrp="1"/>
          </p:cNvSpPr>
          <p:nvPr>
            <p:ph type="body" idx="1"/>
          </p:nvPr>
        </p:nvSpPr>
        <p:spPr>
          <a:xfrm>
            <a:off x="887412" y="4589464"/>
            <a:ext cx="8658721" cy="1500187"/>
          </a:xfrm>
        </p:spPr>
        <p:txBody>
          <a:bodyPr/>
          <a:lstStyle>
            <a:lvl1pPr marL="0" indent="0">
              <a:buNone/>
              <a:defRPr sz="1950">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de-DE" dirty="0"/>
              <a:t>Mastertextformat bearbeiten</a:t>
            </a:r>
          </a:p>
        </p:txBody>
      </p:sp>
    </p:spTree>
    <p:extLst>
      <p:ext uri="{BB962C8B-B14F-4D97-AF65-F5344CB8AC3E}">
        <p14:creationId xmlns:p14="http://schemas.microsoft.com/office/powerpoint/2010/main" val="395909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652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6"/>
            <a:ext cx="8420100" cy="1470025"/>
          </a:xfrm>
        </p:spPr>
        <p:txBody>
          <a:bodyPr/>
          <a:lstStyle/>
          <a:p>
            <a:r>
              <a:rPr lang="de-DE"/>
              <a:t>Titelmasterformat durch Klicken bearbeiten</a:t>
            </a:r>
          </a:p>
        </p:txBody>
      </p:sp>
      <p:sp>
        <p:nvSpPr>
          <p:cNvPr id="3" name="Untertitel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3"/>
          <p:cNvSpPr>
            <a:spLocks noGrp="1"/>
          </p:cNvSpPr>
          <p:nvPr>
            <p:ph type="ftr" sz="quarter" idx="10"/>
          </p:nvPr>
        </p:nvSpPr>
        <p:spPr/>
        <p:txBody>
          <a:bodyPr/>
          <a:lstStyle>
            <a:lvl1pPr>
              <a:defRPr/>
            </a:lvl1pPr>
          </a:lstStyle>
          <a:p>
            <a:r>
              <a:rPr lang="de-DE"/>
              <a:t> </a:t>
            </a:r>
          </a:p>
        </p:txBody>
      </p:sp>
    </p:spTree>
    <p:extLst>
      <p:ext uri="{BB962C8B-B14F-4D97-AF65-F5344CB8AC3E}">
        <p14:creationId xmlns:p14="http://schemas.microsoft.com/office/powerpoint/2010/main" val="262774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r>
              <a:rPr lang="de-DE"/>
              <a:t> </a:t>
            </a:r>
          </a:p>
        </p:txBody>
      </p:sp>
    </p:spTree>
    <p:extLst>
      <p:ext uri="{BB962C8B-B14F-4D97-AF65-F5344CB8AC3E}">
        <p14:creationId xmlns:p14="http://schemas.microsoft.com/office/powerpoint/2010/main" val="941391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95300" y="1600201"/>
            <a:ext cx="437515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5035550" y="1600201"/>
            <a:ext cx="437515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r>
              <a:rPr lang="de-DE"/>
              <a:t> </a:t>
            </a:r>
          </a:p>
        </p:txBody>
      </p:sp>
    </p:spTree>
    <p:extLst>
      <p:ext uri="{BB962C8B-B14F-4D97-AF65-F5344CB8AC3E}">
        <p14:creationId xmlns:p14="http://schemas.microsoft.com/office/powerpoint/2010/main" val="4118101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Rechteck 6"/>
          <p:cNvSpPr>
            <a:spLocks noChangeArrowheads="1"/>
          </p:cNvSpPr>
          <p:nvPr/>
        </p:nvSpPr>
        <p:spPr bwMode="auto">
          <a:xfrm>
            <a:off x="-507339" y="-315913"/>
            <a:ext cx="10609395" cy="7173913"/>
          </a:xfrm>
          <a:prstGeom prst="rect">
            <a:avLst/>
          </a:prstGeom>
          <a:solidFill>
            <a:srgbClr val="346C83"/>
          </a:solidFill>
          <a:ln w="9525" algn="ctr">
            <a:solidFill>
              <a:schemeClr val="tx1"/>
            </a:solidFill>
            <a:round/>
            <a:headEnd/>
            <a:tailEnd/>
          </a:ln>
        </p:spPr>
        <p:txBody>
          <a:bodyPr/>
          <a:lstStyle/>
          <a:p>
            <a:endParaRPr lang="de-AT" sz="2400"/>
          </a:p>
        </p:txBody>
      </p:sp>
      <p:pic>
        <p:nvPicPr>
          <p:cNvPr id="3" name="Grafik 8" descr="AAU_www_Logo_weiß.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17921" y="6165851"/>
            <a:ext cx="130188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UNI_KLU_powerpoints-2"/>
          <p:cNvPicPr>
            <a:picLocks noChangeAspect="1" noChangeArrowheads="1"/>
          </p:cNvPicPr>
          <p:nvPr/>
        </p:nvPicPr>
        <p:blipFill>
          <a:blip r:embed="rId3" cstate="print">
            <a:extLst>
              <a:ext uri="{28A0092B-C50C-407E-A947-70E740481C1C}">
                <a14:useLocalDpi xmlns:a14="http://schemas.microsoft.com/office/drawing/2010/main" val="0"/>
              </a:ext>
            </a:extLst>
          </a:blip>
          <a:srcRect t="95844"/>
          <a:stretch>
            <a:fillRect/>
          </a:stretch>
        </p:blipFill>
        <p:spPr bwMode="auto">
          <a:xfrm>
            <a:off x="-495300" y="6597650"/>
            <a:ext cx="1058875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9">
            <a:extLst>
              <a:ext uri="{FF2B5EF4-FFF2-40B4-BE49-F238E27FC236}">
                <a16:creationId xmlns:a16="http://schemas.microsoft.com/office/drawing/2014/main" id="{B569E3BB-751B-4B9E-BE96-BD17ADD81F8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7215000" y="333668"/>
            <a:ext cx="1965600" cy="51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9694" y="4869160"/>
            <a:ext cx="10285695" cy="169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202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742950" y="1844824"/>
            <a:ext cx="8420100" cy="33528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itel 3"/>
          <p:cNvSpPr>
            <a:spLocks noGrp="1"/>
          </p:cNvSpPr>
          <p:nvPr>
            <p:ph type="title"/>
          </p:nvPr>
        </p:nvSpPr>
        <p:spPr>
          <a:xfrm>
            <a:off x="742950" y="341784"/>
            <a:ext cx="8420100" cy="1143000"/>
          </a:xfrm>
        </p:spPr>
        <p:txBody>
          <a:bodyPr/>
          <a:lstStyle/>
          <a:p>
            <a:r>
              <a:rPr lang="de-DE" dirty="0"/>
              <a:t>Titelmasterformat durch Klicken bearbeiten</a:t>
            </a:r>
            <a:endParaRPr lang="de-AT" dirty="0"/>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26056"/>
            <a:ext cx="9906000" cy="397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08937" y="6526056"/>
            <a:ext cx="1236208" cy="397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liennummernplatzhalter 3">
            <a:extLst>
              <a:ext uri="{FF2B5EF4-FFF2-40B4-BE49-F238E27FC236}">
                <a16:creationId xmlns:a16="http://schemas.microsoft.com/office/drawing/2014/main" id="{C4F52A56-FBA5-4C3D-919E-7C736045356E}"/>
              </a:ext>
            </a:extLst>
          </p:cNvPr>
          <p:cNvSpPr txBox="1">
            <a:spLocks/>
          </p:cNvSpPr>
          <p:nvPr userDrawn="1"/>
        </p:nvSpPr>
        <p:spPr>
          <a:xfrm>
            <a:off x="9270213" y="6568194"/>
            <a:ext cx="831359" cy="245182"/>
          </a:xfrm>
          <a:prstGeom prst="rect">
            <a:avLst/>
          </a:prstGeom>
        </p:spPr>
        <p:txBody>
          <a:bodyPr/>
          <a:ls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5pPr>
            <a:lvl6pPr marL="2286000" algn="l" defTabSz="914400" rtl="0" eaLnBrk="1" latinLnBrk="0" hangingPunct="1">
              <a:defRPr sz="2400" kern="1200">
                <a:solidFill>
                  <a:schemeClr val="tx1"/>
                </a:solidFill>
                <a:latin typeface="Arial" charset="0"/>
                <a:ea typeface="ＭＳ Ｐゴシック" pitchFamily="-112" charset="-128"/>
                <a:cs typeface="+mn-cs"/>
              </a:defRPr>
            </a:lvl6pPr>
            <a:lvl7pPr marL="2743200" algn="l" defTabSz="914400" rtl="0" eaLnBrk="1" latinLnBrk="0" hangingPunct="1">
              <a:defRPr sz="2400" kern="1200">
                <a:solidFill>
                  <a:schemeClr val="tx1"/>
                </a:solidFill>
                <a:latin typeface="Arial" charset="0"/>
                <a:ea typeface="ＭＳ Ｐゴシック" pitchFamily="-112" charset="-128"/>
                <a:cs typeface="+mn-cs"/>
              </a:defRPr>
            </a:lvl7pPr>
            <a:lvl8pPr marL="3200400" algn="l" defTabSz="914400" rtl="0" eaLnBrk="1" latinLnBrk="0" hangingPunct="1">
              <a:defRPr sz="2400" kern="1200">
                <a:solidFill>
                  <a:schemeClr val="tx1"/>
                </a:solidFill>
                <a:latin typeface="Arial" charset="0"/>
                <a:ea typeface="ＭＳ Ｐゴシック" pitchFamily="-112" charset="-128"/>
                <a:cs typeface="+mn-cs"/>
              </a:defRPr>
            </a:lvl8pPr>
            <a:lvl9pPr marL="3657600" algn="l" defTabSz="914400" rtl="0" eaLnBrk="1" latinLnBrk="0" hangingPunct="1">
              <a:defRPr sz="2400" kern="1200">
                <a:solidFill>
                  <a:schemeClr val="tx1"/>
                </a:solidFill>
                <a:latin typeface="Arial" charset="0"/>
                <a:ea typeface="ＭＳ Ｐゴシック" pitchFamily="-112" charset="-128"/>
                <a:cs typeface="+mn-cs"/>
              </a:defRPr>
            </a:lvl9pPr>
          </a:lstStyle>
          <a:p>
            <a:fld id="{B0B0129D-DE5F-410B-ACEE-2425A8B4DFDD}" type="slidenum">
              <a:rPr lang="de-AT" sz="1500" smtClean="0">
                <a:solidFill>
                  <a:schemeClr val="bg1"/>
                </a:solidFill>
              </a:rPr>
              <a:pPr/>
              <a:t>‹Nr.›</a:t>
            </a:fld>
            <a:endParaRPr lang="de-AT" sz="1500" dirty="0">
              <a:solidFill>
                <a:schemeClr val="bg1"/>
              </a:solidFill>
            </a:endParaRPr>
          </a:p>
        </p:txBody>
      </p:sp>
      <p:pic>
        <p:nvPicPr>
          <p:cNvPr id="2"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71269" y="5922422"/>
            <a:ext cx="2067026" cy="603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4387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mit Logo ">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dirty="0"/>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pic>
        <p:nvPicPr>
          <p:cNvPr id="5" name="Grafik 5">
            <a:extLst>
              <a:ext uri="{FF2B5EF4-FFF2-40B4-BE49-F238E27FC236}">
                <a16:creationId xmlns:a16="http://schemas.microsoft.com/office/drawing/2014/main" id="{C006FBE7-49A9-4C7B-ADF3-4B2F62AC82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215000" y="333668"/>
            <a:ext cx="1965600" cy="51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570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01"/>
            <a:ext cx="84201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804593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überschrift mit Logo">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01"/>
            <a:ext cx="84201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pic>
        <p:nvPicPr>
          <p:cNvPr id="6" name="Grafik 5">
            <a:extLst>
              <a:ext uri="{FF2B5EF4-FFF2-40B4-BE49-F238E27FC236}">
                <a16:creationId xmlns:a16="http://schemas.microsoft.com/office/drawing/2014/main" id="{9FF73AAB-0916-4FC2-B034-E51D0F4502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215000" y="333668"/>
            <a:ext cx="1965600" cy="51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047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742950" y="2743200"/>
            <a:ext cx="41275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5035550" y="2743200"/>
            <a:ext cx="41275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extLst>
      <p:ext uri="{BB962C8B-B14F-4D97-AF65-F5344CB8AC3E}">
        <p14:creationId xmlns:p14="http://schemas.microsoft.com/office/powerpoint/2010/main" val="221323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mit Logo">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742950" y="2743200"/>
            <a:ext cx="41275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5035550" y="2743200"/>
            <a:ext cx="41275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pic>
        <p:nvPicPr>
          <p:cNvPr id="7" name="Grafik 5">
            <a:extLst>
              <a:ext uri="{FF2B5EF4-FFF2-40B4-BE49-F238E27FC236}">
                <a16:creationId xmlns:a16="http://schemas.microsoft.com/office/drawing/2014/main" id="{6A0F19E2-7B1E-421B-B5F4-B577AEB732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215000" y="333668"/>
            <a:ext cx="1965600" cy="51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892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Tree>
    <p:extLst>
      <p:ext uri="{BB962C8B-B14F-4D97-AF65-F5344CB8AC3E}">
        <p14:creationId xmlns:p14="http://schemas.microsoft.com/office/powerpoint/2010/main" val="1105207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Vergleich mit Logo">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pic>
        <p:nvPicPr>
          <p:cNvPr id="9" name="Grafik 5">
            <a:extLst>
              <a:ext uri="{FF2B5EF4-FFF2-40B4-BE49-F238E27FC236}">
                <a16:creationId xmlns:a16="http://schemas.microsoft.com/office/drawing/2014/main" id="{EE7E2923-3FAF-4297-85DE-9CE10E4119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215000" y="333668"/>
            <a:ext cx="1965600" cy="51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884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Tree>
    <p:extLst>
      <p:ext uri="{BB962C8B-B14F-4D97-AF65-F5344CB8AC3E}">
        <p14:creationId xmlns:p14="http://schemas.microsoft.com/office/powerpoint/2010/main" val="3377587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mit Logo">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pic>
        <p:nvPicPr>
          <p:cNvPr id="5" name="Grafik 5">
            <a:extLst>
              <a:ext uri="{FF2B5EF4-FFF2-40B4-BE49-F238E27FC236}">
                <a16:creationId xmlns:a16="http://schemas.microsoft.com/office/drawing/2014/main" id="{6E521D67-1E9D-42D6-B5BE-BF1E82E81E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215000" y="333668"/>
            <a:ext cx="1965600" cy="51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444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Tree>
    <p:extLst>
      <p:ext uri="{BB962C8B-B14F-4D97-AF65-F5344CB8AC3E}">
        <p14:creationId xmlns:p14="http://schemas.microsoft.com/office/powerpoint/2010/main" val="2705254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Leer mit Logo">
    <p:spTree>
      <p:nvGrpSpPr>
        <p:cNvPr id="1" name=""/>
        <p:cNvGrpSpPr/>
        <p:nvPr/>
      </p:nvGrpSpPr>
      <p:grpSpPr>
        <a:xfrm>
          <a:off x="0" y="0"/>
          <a:ext cx="0" cy="0"/>
          <a:chOff x="0" y="0"/>
          <a:chExt cx="0" cy="0"/>
        </a:xfrm>
      </p:grpSpPr>
      <p:pic>
        <p:nvPicPr>
          <p:cNvPr id="2" name="Grafik 5" descr="UNI_KLU_Logo_rgb.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0769" y="548681"/>
            <a:ext cx="196400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092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3.png"/><Relationship Id="rId4" Type="http://schemas.openxmlformats.org/officeDocument/2006/relationships/slideLayout" Target="../slideLayouts/slideLayout9.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7.png"/><Relationship Id="rId2" Type="http://schemas.openxmlformats.org/officeDocument/2006/relationships/slideLayout" Target="../slideLayouts/slideLayout13.xml"/><Relationship Id="rId16"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1F4D70E7-F45B-47E4-AA56-729C6DA1FF38}"/>
              </a:ext>
            </a:extLst>
          </p:cNvPr>
          <p:cNvPicPr/>
          <p:nvPr userDrawn="1"/>
        </p:nvPicPr>
        <p:blipFill rotWithShape="1">
          <a:blip r:embed="rId7">
            <a:extLst>
              <a:ext uri="{28A0092B-C50C-407E-A947-70E740481C1C}">
                <a14:useLocalDpi xmlns:a14="http://schemas.microsoft.com/office/drawing/2010/main" val="0"/>
              </a:ext>
            </a:extLst>
          </a:blip>
          <a:srcRect r="61949"/>
          <a:stretch/>
        </p:blipFill>
        <p:spPr>
          <a:xfrm>
            <a:off x="62384" y="90741"/>
            <a:ext cx="2189750" cy="904567"/>
          </a:xfrm>
          <a:prstGeom prst="rect">
            <a:avLst/>
          </a:prstGeom>
        </p:spPr>
      </p:pic>
      <p:sp>
        <p:nvSpPr>
          <p:cNvPr id="11" name="Titelplatzhalter 11">
            <a:extLst>
              <a:ext uri="{FF2B5EF4-FFF2-40B4-BE49-F238E27FC236}">
                <a16:creationId xmlns:a16="http://schemas.microsoft.com/office/drawing/2014/main" id="{A097BB2A-614B-FB46-9D66-BD4AF8137861}"/>
              </a:ext>
            </a:extLst>
          </p:cNvPr>
          <p:cNvSpPr>
            <a:spLocks noGrp="1"/>
          </p:cNvSpPr>
          <p:nvPr>
            <p:ph type="title"/>
          </p:nvPr>
        </p:nvSpPr>
        <p:spPr>
          <a:xfrm>
            <a:off x="887412" y="1144745"/>
            <a:ext cx="8658722" cy="453710"/>
          </a:xfrm>
          <a:prstGeom prst="rect">
            <a:avLst/>
          </a:prstGeom>
        </p:spPr>
        <p:txBody>
          <a:bodyPr vert="horz" lIns="0" tIns="45720" rIns="91440" bIns="45720" rtlCol="0" anchor="t">
            <a:normAutofit/>
          </a:bodyPr>
          <a:lstStyle/>
          <a:p>
            <a:r>
              <a:rPr lang="de-DE" dirty="0"/>
              <a:t>Mastertitelformat bearbeiten</a:t>
            </a:r>
            <a:endParaRPr lang="de-AT" dirty="0"/>
          </a:p>
        </p:txBody>
      </p:sp>
      <p:sp>
        <p:nvSpPr>
          <p:cNvPr id="13" name="Textplatzhalter 2">
            <a:extLst>
              <a:ext uri="{FF2B5EF4-FFF2-40B4-BE49-F238E27FC236}">
                <a16:creationId xmlns:a16="http://schemas.microsoft.com/office/drawing/2014/main" id="{F65CA84D-6DB9-C942-B36A-DCBA254355BB}"/>
              </a:ext>
            </a:extLst>
          </p:cNvPr>
          <p:cNvSpPr>
            <a:spLocks noGrp="1"/>
          </p:cNvSpPr>
          <p:nvPr>
            <p:ph type="body" idx="1"/>
          </p:nvPr>
        </p:nvSpPr>
        <p:spPr>
          <a:xfrm>
            <a:off x="887412" y="1777954"/>
            <a:ext cx="8658722" cy="4383471"/>
          </a:xfrm>
          <a:prstGeom prst="rect">
            <a:avLst/>
          </a:prstGeom>
        </p:spPr>
        <p:txBody>
          <a:bodyPr vert="horz" lIns="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cxnSp>
        <p:nvCxnSpPr>
          <p:cNvPr id="4" name="Gerade Verbindung 3">
            <a:extLst>
              <a:ext uri="{FF2B5EF4-FFF2-40B4-BE49-F238E27FC236}">
                <a16:creationId xmlns:a16="http://schemas.microsoft.com/office/drawing/2014/main" id="{DB4AF3DD-11AB-4144-819A-683C8BCB6CB5}"/>
              </a:ext>
            </a:extLst>
          </p:cNvPr>
          <p:cNvCxnSpPr/>
          <p:nvPr userDrawn="1"/>
        </p:nvCxnSpPr>
        <p:spPr>
          <a:xfrm>
            <a:off x="887412" y="6238214"/>
            <a:ext cx="8658722" cy="0"/>
          </a:xfrm>
          <a:prstGeom prst="line">
            <a:avLst/>
          </a:prstGeom>
          <a:ln w="12700">
            <a:solidFill>
              <a:srgbClr val="0B7983"/>
            </a:solidFill>
          </a:ln>
        </p:spPr>
        <p:style>
          <a:lnRef idx="1">
            <a:schemeClr val="accent1"/>
          </a:lnRef>
          <a:fillRef idx="0">
            <a:schemeClr val="accent1"/>
          </a:fillRef>
          <a:effectRef idx="0">
            <a:schemeClr val="accent1"/>
          </a:effectRef>
          <a:fontRef idx="minor">
            <a:schemeClr val="tx1"/>
          </a:fontRef>
        </p:style>
      </p:cxnSp>
      <p:pic>
        <p:nvPicPr>
          <p:cNvPr id="2" name="Grafik 1">
            <a:extLst>
              <a:ext uri="{FF2B5EF4-FFF2-40B4-BE49-F238E27FC236}">
                <a16:creationId xmlns:a16="http://schemas.microsoft.com/office/drawing/2014/main" id="{15B4096B-9E64-4EBC-9A5B-C1B83FFB65DF}"/>
              </a:ext>
            </a:extLst>
          </p:cNvPr>
          <p:cNvPicPr>
            <a:picLocks noChangeAspect="1"/>
          </p:cNvPicPr>
          <p:nvPr userDrawn="1"/>
        </p:nvPicPr>
        <p:blipFill>
          <a:blip r:embed="rId8"/>
          <a:stretch>
            <a:fillRect/>
          </a:stretch>
        </p:blipFill>
        <p:spPr>
          <a:xfrm>
            <a:off x="7130461" y="302637"/>
            <a:ext cx="2564648" cy="692659"/>
          </a:xfrm>
          <a:prstGeom prst="rect">
            <a:avLst/>
          </a:prstGeom>
        </p:spPr>
      </p:pic>
      <p:pic>
        <p:nvPicPr>
          <p:cNvPr id="3" name="Grafik 2">
            <a:extLst>
              <a:ext uri="{FF2B5EF4-FFF2-40B4-BE49-F238E27FC236}">
                <a16:creationId xmlns:a16="http://schemas.microsoft.com/office/drawing/2014/main" id="{72F8B44E-E0A3-4E7A-971F-AB49F8284482}"/>
              </a:ext>
            </a:extLst>
          </p:cNvPr>
          <p:cNvPicPr>
            <a:picLocks noChangeAspect="1"/>
          </p:cNvPicPr>
          <p:nvPr userDrawn="1"/>
        </p:nvPicPr>
        <p:blipFill>
          <a:blip r:embed="rId9"/>
          <a:stretch>
            <a:fillRect/>
          </a:stretch>
        </p:blipFill>
        <p:spPr>
          <a:xfrm>
            <a:off x="3921453" y="339344"/>
            <a:ext cx="1981372" cy="560881"/>
          </a:xfrm>
          <a:prstGeom prst="rect">
            <a:avLst/>
          </a:prstGeom>
        </p:spPr>
      </p:pic>
      <p:pic>
        <p:nvPicPr>
          <p:cNvPr id="5" name="Grafik 4">
            <a:extLst>
              <a:ext uri="{FF2B5EF4-FFF2-40B4-BE49-F238E27FC236}">
                <a16:creationId xmlns:a16="http://schemas.microsoft.com/office/drawing/2014/main" id="{EA7C8750-48E4-4826-9990-461F59FE79C6}"/>
              </a:ext>
            </a:extLst>
          </p:cNvPr>
          <p:cNvPicPr>
            <a:picLocks noChangeAspect="1"/>
          </p:cNvPicPr>
          <p:nvPr userDrawn="1"/>
        </p:nvPicPr>
        <p:blipFill>
          <a:blip r:embed="rId10"/>
          <a:stretch>
            <a:fillRect/>
          </a:stretch>
        </p:blipFill>
        <p:spPr>
          <a:xfrm>
            <a:off x="8064678" y="6354177"/>
            <a:ext cx="1481456" cy="402371"/>
          </a:xfrm>
          <a:prstGeom prst="rect">
            <a:avLst/>
          </a:prstGeom>
        </p:spPr>
      </p:pic>
    </p:spTree>
    <p:extLst>
      <p:ext uri="{BB962C8B-B14F-4D97-AF65-F5344CB8AC3E}">
        <p14:creationId xmlns:p14="http://schemas.microsoft.com/office/powerpoint/2010/main" val="19142108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61" r:id="rId5"/>
  </p:sldLayoutIdLst>
  <p:txStyles>
    <p:titleStyle>
      <a:lvl1pPr algn="l" defTabSz="742950" rtl="0" eaLnBrk="1" latinLnBrk="0" hangingPunct="1">
        <a:lnSpc>
          <a:spcPct val="90000"/>
        </a:lnSpc>
        <a:spcBef>
          <a:spcPct val="0"/>
        </a:spcBef>
        <a:buNone/>
        <a:defRPr sz="2275" b="1" kern="1200">
          <a:solidFill>
            <a:srgbClr val="0B7983"/>
          </a:solidFill>
          <a:latin typeface="Arial" panose="020B0604020202020204" pitchFamily="34" charset="0"/>
          <a:ea typeface="+mj-ea"/>
          <a:cs typeface="Arial" panose="020B0604020202020204" pitchFamily="34" charset="0"/>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1950" kern="1200">
          <a:solidFill>
            <a:schemeClr val="tx1"/>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Arial" panose="020B0604020202020204" pitchFamily="34" charset="0"/>
          <a:ea typeface="+mn-ea"/>
          <a:cs typeface="Arial" panose="020B0604020202020204" pitchFamily="34" charset="0"/>
        </a:defRPr>
      </a:lvl2pPr>
      <a:lvl3pPr marL="9286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Arial" panose="020B0604020202020204" pitchFamily="34" charset="0"/>
          <a:ea typeface="+mn-ea"/>
          <a:cs typeface="Arial" panose="020B0604020202020204" pitchFamily="34" charset="0"/>
        </a:defRPr>
      </a:lvl3pPr>
      <a:lvl4pPr marL="1300163" indent="-185738" algn="l" defTabSz="742950" rtl="0" eaLnBrk="1" latinLnBrk="0" hangingPunct="1">
        <a:lnSpc>
          <a:spcPct val="90000"/>
        </a:lnSpc>
        <a:spcBef>
          <a:spcPts val="406"/>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671638" indent="-185738" algn="l" defTabSz="742950" rtl="0" eaLnBrk="1" latinLnBrk="0" hangingPunct="1">
        <a:lnSpc>
          <a:spcPct val="90000"/>
        </a:lnSpc>
        <a:spcBef>
          <a:spcPts val="406"/>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de-DE"/>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95">
          <p15:clr>
            <a:srgbClr val="F26B43"/>
          </p15:clr>
        </p15:guide>
        <p15:guide id="2" pos="279">
          <p15:clr>
            <a:srgbClr val="F26B43"/>
          </p15:clr>
        </p15:guide>
        <p15:guide id="3" pos="688">
          <p15:clr>
            <a:srgbClr val="F26B43"/>
          </p15:clr>
        </p15:guide>
        <p15:guide id="4" pos="740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0CA0586-6AB2-42BA-B43C-EB6D85792CF1}"/>
              </a:ext>
            </a:extLst>
          </p:cNvPr>
          <p:cNvSpPr>
            <a:spLocks noGrp="1"/>
          </p:cNvSpPr>
          <p:nvPr>
            <p:ph type="body" idx="1"/>
          </p:nvPr>
        </p:nvSpPr>
        <p:spPr>
          <a:xfrm>
            <a:off x="887412" y="1617132"/>
            <a:ext cx="8658721" cy="4876801"/>
          </a:xfrm>
          <a:prstGeom prst="rect">
            <a:avLst/>
          </a:prstGeom>
        </p:spPr>
        <p:txBody>
          <a:bodyPr vert="horz" lIns="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pic>
        <p:nvPicPr>
          <p:cNvPr id="8" name="Grafik 7">
            <a:extLst>
              <a:ext uri="{FF2B5EF4-FFF2-40B4-BE49-F238E27FC236}">
                <a16:creationId xmlns:a16="http://schemas.microsoft.com/office/drawing/2014/main" id="{1F4D70E7-F45B-47E4-AA56-729C6DA1FF38}"/>
              </a:ext>
            </a:extLst>
          </p:cNvPr>
          <p:cNvPicPr/>
          <p:nvPr userDrawn="1"/>
        </p:nvPicPr>
        <p:blipFill rotWithShape="1">
          <a:blip r:embed="rId8">
            <a:extLst>
              <a:ext uri="{28A0092B-C50C-407E-A947-70E740481C1C}">
                <a14:useLocalDpi xmlns:a14="http://schemas.microsoft.com/office/drawing/2010/main" val="0"/>
              </a:ext>
            </a:extLst>
          </a:blip>
          <a:srcRect r="61949"/>
          <a:stretch/>
        </p:blipFill>
        <p:spPr>
          <a:xfrm>
            <a:off x="261692" y="90741"/>
            <a:ext cx="2405308" cy="995302"/>
          </a:xfrm>
          <a:prstGeom prst="rect">
            <a:avLst/>
          </a:prstGeom>
        </p:spPr>
      </p:pic>
      <p:sp>
        <p:nvSpPr>
          <p:cNvPr id="12" name="Titelplatzhalter 11">
            <a:extLst>
              <a:ext uri="{FF2B5EF4-FFF2-40B4-BE49-F238E27FC236}">
                <a16:creationId xmlns:a16="http://schemas.microsoft.com/office/drawing/2014/main" id="{94A5FDB2-27C5-44A5-AB41-028101C4A4B0}"/>
              </a:ext>
            </a:extLst>
          </p:cNvPr>
          <p:cNvSpPr>
            <a:spLocks noGrp="1"/>
          </p:cNvSpPr>
          <p:nvPr>
            <p:ph type="title"/>
          </p:nvPr>
        </p:nvSpPr>
        <p:spPr>
          <a:xfrm>
            <a:off x="887412" y="1138825"/>
            <a:ext cx="8658722" cy="535413"/>
          </a:xfrm>
          <a:prstGeom prst="rect">
            <a:avLst/>
          </a:prstGeom>
        </p:spPr>
        <p:txBody>
          <a:bodyPr vert="horz" lIns="0" tIns="45720" rIns="91440" bIns="45720" rtlCol="0" anchor="t">
            <a:normAutofit/>
          </a:bodyPr>
          <a:lstStyle/>
          <a:p>
            <a:r>
              <a:rPr lang="de-DE" dirty="0"/>
              <a:t>Mastertitelformat bearbeiten</a:t>
            </a:r>
            <a:endParaRPr lang="de-AT" dirty="0"/>
          </a:p>
        </p:txBody>
      </p:sp>
      <p:pic>
        <p:nvPicPr>
          <p:cNvPr id="7" name="Grafik 6">
            <a:extLst>
              <a:ext uri="{FF2B5EF4-FFF2-40B4-BE49-F238E27FC236}">
                <a16:creationId xmlns:a16="http://schemas.microsoft.com/office/drawing/2014/main" id="{8C373797-5EB4-4B17-92A4-48D831BB7849}"/>
              </a:ext>
            </a:extLst>
          </p:cNvPr>
          <p:cNvPicPr>
            <a:picLocks noChangeAspect="1"/>
          </p:cNvPicPr>
          <p:nvPr userDrawn="1"/>
        </p:nvPicPr>
        <p:blipFill>
          <a:blip r:embed="rId9"/>
          <a:stretch>
            <a:fillRect/>
          </a:stretch>
        </p:blipFill>
        <p:spPr>
          <a:xfrm>
            <a:off x="7238999" y="345683"/>
            <a:ext cx="2405309" cy="649625"/>
          </a:xfrm>
          <a:prstGeom prst="rect">
            <a:avLst/>
          </a:prstGeom>
        </p:spPr>
      </p:pic>
      <p:pic>
        <p:nvPicPr>
          <p:cNvPr id="10" name="Grafik 9">
            <a:extLst>
              <a:ext uri="{FF2B5EF4-FFF2-40B4-BE49-F238E27FC236}">
                <a16:creationId xmlns:a16="http://schemas.microsoft.com/office/drawing/2014/main" id="{42E1D81C-0D76-4A6A-BB24-19E8F160CF39}"/>
              </a:ext>
            </a:extLst>
          </p:cNvPr>
          <p:cNvPicPr>
            <a:picLocks noChangeAspect="1"/>
          </p:cNvPicPr>
          <p:nvPr userDrawn="1"/>
        </p:nvPicPr>
        <p:blipFill>
          <a:blip r:embed="rId10"/>
          <a:stretch>
            <a:fillRect/>
          </a:stretch>
        </p:blipFill>
        <p:spPr>
          <a:xfrm>
            <a:off x="4007296" y="402788"/>
            <a:ext cx="1891407" cy="535414"/>
          </a:xfrm>
          <a:prstGeom prst="rect">
            <a:avLst/>
          </a:prstGeom>
        </p:spPr>
      </p:pic>
    </p:spTree>
    <p:extLst>
      <p:ext uri="{BB962C8B-B14F-4D97-AF65-F5344CB8AC3E}">
        <p14:creationId xmlns:p14="http://schemas.microsoft.com/office/powerpoint/2010/main" val="688885653"/>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2" r:id="rId4"/>
    <p:sldLayoutId id="2147483663" r:id="rId5"/>
    <p:sldLayoutId id="2147483664" r:id="rId6"/>
  </p:sldLayoutIdLst>
  <p:txStyles>
    <p:titleStyle>
      <a:lvl1pPr algn="l" defTabSz="742950" rtl="0" eaLnBrk="1" latinLnBrk="0" hangingPunct="1">
        <a:lnSpc>
          <a:spcPct val="90000"/>
        </a:lnSpc>
        <a:spcBef>
          <a:spcPct val="0"/>
        </a:spcBef>
        <a:buNone/>
        <a:defRPr sz="2000" b="1" kern="1200">
          <a:solidFill>
            <a:srgbClr val="0B7983"/>
          </a:solidFill>
          <a:latin typeface="Arial" panose="020B0604020202020204" pitchFamily="34" charset="0"/>
          <a:ea typeface="+mj-ea"/>
          <a:cs typeface="Arial" panose="020B0604020202020204" pitchFamily="34" charset="0"/>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1950" kern="1200">
          <a:solidFill>
            <a:schemeClr val="tx1"/>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Arial" panose="020B0604020202020204" pitchFamily="34" charset="0"/>
          <a:ea typeface="+mn-ea"/>
          <a:cs typeface="Arial" panose="020B0604020202020204" pitchFamily="34" charset="0"/>
        </a:defRPr>
      </a:lvl2pPr>
      <a:lvl3pPr marL="9286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Arial" panose="020B0604020202020204" pitchFamily="34" charset="0"/>
          <a:ea typeface="+mn-ea"/>
          <a:cs typeface="Arial" panose="020B0604020202020204" pitchFamily="34" charset="0"/>
        </a:defRPr>
      </a:lvl3pPr>
      <a:lvl4pPr marL="1300163" indent="-185738" algn="l" defTabSz="742950" rtl="0" eaLnBrk="1" latinLnBrk="0" hangingPunct="1">
        <a:lnSpc>
          <a:spcPct val="90000"/>
        </a:lnSpc>
        <a:spcBef>
          <a:spcPts val="406"/>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671638" indent="-185738" algn="l" defTabSz="742950" rtl="0" eaLnBrk="1" latinLnBrk="0" hangingPunct="1">
        <a:lnSpc>
          <a:spcPct val="90000"/>
        </a:lnSpc>
        <a:spcBef>
          <a:spcPts val="406"/>
        </a:spcBef>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de-DE"/>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95">
          <p15:clr>
            <a:srgbClr val="F26B43"/>
          </p15:clr>
        </p15:guide>
        <p15:guide id="2" pos="279">
          <p15:clr>
            <a:srgbClr val="F26B43"/>
          </p15:clr>
        </p15:guide>
        <p15:guide id="3" pos="688">
          <p15:clr>
            <a:srgbClr val="F26B43"/>
          </p15:clr>
        </p15:guide>
        <p15:guide id="4" pos="740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afik 1"/>
          <p:cNvPicPr>
            <a:picLocks noChangeAspect="1"/>
          </p:cNvPicPr>
          <p:nvPr userDrawn="1"/>
        </p:nvPicPr>
        <p:blipFill rotWithShape="1">
          <a:blip r:embed="rId15" cstate="print">
            <a:extLst>
              <a:ext uri="{28A0092B-C50C-407E-A947-70E740481C1C}">
                <a14:useLocalDpi xmlns:a14="http://schemas.microsoft.com/office/drawing/2010/main" val="0"/>
              </a:ext>
            </a:extLst>
          </a:blip>
          <a:srcRect l="9220" t="1075" r="1417" b="1"/>
          <a:stretch/>
        </p:blipFill>
        <p:spPr>
          <a:xfrm>
            <a:off x="38454" y="188640"/>
            <a:ext cx="9829092" cy="6624736"/>
          </a:xfrm>
          <a:prstGeom prst="rect">
            <a:avLst/>
          </a:prstGeom>
        </p:spPr>
      </p:pic>
      <p:pic>
        <p:nvPicPr>
          <p:cNvPr id="1026" name="Picture 7" descr="UNI_KLU_powerpoints-2"/>
          <p:cNvPicPr>
            <a:picLocks noChangeAspect="1" noChangeArrowheads="1"/>
          </p:cNvPicPr>
          <p:nvPr/>
        </p:nvPicPr>
        <p:blipFill>
          <a:blip r:embed="rId16" cstate="print">
            <a:extLst>
              <a:ext uri="{28A0092B-C50C-407E-A947-70E740481C1C}">
                <a14:useLocalDpi xmlns:a14="http://schemas.microsoft.com/office/drawing/2010/main" val="0"/>
              </a:ext>
            </a:extLst>
          </a:blip>
          <a:srcRect t="95844"/>
          <a:stretch>
            <a:fillRect/>
          </a:stretch>
        </p:blipFill>
        <p:spPr bwMode="auto">
          <a:xfrm>
            <a:off x="0" y="6597650"/>
            <a:ext cx="99060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42950" y="1295400"/>
            <a:ext cx="84201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dirty="0"/>
              <a:t>Mastertitelformat bearbeiten</a:t>
            </a:r>
          </a:p>
        </p:txBody>
      </p:sp>
      <p:sp>
        <p:nvSpPr>
          <p:cNvPr id="1028" name="Rectangle 3"/>
          <p:cNvSpPr>
            <a:spLocks noGrp="1" noChangeArrowheads="1"/>
          </p:cNvSpPr>
          <p:nvPr>
            <p:ph type="body" idx="1"/>
          </p:nvPr>
        </p:nvSpPr>
        <p:spPr bwMode="auto">
          <a:xfrm>
            <a:off x="742950" y="2743200"/>
            <a:ext cx="84201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1030" name="Grafik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a:off x="7684029" y="6158400"/>
            <a:ext cx="1609725" cy="403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23502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2pPr>
      <a:lvl3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3pPr>
      <a:lvl4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4pPr>
      <a:lvl5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5pPr>
      <a:lvl6pPr marL="4572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6pPr>
      <a:lvl7pPr marL="9144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7pPr>
      <a:lvl8pPr marL="13716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8pPr>
      <a:lvl9pPr marL="18288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jp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hyperlink" Target="mailto:Guido.Offermanns@aau.at"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Inhaltsplatzhalter 2"/>
          <p:cNvSpPr txBox="1"/>
          <p:nvPr/>
        </p:nvSpPr>
        <p:spPr>
          <a:xfrm>
            <a:off x="459651" y="4661435"/>
            <a:ext cx="9060269" cy="12772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742950" lvl="1" indent="-285750">
              <a:spcBef>
                <a:spcPts val="200"/>
              </a:spcBef>
              <a:buClr>
                <a:srgbClr val="F8AA23"/>
              </a:buClr>
              <a:buSzPct val="100000"/>
              <a:buFont typeface="Lucida Grande"/>
              <a:buChar char="/"/>
              <a:defRPr sz="1200">
                <a:solidFill>
                  <a:srgbClr val="003C7D"/>
                </a:solidFill>
              </a:defRPr>
            </a:pPr>
            <a:r>
              <a:rPr lang="de-AT" sz="1800" b="1" dirty="0">
                <a:solidFill>
                  <a:srgbClr val="0B7983"/>
                </a:solidFill>
                <a:latin typeface="Arial" panose="020B0604020202020204" pitchFamily="34" charset="0"/>
                <a:cs typeface="Arial" panose="020B0604020202020204" pitchFamily="34" charset="0"/>
              </a:rPr>
              <a:t>Ausgangssituation und Trend</a:t>
            </a:r>
            <a:endParaRPr sz="1800" b="1" dirty="0">
              <a:solidFill>
                <a:srgbClr val="0B7983"/>
              </a:solidFill>
              <a:latin typeface="Arial" panose="020B0604020202020204" pitchFamily="34" charset="0"/>
              <a:cs typeface="Arial" panose="020B0604020202020204" pitchFamily="34" charset="0"/>
            </a:endParaRPr>
          </a:p>
          <a:p>
            <a:pPr marL="742950" lvl="1" indent="-285750">
              <a:spcBef>
                <a:spcPts val="200"/>
              </a:spcBef>
              <a:buClr>
                <a:srgbClr val="F8AA23"/>
              </a:buClr>
              <a:buSzPct val="100000"/>
              <a:buFont typeface="Lucida Grande"/>
              <a:buChar char="/"/>
              <a:defRPr sz="1200">
                <a:solidFill>
                  <a:srgbClr val="003C7D"/>
                </a:solidFill>
              </a:defRPr>
            </a:pPr>
            <a:r>
              <a:rPr lang="de-AT" sz="1800" b="1" dirty="0">
                <a:solidFill>
                  <a:srgbClr val="0B7983"/>
                </a:solidFill>
                <a:latin typeface="Arial" panose="020B0604020202020204" pitchFamily="34" charset="0"/>
                <a:cs typeface="Arial" panose="020B0604020202020204" pitchFamily="34" charset="0"/>
              </a:rPr>
              <a:t>Instrument zur Messung der </a:t>
            </a:r>
            <a:r>
              <a:rPr lang="de-AT" sz="1800" b="1" dirty="0" err="1">
                <a:solidFill>
                  <a:srgbClr val="0B7983"/>
                </a:solidFill>
                <a:latin typeface="Arial" panose="020B0604020202020204" pitchFamily="34" charset="0"/>
                <a:cs typeface="Arial" panose="020B0604020202020204" pitchFamily="34" charset="0"/>
              </a:rPr>
              <a:t>PatientInnensicherheitskultur</a:t>
            </a:r>
            <a:r>
              <a:rPr lang="de-AT" sz="1800" b="1" dirty="0">
                <a:solidFill>
                  <a:srgbClr val="0B7983"/>
                </a:solidFill>
                <a:latin typeface="Arial" panose="020B0604020202020204" pitchFamily="34" charset="0"/>
                <a:cs typeface="Arial" panose="020B0604020202020204" pitchFamily="34" charset="0"/>
              </a:rPr>
              <a:t> (</a:t>
            </a:r>
            <a:r>
              <a:rPr lang="de-AT" sz="1800" b="1" dirty="0" err="1">
                <a:solidFill>
                  <a:srgbClr val="0B7983"/>
                </a:solidFill>
                <a:latin typeface="Arial" panose="020B0604020202020204" pitchFamily="34" charset="0"/>
                <a:cs typeface="Arial" panose="020B0604020202020204" pitchFamily="34" charset="0"/>
              </a:rPr>
              <a:t>PaSKI</a:t>
            </a:r>
            <a:r>
              <a:rPr lang="de-AT" sz="1800" b="1" dirty="0">
                <a:solidFill>
                  <a:srgbClr val="0B7983"/>
                </a:solidFill>
                <a:latin typeface="Arial" panose="020B0604020202020204" pitchFamily="34" charset="0"/>
                <a:cs typeface="Arial" panose="020B0604020202020204" pitchFamily="34" charset="0"/>
              </a:rPr>
              <a:t>-AUT)</a:t>
            </a:r>
            <a:endParaRPr sz="1800" b="1" dirty="0">
              <a:solidFill>
                <a:srgbClr val="0B7983"/>
              </a:solidFill>
              <a:latin typeface="Arial" panose="020B0604020202020204" pitchFamily="34" charset="0"/>
              <a:cs typeface="Arial" panose="020B0604020202020204" pitchFamily="34" charset="0"/>
            </a:endParaRPr>
          </a:p>
          <a:p>
            <a:pPr marL="742950" lvl="1" indent="-285750">
              <a:spcBef>
                <a:spcPts val="200"/>
              </a:spcBef>
              <a:buClr>
                <a:srgbClr val="F8AA23"/>
              </a:buClr>
              <a:buSzPct val="100000"/>
              <a:buFont typeface="Lucida Grande"/>
              <a:buChar char="/"/>
              <a:defRPr sz="1200">
                <a:solidFill>
                  <a:srgbClr val="003C7D"/>
                </a:solidFill>
              </a:defRPr>
            </a:pPr>
            <a:r>
              <a:rPr lang="de-AT" sz="1800" b="1" dirty="0">
                <a:solidFill>
                  <a:srgbClr val="0B7983"/>
                </a:solidFill>
                <a:latin typeface="Arial" panose="020B0604020202020204" pitchFamily="34" charset="0"/>
                <a:cs typeface="Arial" panose="020B0604020202020204" pitchFamily="34" charset="0"/>
              </a:rPr>
              <a:t>Ergebnisse aus der Studie und Nutzen für die Praxis</a:t>
            </a:r>
            <a:endParaRPr sz="1800" b="1" dirty="0">
              <a:solidFill>
                <a:srgbClr val="0B7983"/>
              </a:solidFill>
              <a:latin typeface="Arial" panose="020B0604020202020204" pitchFamily="34" charset="0"/>
              <a:cs typeface="Arial" panose="020B0604020202020204" pitchFamily="34" charset="0"/>
            </a:endParaRPr>
          </a:p>
          <a:p>
            <a:pPr marL="742950" lvl="1" indent="-285750">
              <a:spcBef>
                <a:spcPts val="200"/>
              </a:spcBef>
              <a:buClr>
                <a:srgbClr val="F8AA23"/>
              </a:buClr>
              <a:buSzPct val="100000"/>
              <a:buFont typeface="Lucida Grande"/>
              <a:buChar char="/"/>
              <a:defRPr sz="1200">
                <a:solidFill>
                  <a:srgbClr val="003C7D"/>
                </a:solidFill>
              </a:defRPr>
            </a:pPr>
            <a:r>
              <a:rPr lang="de-AT" sz="1800" b="1" dirty="0">
                <a:solidFill>
                  <a:srgbClr val="0B7983"/>
                </a:solidFill>
                <a:latin typeface="Arial" panose="020B0604020202020204" pitchFamily="34" charset="0"/>
                <a:cs typeface="Arial" panose="020B0604020202020204" pitchFamily="34" charset="0"/>
              </a:rPr>
              <a:t>Ausblick und Umsetzung</a:t>
            </a:r>
            <a:endParaRPr sz="1800" b="1" dirty="0">
              <a:solidFill>
                <a:srgbClr val="0B7983"/>
              </a:solidFill>
              <a:latin typeface="Arial" panose="020B0604020202020204" pitchFamily="34" charset="0"/>
              <a:cs typeface="Arial" panose="020B0604020202020204" pitchFamily="34" charset="0"/>
            </a:endParaRPr>
          </a:p>
        </p:txBody>
      </p:sp>
      <p:sp>
        <p:nvSpPr>
          <p:cNvPr id="46" name="Titel 1"/>
          <p:cNvSpPr txBox="1"/>
          <p:nvPr/>
        </p:nvSpPr>
        <p:spPr>
          <a:xfrm>
            <a:off x="877950" y="1354761"/>
            <a:ext cx="8853879" cy="38164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spAutoFit/>
          </a:bodyPr>
          <a:lstStyle/>
          <a:p>
            <a:pPr>
              <a:defRPr sz="1800" b="1" i="1">
                <a:solidFill>
                  <a:srgbClr val="003C7D"/>
                </a:solidFill>
              </a:defRPr>
            </a:pPr>
            <a:endParaRPr dirty="0">
              <a:latin typeface="Arial" panose="020B0604020202020204" pitchFamily="34" charset="0"/>
              <a:cs typeface="Arial" panose="020B0604020202020204" pitchFamily="34" charset="0"/>
            </a:endParaRPr>
          </a:p>
          <a:p>
            <a:pPr>
              <a:defRPr sz="1800">
                <a:solidFill>
                  <a:srgbClr val="003C7D"/>
                </a:solidFill>
              </a:defRPr>
            </a:pPr>
            <a:r>
              <a:rPr lang="de-AT" sz="1800" b="1" dirty="0">
                <a:solidFill>
                  <a:schemeClr val="tx1"/>
                </a:solidFill>
                <a:latin typeface="Arial" panose="020B0604020202020204" pitchFamily="34" charset="0"/>
                <a:cs typeface="Arial" panose="020B0604020202020204" pitchFamily="34" charset="0"/>
              </a:rPr>
              <a:t>IPS-Jahrestagung am 28. September 2022 Graz</a:t>
            </a:r>
            <a:endParaRPr sz="1800" b="1" dirty="0">
              <a:solidFill>
                <a:schemeClr val="tx1"/>
              </a:solidFill>
              <a:latin typeface="Arial" panose="020B0604020202020204" pitchFamily="34" charset="0"/>
              <a:cs typeface="Arial" panose="020B0604020202020204" pitchFamily="34" charset="0"/>
            </a:endParaRPr>
          </a:p>
          <a:p>
            <a:pPr>
              <a:defRPr sz="1600" b="1">
                <a:solidFill>
                  <a:srgbClr val="003C7D"/>
                </a:solidFill>
              </a:defRPr>
            </a:pPr>
            <a:endParaRPr dirty="0">
              <a:latin typeface="Arial" panose="020B0604020202020204" pitchFamily="34" charset="0"/>
              <a:cs typeface="Arial" panose="020B0604020202020204" pitchFamily="34" charset="0"/>
            </a:endParaRPr>
          </a:p>
          <a:p>
            <a:pPr>
              <a:defRPr sz="2800" b="1">
                <a:solidFill>
                  <a:srgbClr val="003C7D"/>
                </a:solidFill>
              </a:defRPr>
            </a:pPr>
            <a:r>
              <a:rPr lang="de-AT" dirty="0">
                <a:solidFill>
                  <a:srgbClr val="0B7983"/>
                </a:solidFill>
                <a:latin typeface="Arial" panose="020B0604020202020204" pitchFamily="34" charset="0"/>
                <a:cs typeface="Arial" panose="020B0604020202020204" pitchFamily="34" charset="0"/>
              </a:rPr>
              <a:t>Patient*</a:t>
            </a:r>
            <a:r>
              <a:rPr lang="de-AT" dirty="0" err="1">
                <a:solidFill>
                  <a:srgbClr val="0B7983"/>
                </a:solidFill>
                <a:latin typeface="Arial" panose="020B0604020202020204" pitchFamily="34" charset="0"/>
                <a:cs typeface="Arial" panose="020B0604020202020204" pitchFamily="34" charset="0"/>
              </a:rPr>
              <a:t>innensicherheitskultur</a:t>
            </a:r>
            <a:r>
              <a:rPr lang="de-AT" dirty="0">
                <a:solidFill>
                  <a:srgbClr val="0B7983"/>
                </a:solidFill>
                <a:latin typeface="Arial" panose="020B0604020202020204" pitchFamily="34" charset="0"/>
                <a:cs typeface="Arial" panose="020B0604020202020204" pitchFamily="34" charset="0"/>
              </a:rPr>
              <a:t> und ihre </a:t>
            </a:r>
          </a:p>
          <a:p>
            <a:pPr>
              <a:defRPr sz="2800" b="1">
                <a:solidFill>
                  <a:srgbClr val="003C7D"/>
                </a:solidFill>
              </a:defRPr>
            </a:pPr>
            <a:r>
              <a:rPr lang="de-AT" dirty="0">
                <a:solidFill>
                  <a:srgbClr val="0B7983"/>
                </a:solidFill>
                <a:latin typeface="Arial" panose="020B0604020202020204" pitchFamily="34" charset="0"/>
                <a:cs typeface="Arial" panose="020B0604020202020204" pitchFamily="34" charset="0"/>
              </a:rPr>
              <a:t>Wahrnehmung durch Health Professionals</a:t>
            </a:r>
            <a:endParaRPr dirty="0">
              <a:solidFill>
                <a:srgbClr val="0B7983"/>
              </a:solidFill>
              <a:latin typeface="Arial" panose="020B0604020202020204" pitchFamily="34" charset="0"/>
              <a:cs typeface="Arial" panose="020B0604020202020204" pitchFamily="34" charset="0"/>
            </a:endParaRPr>
          </a:p>
          <a:p>
            <a:pPr>
              <a:defRPr sz="1800" b="1">
                <a:solidFill>
                  <a:srgbClr val="003C7D"/>
                </a:solidFill>
              </a:defRPr>
            </a:pPr>
            <a:endParaRPr dirty="0">
              <a:solidFill>
                <a:srgbClr val="0B7983"/>
              </a:solidFill>
              <a:latin typeface="Arial" panose="020B0604020202020204" pitchFamily="34" charset="0"/>
              <a:cs typeface="Arial" panose="020B0604020202020204" pitchFamily="34" charset="0"/>
            </a:endParaRPr>
          </a:p>
          <a:p>
            <a:pPr>
              <a:defRPr sz="1800" b="1">
                <a:solidFill>
                  <a:srgbClr val="003C7D"/>
                </a:solidFill>
              </a:defRPr>
            </a:pPr>
            <a:r>
              <a:rPr lang="de-AT" dirty="0">
                <a:solidFill>
                  <a:srgbClr val="0B7983"/>
                </a:solidFill>
                <a:latin typeface="Arial" panose="020B0604020202020204" pitchFamily="34" charset="0"/>
                <a:cs typeface="Arial" panose="020B0604020202020204" pitchFamily="34" charset="0"/>
              </a:rPr>
              <a:t>Einblicke und Perspektiven aus aktuellen Studienergebnissen</a:t>
            </a:r>
          </a:p>
          <a:p>
            <a:pPr>
              <a:defRPr sz="1800" b="1">
                <a:solidFill>
                  <a:srgbClr val="003C7D"/>
                </a:solidFill>
              </a:defRPr>
            </a:pPr>
            <a:endParaRPr lang="de-AT" sz="1800" dirty="0">
              <a:solidFill>
                <a:srgbClr val="0B7983"/>
              </a:solidFill>
              <a:latin typeface="Arial" panose="020B0604020202020204" pitchFamily="34" charset="0"/>
              <a:cs typeface="Arial" panose="020B0604020202020204" pitchFamily="34" charset="0"/>
            </a:endParaRPr>
          </a:p>
          <a:p>
            <a:pPr>
              <a:defRPr sz="1800" b="1">
                <a:solidFill>
                  <a:srgbClr val="003C7D"/>
                </a:solidFill>
              </a:defRPr>
            </a:pPr>
            <a:r>
              <a:rPr lang="de-AT" sz="1800" dirty="0">
                <a:solidFill>
                  <a:schemeClr val="tx1"/>
                </a:solidFill>
                <a:latin typeface="Arial" panose="020B0604020202020204" pitchFamily="34" charset="0"/>
                <a:cs typeface="Arial" panose="020B0604020202020204" pitchFamily="34" charset="0"/>
              </a:rPr>
              <a:t>Prof. Dr. Guido Offermanns</a:t>
            </a:r>
          </a:p>
          <a:p>
            <a:pPr>
              <a:defRPr sz="1800" b="1">
                <a:solidFill>
                  <a:srgbClr val="003C7D"/>
                </a:solidFill>
              </a:defRPr>
            </a:pPr>
            <a:r>
              <a:rPr lang="de-AT" sz="1800" dirty="0">
                <a:solidFill>
                  <a:schemeClr val="tx1"/>
                </a:solidFill>
                <a:latin typeface="Arial" panose="020B0604020202020204" pitchFamily="34" charset="0"/>
                <a:cs typeface="Arial" panose="020B0604020202020204" pitchFamily="34" charset="0"/>
              </a:rPr>
              <a:t>Dr. Šehad Draganović</a:t>
            </a:r>
            <a:endParaRPr sz="1800" dirty="0">
              <a:solidFill>
                <a:schemeClr val="tx1"/>
              </a:solidFill>
              <a:latin typeface="Arial" panose="020B0604020202020204" pitchFamily="34" charset="0"/>
              <a:cs typeface="Arial" panose="020B0604020202020204" pitchFamily="34" charset="0"/>
            </a:endParaRPr>
          </a:p>
          <a:p>
            <a:pPr>
              <a:defRPr b="1" baseline="30000">
                <a:solidFill>
                  <a:srgbClr val="003C7D"/>
                </a:solidFill>
              </a:defRPr>
            </a:pPr>
            <a:endParaRPr sz="1800" dirty="0">
              <a:latin typeface="Arial" panose="020B0604020202020204" pitchFamily="34" charset="0"/>
              <a:cs typeface="Arial" panose="020B0604020202020204" pitchFamily="34" charset="0"/>
            </a:endParaRPr>
          </a:p>
          <a:p>
            <a:pPr>
              <a:defRPr b="1" baseline="30000">
                <a:solidFill>
                  <a:srgbClr val="003C7D"/>
                </a:solidFill>
              </a:defRPr>
            </a:pPr>
            <a:endParaRPr lang="de-AT" dirty="0">
              <a:latin typeface="Arial" panose="020B0604020202020204" pitchFamily="34" charset="0"/>
              <a:cs typeface="Arial" panose="020B0604020202020204" pitchFamily="34" charset="0"/>
            </a:endParaRPr>
          </a:p>
          <a:p>
            <a:pPr>
              <a:defRPr b="1" baseline="30000">
                <a:solidFill>
                  <a:srgbClr val="003C7D"/>
                </a:solidFill>
              </a:defRPr>
            </a:pPr>
            <a:endParaRPr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E379542F-D152-4353-82FF-3DDC2C62D144}"/>
              </a:ext>
            </a:extLst>
          </p:cNvPr>
          <p:cNvSpPr>
            <a:spLocks noGrp="1"/>
          </p:cNvSpPr>
          <p:nvPr>
            <p:ph type="ftr" sz="quarter" idx="10"/>
          </p:nvPr>
        </p:nvSpPr>
        <p:spPr/>
        <p:txBody>
          <a:bodyPr/>
          <a:lstStyle/>
          <a:p>
            <a:r>
              <a:rPr lang="de-DE"/>
              <a:t> </a:t>
            </a:r>
          </a:p>
        </p:txBody>
      </p:sp>
      <p:pic>
        <p:nvPicPr>
          <p:cNvPr id="6" name="Grafik 5">
            <a:extLst>
              <a:ext uri="{FF2B5EF4-FFF2-40B4-BE49-F238E27FC236}">
                <a16:creationId xmlns:a16="http://schemas.microsoft.com/office/drawing/2014/main" id="{01BCFCB8-8216-49FC-B99C-D9FB79D0C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941162"/>
            <a:ext cx="3962400" cy="5459638"/>
          </a:xfrm>
          <a:prstGeom prst="rect">
            <a:avLst/>
          </a:prstGeom>
        </p:spPr>
      </p:pic>
      <p:pic>
        <p:nvPicPr>
          <p:cNvPr id="9" name="Grafik 8">
            <a:extLst>
              <a:ext uri="{FF2B5EF4-FFF2-40B4-BE49-F238E27FC236}">
                <a16:creationId xmlns:a16="http://schemas.microsoft.com/office/drawing/2014/main" id="{00FA2A6F-0342-44C9-A996-A3B54D2664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528" y="947671"/>
            <a:ext cx="4584944" cy="5728005"/>
          </a:xfrm>
          <a:prstGeom prst="rect">
            <a:avLst/>
          </a:prstGeom>
        </p:spPr>
      </p:pic>
      <p:pic>
        <p:nvPicPr>
          <p:cNvPr id="7" name="Grafik 6">
            <a:extLst>
              <a:ext uri="{FF2B5EF4-FFF2-40B4-BE49-F238E27FC236}">
                <a16:creationId xmlns:a16="http://schemas.microsoft.com/office/drawing/2014/main" id="{AA27495B-827C-4BBC-9BE2-4870F17AB9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7467" y="947766"/>
            <a:ext cx="7191063" cy="5406191"/>
          </a:xfrm>
          <a:prstGeom prst="rect">
            <a:avLst/>
          </a:prstGeom>
        </p:spPr>
      </p:pic>
      <p:pic>
        <p:nvPicPr>
          <p:cNvPr id="8" name="Grafik 7">
            <a:extLst>
              <a:ext uri="{FF2B5EF4-FFF2-40B4-BE49-F238E27FC236}">
                <a16:creationId xmlns:a16="http://schemas.microsoft.com/office/drawing/2014/main" id="{DC28DFEF-BE08-44E7-904D-BE93E3519EE1}"/>
              </a:ext>
            </a:extLst>
          </p:cNvPr>
          <p:cNvPicPr>
            <a:picLocks noChangeAspect="1"/>
          </p:cNvPicPr>
          <p:nvPr/>
        </p:nvPicPr>
        <p:blipFill rotWithShape="1">
          <a:blip r:embed="rId6">
            <a:extLst>
              <a:ext uri="{28A0092B-C50C-407E-A947-70E740481C1C}">
                <a14:useLocalDpi xmlns:a14="http://schemas.microsoft.com/office/drawing/2010/main" val="0"/>
              </a:ext>
            </a:extLst>
          </a:blip>
          <a:srcRect r="1937"/>
          <a:stretch/>
        </p:blipFill>
        <p:spPr>
          <a:xfrm>
            <a:off x="1928234" y="925317"/>
            <a:ext cx="6049530" cy="5648879"/>
          </a:xfrm>
          <a:prstGeom prst="rect">
            <a:avLst/>
          </a:prstGeom>
        </p:spPr>
      </p:pic>
      <p:pic>
        <p:nvPicPr>
          <p:cNvPr id="10" name="Grafik 9">
            <a:extLst>
              <a:ext uri="{FF2B5EF4-FFF2-40B4-BE49-F238E27FC236}">
                <a16:creationId xmlns:a16="http://schemas.microsoft.com/office/drawing/2014/main" id="{C6EE54B4-F80E-4C7F-8BF0-CFFBE9205C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9125" y="834155"/>
            <a:ext cx="5067750" cy="5841521"/>
          </a:xfrm>
          <a:prstGeom prst="rect">
            <a:avLst/>
          </a:prstGeom>
        </p:spPr>
      </p:pic>
      <p:pic>
        <p:nvPicPr>
          <p:cNvPr id="11" name="Grafik 10">
            <a:extLst>
              <a:ext uri="{FF2B5EF4-FFF2-40B4-BE49-F238E27FC236}">
                <a16:creationId xmlns:a16="http://schemas.microsoft.com/office/drawing/2014/main" id="{29DED914-653D-489E-8701-797466C623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0461" y="831628"/>
            <a:ext cx="5265076" cy="5827966"/>
          </a:xfrm>
          <a:prstGeom prst="rect">
            <a:avLst/>
          </a:prstGeom>
        </p:spPr>
      </p:pic>
      <p:pic>
        <p:nvPicPr>
          <p:cNvPr id="12" name="Grafik 11">
            <a:extLst>
              <a:ext uri="{FF2B5EF4-FFF2-40B4-BE49-F238E27FC236}">
                <a16:creationId xmlns:a16="http://schemas.microsoft.com/office/drawing/2014/main" id="{84F2DBD1-9B86-4A20-B0A1-29B22ECE3E49}"/>
              </a:ext>
            </a:extLst>
          </p:cNvPr>
          <p:cNvPicPr>
            <a:picLocks noChangeAspect="1"/>
          </p:cNvPicPr>
          <p:nvPr/>
        </p:nvPicPr>
        <p:blipFill rotWithShape="1">
          <a:blip r:embed="rId9">
            <a:extLst>
              <a:ext uri="{28A0092B-C50C-407E-A947-70E740481C1C}">
                <a14:useLocalDpi xmlns:a14="http://schemas.microsoft.com/office/drawing/2010/main" val="0"/>
              </a:ext>
            </a:extLst>
          </a:blip>
          <a:srcRect l="-1" r="-368"/>
          <a:stretch/>
        </p:blipFill>
        <p:spPr>
          <a:xfrm>
            <a:off x="2010103" y="785541"/>
            <a:ext cx="5885788" cy="5920141"/>
          </a:xfrm>
          <a:prstGeom prst="rect">
            <a:avLst/>
          </a:prstGeom>
        </p:spPr>
      </p:pic>
    </p:spTree>
    <p:extLst>
      <p:ext uri="{BB962C8B-B14F-4D97-AF65-F5344CB8AC3E}">
        <p14:creationId xmlns:p14="http://schemas.microsoft.com/office/powerpoint/2010/main" val="395856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 calcmode="lin" valueType="num">
                                      <p:cBhvr>
                                        <p:cTn id="49" dur="1000" fill="hold"/>
                                        <p:tgtEl>
                                          <p:spTgt spid="11"/>
                                        </p:tgtEl>
                                        <p:attrNameLst>
                                          <p:attrName>style.rotation</p:attrName>
                                        </p:attrNameLst>
                                      </p:cBhvr>
                                      <p:tavLst>
                                        <p:tav tm="0">
                                          <p:val>
                                            <p:fltVal val="90"/>
                                          </p:val>
                                        </p:tav>
                                        <p:tav tm="100000">
                                          <p:val>
                                            <p:fltVal val="0"/>
                                          </p:val>
                                        </p:tav>
                                      </p:tavLst>
                                    </p:anim>
                                    <p:animEffect transition="in" filter="fade">
                                      <p:cBhvr>
                                        <p:cTn id="50" dur="1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ppt_w</p:attrName>
                                        </p:attrNameLst>
                                      </p:cBhvr>
                                      <p:tavLst>
                                        <p:tav tm="0">
                                          <p:val>
                                            <p:fltVal val="0"/>
                                          </p:val>
                                        </p:tav>
                                        <p:tav tm="100000">
                                          <p:val>
                                            <p:strVal val="#ppt_w"/>
                                          </p:val>
                                        </p:tav>
                                      </p:tavLst>
                                    </p:anim>
                                    <p:anim calcmode="lin" valueType="num">
                                      <p:cBhvr>
                                        <p:cTn id="56" dur="1000" fill="hold"/>
                                        <p:tgtEl>
                                          <p:spTgt spid="12"/>
                                        </p:tgtEl>
                                        <p:attrNameLst>
                                          <p:attrName>ppt_h</p:attrName>
                                        </p:attrNameLst>
                                      </p:cBhvr>
                                      <p:tavLst>
                                        <p:tav tm="0">
                                          <p:val>
                                            <p:fltVal val="0"/>
                                          </p:val>
                                        </p:tav>
                                        <p:tav tm="100000">
                                          <p:val>
                                            <p:strVal val="#ppt_h"/>
                                          </p:val>
                                        </p:tav>
                                      </p:tavLst>
                                    </p:anim>
                                    <p:anim calcmode="lin" valueType="num">
                                      <p:cBhvr>
                                        <p:cTn id="57" dur="1000" fill="hold"/>
                                        <p:tgtEl>
                                          <p:spTgt spid="12"/>
                                        </p:tgtEl>
                                        <p:attrNameLst>
                                          <p:attrName>style.rotation</p:attrName>
                                        </p:attrNameLst>
                                      </p:cBhvr>
                                      <p:tavLst>
                                        <p:tav tm="0">
                                          <p:val>
                                            <p:fltVal val="90"/>
                                          </p:val>
                                        </p:tav>
                                        <p:tav tm="100000">
                                          <p:val>
                                            <p:fltVal val="0"/>
                                          </p:val>
                                        </p:tav>
                                      </p:tavLst>
                                    </p:anim>
                                    <p:animEffect transition="in" filter="fade">
                                      <p:cBhvr>
                                        <p:cTn id="5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Inhaltsplatzhalter 2"/>
          <p:cNvSpPr>
            <a:spLocks noGrp="1"/>
          </p:cNvSpPr>
          <p:nvPr>
            <p:ph sz="half" idx="2"/>
          </p:nvPr>
        </p:nvSpPr>
        <p:spPr>
          <a:xfrm>
            <a:off x="4664969" y="1516633"/>
            <a:ext cx="4752528" cy="4900612"/>
          </a:xfrm>
        </p:spPr>
        <p:txBody>
          <a:bodyPr/>
          <a:lstStyle/>
          <a:p>
            <a:pPr>
              <a:buFont typeface="Wingdings" pitchFamily="2" charset="2"/>
              <a:buChar char="Ø"/>
            </a:pPr>
            <a:r>
              <a:rPr lang="de-CH" sz="2200" b="1" dirty="0"/>
              <a:t>Anpassbar an das lokale Setting und die lokalen Bedürfnisse</a:t>
            </a:r>
          </a:p>
          <a:p>
            <a:pPr>
              <a:buFont typeface="Wingdings" pitchFamily="2" charset="2"/>
              <a:buChar char="Ø"/>
            </a:pPr>
            <a:r>
              <a:rPr lang="de-CH" sz="2200" b="1" dirty="0"/>
              <a:t>Ist weltweit in verschiedenen Settings evaluiert.</a:t>
            </a:r>
          </a:p>
          <a:p>
            <a:pPr>
              <a:buFont typeface="Wingdings" pitchFamily="2" charset="2"/>
              <a:buChar char="Ø"/>
            </a:pPr>
            <a:r>
              <a:rPr lang="de-CH" sz="2200" b="1" dirty="0"/>
              <a:t>Begünstigt das Befolgen von etablierten Sicherheitsstandards</a:t>
            </a:r>
          </a:p>
          <a:p>
            <a:pPr>
              <a:buFont typeface="Wingdings" pitchFamily="2" charset="2"/>
              <a:buChar char="Ø"/>
            </a:pPr>
            <a:r>
              <a:rPr lang="de-CH" sz="2200" b="1" dirty="0"/>
              <a:t>Minimaler Ressourceneinsatz ist nötig, um eine so weit reichende Sicherheitsintervention zu implementieren.</a:t>
            </a:r>
          </a:p>
          <a:p>
            <a:pPr>
              <a:buFont typeface="Wingdings" pitchFamily="2" charset="2"/>
              <a:buChar char="Ø"/>
            </a:pPr>
            <a:r>
              <a:rPr lang="de-CH" sz="2200" b="1" dirty="0"/>
              <a:t>«Das Wunder von Kärnten»</a:t>
            </a:r>
          </a:p>
          <a:p>
            <a:pPr>
              <a:buFont typeface="Wingdings" pitchFamily="2" charset="2"/>
              <a:buChar char="Ø"/>
            </a:pPr>
            <a:r>
              <a:rPr lang="de-CH" sz="2200" b="1" dirty="0" err="1"/>
              <a:t>Atul</a:t>
            </a:r>
            <a:r>
              <a:rPr lang="de-CH" sz="2200" b="1" dirty="0"/>
              <a:t> </a:t>
            </a:r>
            <a:r>
              <a:rPr lang="de-CH" sz="2200" b="1" dirty="0" err="1"/>
              <a:t>Gawande</a:t>
            </a:r>
            <a:r>
              <a:rPr lang="de-CH" sz="2200" b="1" dirty="0"/>
              <a:t>: Checklist Strategie</a:t>
            </a:r>
          </a:p>
        </p:txBody>
      </p:sp>
      <p:pic>
        <p:nvPicPr>
          <p:cNvPr id="143364" name="Picture 2"/>
          <p:cNvPicPr>
            <a:picLocks noGrp="1" noChangeAspect="1" noChangeArrowheads="1"/>
          </p:cNvPicPr>
          <p:nvPr>
            <p:ph sz="half" idx="1"/>
          </p:nvPr>
        </p:nvPicPr>
        <p:blipFill>
          <a:blip r:embed="rId3"/>
          <a:srcRect/>
          <a:stretch>
            <a:fillRect/>
          </a:stretch>
        </p:blipFill>
        <p:spPr>
          <a:xfrm>
            <a:off x="546669" y="1973376"/>
            <a:ext cx="3916118" cy="4726860"/>
          </a:xfrm>
        </p:spPr>
      </p:pic>
      <p:sp>
        <p:nvSpPr>
          <p:cNvPr id="2" name="Titel 1"/>
          <p:cNvSpPr>
            <a:spLocks noGrp="1"/>
          </p:cNvSpPr>
          <p:nvPr>
            <p:ph type="title"/>
          </p:nvPr>
        </p:nvSpPr>
        <p:spPr>
          <a:xfrm>
            <a:off x="192601" y="1374033"/>
            <a:ext cx="4065889" cy="990600"/>
          </a:xfrm>
        </p:spPr>
        <p:txBody>
          <a:bodyPr/>
          <a:lstStyle/>
          <a:p>
            <a:r>
              <a:rPr lang="de-DE" sz="2600" dirty="0">
                <a:solidFill>
                  <a:srgbClr val="39606F"/>
                </a:solidFill>
              </a:rPr>
              <a:t>Vorteile einer Checkliste</a:t>
            </a:r>
            <a:endParaRPr lang="de-AT" sz="2600" dirty="0">
              <a:solidFill>
                <a:srgbClr val="39606F"/>
              </a:solidFill>
            </a:endParaRPr>
          </a:p>
        </p:txBody>
      </p:sp>
    </p:spTree>
    <p:extLst>
      <p:ext uri="{BB962C8B-B14F-4D97-AF65-F5344CB8AC3E}">
        <p14:creationId xmlns:p14="http://schemas.microsoft.com/office/powerpoint/2010/main" val="877365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p:cNvSpPr>
          <p:nvPr>
            <p:ph type="body" idx="4294967295"/>
          </p:nvPr>
        </p:nvSpPr>
        <p:spPr>
          <a:xfrm>
            <a:off x="866804" y="3171828"/>
            <a:ext cx="8229600" cy="2185999"/>
          </a:xfrm>
          <a:prstGeom prst="rect">
            <a:avLst/>
          </a:prstGeom>
        </p:spPr>
        <p:txBody>
          <a:bodyPr>
            <a:normAutofit/>
          </a:bodyPr>
          <a:lstStyle/>
          <a:p>
            <a:pPr eaLnBrk="1" hangingPunct="1">
              <a:buFontTx/>
              <a:buNone/>
            </a:pPr>
            <a:r>
              <a:rPr lang="en-US" sz="3200" b="1" dirty="0">
                <a:ea typeface="ＭＳ Ｐゴシック" pitchFamily="34" charset="-128"/>
              </a:rPr>
              <a:t>            ... and was found to reduce</a:t>
            </a:r>
          </a:p>
          <a:p>
            <a:pPr eaLnBrk="1" hangingPunct="1">
              <a:buFontTx/>
              <a:buNone/>
            </a:pPr>
            <a:r>
              <a:rPr lang="en-US" sz="3200" b="1" dirty="0">
                <a:ea typeface="ＭＳ Ｐゴシック" pitchFamily="34" charset="-128"/>
              </a:rPr>
              <a:t>  the rate of postoperative complications  </a:t>
            </a:r>
          </a:p>
          <a:p>
            <a:pPr eaLnBrk="1" hangingPunct="1">
              <a:buFontTx/>
              <a:buNone/>
            </a:pPr>
            <a:r>
              <a:rPr lang="en-US" sz="3200" b="1" dirty="0">
                <a:ea typeface="ＭＳ Ｐゴシック" pitchFamily="34" charset="-128"/>
              </a:rPr>
              <a:t>      and death by more than one-third! </a:t>
            </a:r>
          </a:p>
        </p:txBody>
      </p:sp>
      <p:sp>
        <p:nvSpPr>
          <p:cNvPr id="66564" name="Text Box 4"/>
          <p:cNvSpPr txBox="1">
            <a:spLocks noChangeArrowheads="1"/>
          </p:cNvSpPr>
          <p:nvPr/>
        </p:nvSpPr>
        <p:spPr bwMode="auto">
          <a:xfrm>
            <a:off x="704528" y="5373217"/>
            <a:ext cx="8568952" cy="1200329"/>
          </a:xfrm>
          <a:prstGeom prst="rect">
            <a:avLst/>
          </a:prstGeom>
          <a:noFill/>
          <a:ln w="9525">
            <a:noFill/>
            <a:miter lim="800000"/>
            <a:headEnd/>
            <a:tailEnd/>
          </a:ln>
        </p:spPr>
        <p:txBody>
          <a:bodyPr wrap="square">
            <a:spAutoFit/>
          </a:bodyPr>
          <a:lstStyle/>
          <a:p>
            <a:pPr>
              <a:spcBef>
                <a:spcPct val="50000"/>
              </a:spcBef>
            </a:pPr>
            <a:r>
              <a:rPr lang="en-US" dirty="0">
                <a:solidFill>
                  <a:srgbClr val="FF0000"/>
                </a:solidFill>
                <a:cs typeface="Arial" pitchFamily="34" charset="0"/>
              </a:rPr>
              <a:t>Haynes et al. A Surgical Safety Checklist to Reduce Morbidity and Mortality in a Global Population. New England Journal of Medicine 360:491-9. (2009), D. Conen, </a:t>
            </a:r>
            <a:r>
              <a:rPr lang="en-US" dirty="0" err="1">
                <a:solidFill>
                  <a:srgbClr val="FF0000"/>
                </a:solidFill>
                <a:cs typeface="Arial" pitchFamily="34" charset="0"/>
              </a:rPr>
              <a:t>Stiftung</a:t>
            </a:r>
            <a:r>
              <a:rPr lang="en-US" dirty="0">
                <a:solidFill>
                  <a:srgbClr val="FF0000"/>
                </a:solidFill>
                <a:cs typeface="Arial" pitchFamily="34" charset="0"/>
              </a:rPr>
              <a:t> </a:t>
            </a:r>
            <a:r>
              <a:rPr lang="en-US" dirty="0" err="1">
                <a:solidFill>
                  <a:srgbClr val="FF0000"/>
                </a:solidFill>
                <a:cs typeface="Arial" pitchFamily="34" charset="0"/>
              </a:rPr>
              <a:t>Patientensicherheit</a:t>
            </a:r>
            <a:r>
              <a:rPr lang="en-US" dirty="0">
                <a:solidFill>
                  <a:srgbClr val="FF0000"/>
                </a:solidFill>
                <a:cs typeface="Arial" pitchFamily="34" charset="0"/>
              </a:rPr>
              <a:t>, 2014</a:t>
            </a:r>
          </a:p>
        </p:txBody>
      </p:sp>
      <p:pic>
        <p:nvPicPr>
          <p:cNvPr id="66565" name="Picture 3"/>
          <p:cNvPicPr>
            <a:picLocks noChangeAspect="1" noChangeArrowheads="1"/>
          </p:cNvPicPr>
          <p:nvPr/>
        </p:nvPicPr>
        <p:blipFill>
          <a:blip r:embed="rId3"/>
          <a:srcRect/>
          <a:stretch>
            <a:fillRect/>
          </a:stretch>
        </p:blipFill>
        <p:spPr bwMode="auto">
          <a:xfrm>
            <a:off x="2504257" y="214314"/>
            <a:ext cx="4591050" cy="904875"/>
          </a:xfrm>
          <a:prstGeom prst="rect">
            <a:avLst/>
          </a:prstGeom>
          <a:noFill/>
          <a:ln w="9525">
            <a:noFill/>
            <a:miter lim="800000"/>
            <a:headEnd/>
            <a:tailEnd/>
          </a:ln>
        </p:spPr>
      </p:pic>
      <p:pic>
        <p:nvPicPr>
          <p:cNvPr id="66566" name="Picture 4"/>
          <p:cNvPicPr>
            <a:picLocks noChangeAspect="1" noChangeArrowheads="1"/>
          </p:cNvPicPr>
          <p:nvPr/>
        </p:nvPicPr>
        <p:blipFill>
          <a:blip r:embed="rId4"/>
          <a:srcRect/>
          <a:stretch>
            <a:fillRect/>
          </a:stretch>
        </p:blipFill>
        <p:spPr bwMode="auto">
          <a:xfrm>
            <a:off x="1381125" y="1071564"/>
            <a:ext cx="6929438" cy="1728787"/>
          </a:xfrm>
          <a:prstGeom prst="rect">
            <a:avLst/>
          </a:prstGeom>
          <a:noFill/>
          <a:ln w="9525">
            <a:noFill/>
            <a:miter lim="800000"/>
            <a:headEnd/>
            <a:tailEnd/>
          </a:ln>
        </p:spPr>
      </p:pic>
    </p:spTree>
    <p:extLst>
      <p:ext uri="{BB962C8B-B14F-4D97-AF65-F5344CB8AC3E}">
        <p14:creationId xmlns:p14="http://schemas.microsoft.com/office/powerpoint/2010/main" val="715282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ChangeArrowheads="1"/>
          </p:cNvSpPr>
          <p:nvPr/>
        </p:nvSpPr>
        <p:spPr bwMode="auto">
          <a:xfrm>
            <a:off x="1219200" y="1173882"/>
            <a:ext cx="7874000" cy="742950"/>
          </a:xfrm>
          <a:prstGeom prst="rect">
            <a:avLst/>
          </a:prstGeom>
          <a:solidFill>
            <a:srgbClr val="8FC0D9"/>
          </a:solidFill>
          <a:ln w="28575">
            <a:noFill/>
            <a:miter lim="800000"/>
            <a:headEnd/>
            <a:tailEnd/>
          </a:ln>
          <a:effectLst>
            <a:outerShdw dist="107763" dir="2700000" algn="ctr" rotWithShape="0">
              <a:schemeClr val="bg2"/>
            </a:outerShdw>
          </a:effectLst>
        </p:spPr>
        <p:txBody>
          <a:bodyPr wrap="none" anchor="ctr"/>
          <a:lstStyle/>
          <a:p>
            <a:pPr algn="ctr">
              <a:defRPr/>
            </a:pPr>
            <a:r>
              <a:rPr lang="de-DE" b="1" dirty="0">
                <a:latin typeface="Arial" pitchFamily="34" charset="0"/>
              </a:rPr>
              <a:t>Messung </a:t>
            </a:r>
            <a:r>
              <a:rPr lang="de-DE" b="1" dirty="0" err="1">
                <a:latin typeface="Arial" pitchFamily="34" charset="0"/>
              </a:rPr>
              <a:t>PatientInnensicherheit</a:t>
            </a:r>
            <a:endParaRPr lang="de-DE" dirty="0"/>
          </a:p>
        </p:txBody>
      </p:sp>
      <p:sp>
        <p:nvSpPr>
          <p:cNvPr id="34819" name="Text Box 3"/>
          <p:cNvSpPr txBox="1">
            <a:spLocks noChangeArrowheads="1"/>
          </p:cNvSpPr>
          <p:nvPr/>
        </p:nvSpPr>
        <p:spPr bwMode="auto">
          <a:xfrm>
            <a:off x="4310064" y="5965825"/>
            <a:ext cx="5126037" cy="400050"/>
          </a:xfrm>
          <a:prstGeom prst="rect">
            <a:avLst/>
          </a:prstGeom>
          <a:noFill/>
          <a:ln w="9525">
            <a:noFill/>
            <a:miter lim="800000"/>
            <a:headEnd/>
            <a:tailEnd/>
          </a:ln>
        </p:spPr>
        <p:txBody>
          <a:bodyPr>
            <a:spAutoFit/>
          </a:bodyPr>
          <a:lstStyle/>
          <a:p>
            <a:r>
              <a:rPr lang="de-DE" sz="2000" b="1">
                <a:latin typeface="Arial" pitchFamily="34" charset="0"/>
              </a:rPr>
              <a:t>Transparenz und Qualität der Prozesse</a:t>
            </a:r>
            <a:endParaRPr lang="de-DE"/>
          </a:p>
        </p:txBody>
      </p:sp>
      <p:sp>
        <p:nvSpPr>
          <p:cNvPr id="34820" name="Text Box 4"/>
          <p:cNvSpPr txBox="1">
            <a:spLocks noChangeArrowheads="1"/>
          </p:cNvSpPr>
          <p:nvPr/>
        </p:nvSpPr>
        <p:spPr bwMode="auto">
          <a:xfrm rot="-5400000">
            <a:off x="-209810" y="3952846"/>
            <a:ext cx="2975495" cy="400110"/>
          </a:xfrm>
          <a:prstGeom prst="rect">
            <a:avLst/>
          </a:prstGeom>
          <a:noFill/>
          <a:ln w="9525">
            <a:noFill/>
            <a:miter lim="800000"/>
            <a:headEnd/>
            <a:tailEnd/>
          </a:ln>
        </p:spPr>
        <p:txBody>
          <a:bodyPr wrap="none">
            <a:spAutoFit/>
          </a:bodyPr>
          <a:lstStyle/>
          <a:p>
            <a:r>
              <a:rPr lang="de-DE" sz="2000" b="1" dirty="0">
                <a:latin typeface="Arial" pitchFamily="34" charset="0"/>
              </a:rPr>
              <a:t>Messbarkeit Sicherheit</a:t>
            </a:r>
            <a:endParaRPr lang="de-DE" dirty="0"/>
          </a:p>
        </p:txBody>
      </p:sp>
      <p:sp>
        <p:nvSpPr>
          <p:cNvPr id="34821" name="Line 5"/>
          <p:cNvSpPr>
            <a:spLocks noChangeShapeType="1"/>
          </p:cNvSpPr>
          <p:nvPr/>
        </p:nvSpPr>
        <p:spPr bwMode="auto">
          <a:xfrm>
            <a:off x="1917700" y="6118225"/>
            <a:ext cx="2351088" cy="0"/>
          </a:xfrm>
          <a:prstGeom prst="line">
            <a:avLst/>
          </a:prstGeom>
          <a:noFill/>
          <a:ln w="38100">
            <a:solidFill>
              <a:schemeClr val="tx1"/>
            </a:solidFill>
            <a:round/>
            <a:headEnd/>
            <a:tailEnd type="triangle" w="med" len="med"/>
          </a:ln>
        </p:spPr>
        <p:txBody>
          <a:bodyPr wrap="none" anchor="ctr"/>
          <a:lstStyle/>
          <a:p>
            <a:endParaRPr lang="de-DE"/>
          </a:p>
        </p:txBody>
      </p:sp>
      <p:sp>
        <p:nvSpPr>
          <p:cNvPr id="34822" name="Line 6"/>
          <p:cNvSpPr>
            <a:spLocks noChangeShapeType="1"/>
          </p:cNvSpPr>
          <p:nvPr/>
        </p:nvSpPr>
        <p:spPr bwMode="auto">
          <a:xfrm flipV="1">
            <a:off x="1536700" y="3832225"/>
            <a:ext cx="0" cy="1866900"/>
          </a:xfrm>
          <a:prstGeom prst="line">
            <a:avLst/>
          </a:prstGeom>
          <a:noFill/>
          <a:ln w="38100">
            <a:solidFill>
              <a:schemeClr val="tx1"/>
            </a:solidFill>
            <a:round/>
            <a:headEnd/>
            <a:tailEnd type="triangle" w="med" len="med"/>
          </a:ln>
        </p:spPr>
        <p:txBody>
          <a:bodyPr wrap="none" anchor="ctr"/>
          <a:lstStyle/>
          <a:p>
            <a:endParaRPr lang="de-DE"/>
          </a:p>
        </p:txBody>
      </p:sp>
      <p:sp>
        <p:nvSpPr>
          <p:cNvPr id="34823" name="Rectangle 7"/>
          <p:cNvSpPr>
            <a:spLocks noChangeArrowheads="1"/>
          </p:cNvSpPr>
          <p:nvPr/>
        </p:nvSpPr>
        <p:spPr bwMode="auto">
          <a:xfrm>
            <a:off x="1752600" y="2286000"/>
            <a:ext cx="7315200" cy="3657600"/>
          </a:xfrm>
          <a:prstGeom prst="rect">
            <a:avLst/>
          </a:prstGeom>
          <a:noFill/>
          <a:ln w="28575">
            <a:solidFill>
              <a:schemeClr val="tx1"/>
            </a:solidFill>
            <a:miter lim="800000"/>
            <a:headEnd/>
            <a:tailEnd/>
          </a:ln>
        </p:spPr>
        <p:txBody>
          <a:bodyPr wrap="none" anchor="ctr"/>
          <a:lstStyle/>
          <a:p>
            <a:endParaRPr lang="de-DE"/>
          </a:p>
        </p:txBody>
      </p:sp>
      <p:sp>
        <p:nvSpPr>
          <p:cNvPr id="34824" name="Line 8"/>
          <p:cNvSpPr>
            <a:spLocks noChangeShapeType="1"/>
          </p:cNvSpPr>
          <p:nvPr/>
        </p:nvSpPr>
        <p:spPr bwMode="auto">
          <a:xfrm>
            <a:off x="1752600" y="4114800"/>
            <a:ext cx="7315200" cy="0"/>
          </a:xfrm>
          <a:prstGeom prst="line">
            <a:avLst/>
          </a:prstGeom>
          <a:noFill/>
          <a:ln w="28575">
            <a:solidFill>
              <a:schemeClr val="tx1"/>
            </a:solidFill>
            <a:round/>
            <a:headEnd/>
            <a:tailEnd/>
          </a:ln>
        </p:spPr>
        <p:txBody>
          <a:bodyPr wrap="none" anchor="ctr"/>
          <a:lstStyle/>
          <a:p>
            <a:endParaRPr lang="de-DE" dirty="0"/>
          </a:p>
        </p:txBody>
      </p:sp>
      <p:sp>
        <p:nvSpPr>
          <p:cNvPr id="34825" name="Line 9"/>
          <p:cNvSpPr>
            <a:spLocks noChangeShapeType="1"/>
          </p:cNvSpPr>
          <p:nvPr/>
        </p:nvSpPr>
        <p:spPr bwMode="auto">
          <a:xfrm>
            <a:off x="5410200" y="2286000"/>
            <a:ext cx="0" cy="3657600"/>
          </a:xfrm>
          <a:prstGeom prst="line">
            <a:avLst/>
          </a:prstGeom>
          <a:noFill/>
          <a:ln w="28575">
            <a:solidFill>
              <a:schemeClr val="tx1"/>
            </a:solidFill>
            <a:round/>
            <a:headEnd/>
            <a:tailEnd/>
          </a:ln>
        </p:spPr>
        <p:txBody>
          <a:bodyPr wrap="none" anchor="ctr"/>
          <a:lstStyle/>
          <a:p>
            <a:endParaRPr lang="de-DE"/>
          </a:p>
        </p:txBody>
      </p:sp>
      <p:grpSp>
        <p:nvGrpSpPr>
          <p:cNvPr id="2" name="Group 10"/>
          <p:cNvGrpSpPr>
            <a:grpSpLocks/>
          </p:cNvGrpSpPr>
          <p:nvPr/>
        </p:nvGrpSpPr>
        <p:grpSpPr bwMode="auto">
          <a:xfrm>
            <a:off x="2438401" y="2743200"/>
            <a:ext cx="5895975" cy="673100"/>
            <a:chOff x="1296" y="1728"/>
            <a:chExt cx="3714" cy="424"/>
          </a:xfrm>
        </p:grpSpPr>
        <p:sp>
          <p:nvSpPr>
            <p:cNvPr id="34832" name="Text Box 11"/>
            <p:cNvSpPr txBox="1">
              <a:spLocks noChangeArrowheads="1"/>
            </p:cNvSpPr>
            <p:nvPr/>
          </p:nvSpPr>
          <p:spPr bwMode="auto">
            <a:xfrm>
              <a:off x="1296" y="1902"/>
              <a:ext cx="1218" cy="250"/>
            </a:xfrm>
            <a:prstGeom prst="rect">
              <a:avLst/>
            </a:prstGeom>
            <a:noFill/>
            <a:ln w="9525">
              <a:noFill/>
              <a:miter lim="800000"/>
              <a:headEnd/>
              <a:tailEnd/>
            </a:ln>
          </p:spPr>
          <p:txBody>
            <a:bodyPr wrap="none">
              <a:spAutoFit/>
            </a:bodyPr>
            <a:lstStyle/>
            <a:p>
              <a:r>
                <a:rPr lang="de-DE" sz="2000" b="1">
                  <a:latin typeface="Arial" pitchFamily="34" charset="0"/>
                </a:rPr>
                <a:t>Leistungsziele</a:t>
              </a:r>
              <a:endParaRPr lang="de-DE"/>
            </a:p>
          </p:txBody>
        </p:sp>
        <p:sp>
          <p:nvSpPr>
            <p:cNvPr id="34833" name="Text Box 12"/>
            <p:cNvSpPr txBox="1">
              <a:spLocks noChangeArrowheads="1"/>
            </p:cNvSpPr>
            <p:nvPr/>
          </p:nvSpPr>
          <p:spPr bwMode="auto">
            <a:xfrm>
              <a:off x="3792" y="1728"/>
              <a:ext cx="1218" cy="250"/>
            </a:xfrm>
            <a:prstGeom prst="rect">
              <a:avLst/>
            </a:prstGeom>
            <a:noFill/>
            <a:ln w="9525">
              <a:noFill/>
              <a:miter lim="800000"/>
              <a:headEnd/>
              <a:tailEnd/>
            </a:ln>
          </p:spPr>
          <p:txBody>
            <a:bodyPr wrap="none">
              <a:spAutoFit/>
            </a:bodyPr>
            <a:lstStyle/>
            <a:p>
              <a:r>
                <a:rPr lang="de-DE" sz="2000" b="1">
                  <a:latin typeface="Arial" pitchFamily="34" charset="0"/>
                </a:rPr>
                <a:t>Leistungsziele</a:t>
              </a:r>
              <a:endParaRPr lang="de-DE"/>
            </a:p>
          </p:txBody>
        </p:sp>
      </p:grpSp>
      <p:grpSp>
        <p:nvGrpSpPr>
          <p:cNvPr id="3" name="Group 13"/>
          <p:cNvGrpSpPr>
            <a:grpSpLocks/>
          </p:cNvGrpSpPr>
          <p:nvPr/>
        </p:nvGrpSpPr>
        <p:grpSpPr bwMode="auto">
          <a:xfrm>
            <a:off x="6324600" y="3200401"/>
            <a:ext cx="2108200" cy="2073275"/>
            <a:chOff x="3744" y="2016"/>
            <a:chExt cx="1328" cy="1306"/>
          </a:xfrm>
        </p:grpSpPr>
        <p:sp>
          <p:nvSpPr>
            <p:cNvPr id="34830" name="Text Box 14"/>
            <p:cNvSpPr txBox="1">
              <a:spLocks noChangeArrowheads="1"/>
            </p:cNvSpPr>
            <p:nvPr/>
          </p:nvSpPr>
          <p:spPr bwMode="auto">
            <a:xfrm>
              <a:off x="3744" y="3072"/>
              <a:ext cx="1280" cy="250"/>
            </a:xfrm>
            <a:prstGeom prst="rect">
              <a:avLst/>
            </a:prstGeom>
            <a:noFill/>
            <a:ln w="9525">
              <a:noFill/>
              <a:miter lim="800000"/>
              <a:headEnd/>
              <a:tailEnd/>
            </a:ln>
          </p:spPr>
          <p:txBody>
            <a:bodyPr wrap="none">
              <a:spAutoFit/>
            </a:bodyPr>
            <a:lstStyle/>
            <a:p>
              <a:r>
                <a:rPr lang="de-DE" sz="2000" b="1">
                  <a:latin typeface="Arial" pitchFamily="34" charset="0"/>
                </a:rPr>
                <a:t>Verhaltensziele</a:t>
              </a:r>
            </a:p>
          </p:txBody>
        </p:sp>
        <p:sp>
          <p:nvSpPr>
            <p:cNvPr id="34831" name="Text Box 15"/>
            <p:cNvSpPr txBox="1">
              <a:spLocks noChangeArrowheads="1"/>
            </p:cNvSpPr>
            <p:nvPr/>
          </p:nvSpPr>
          <p:spPr bwMode="auto">
            <a:xfrm>
              <a:off x="3792" y="2016"/>
              <a:ext cx="1280" cy="250"/>
            </a:xfrm>
            <a:prstGeom prst="rect">
              <a:avLst/>
            </a:prstGeom>
            <a:noFill/>
            <a:ln w="9525">
              <a:noFill/>
              <a:miter lim="800000"/>
              <a:headEnd/>
              <a:tailEnd/>
            </a:ln>
          </p:spPr>
          <p:txBody>
            <a:bodyPr wrap="none">
              <a:spAutoFit/>
            </a:bodyPr>
            <a:lstStyle/>
            <a:p>
              <a:r>
                <a:rPr lang="de-DE" sz="2000" b="1">
                  <a:latin typeface="Arial" pitchFamily="34" charset="0"/>
                </a:rPr>
                <a:t>Verhaltensziele</a:t>
              </a:r>
            </a:p>
          </p:txBody>
        </p:sp>
      </p:grpSp>
      <p:sp>
        <p:nvSpPr>
          <p:cNvPr id="290832" name="Text Box 16"/>
          <p:cNvSpPr txBox="1">
            <a:spLocks noChangeArrowheads="1"/>
          </p:cNvSpPr>
          <p:nvPr/>
        </p:nvSpPr>
        <p:spPr bwMode="auto">
          <a:xfrm>
            <a:off x="2498725" y="4811713"/>
            <a:ext cx="1580882" cy="400110"/>
          </a:xfrm>
          <a:prstGeom prst="rect">
            <a:avLst/>
          </a:prstGeom>
          <a:noFill/>
          <a:ln w="9525">
            <a:noFill/>
            <a:miter lim="800000"/>
            <a:headEnd/>
            <a:tailEnd/>
          </a:ln>
        </p:spPr>
        <p:txBody>
          <a:bodyPr wrap="none">
            <a:spAutoFit/>
          </a:bodyPr>
          <a:lstStyle/>
          <a:p>
            <a:r>
              <a:rPr lang="de-DE" sz="2000" b="1" dirty="0">
                <a:latin typeface="Arial" pitchFamily="34" charset="0"/>
              </a:rPr>
              <a:t>Sicherheit?</a:t>
            </a:r>
            <a:endParaRPr lang="de-DE" dirty="0"/>
          </a:p>
        </p:txBody>
      </p:sp>
      <p:sp>
        <p:nvSpPr>
          <p:cNvPr id="290833" name="AutoShape 17"/>
          <p:cNvSpPr>
            <a:spLocks noChangeArrowheads="1"/>
          </p:cNvSpPr>
          <p:nvPr/>
        </p:nvSpPr>
        <p:spPr bwMode="auto">
          <a:xfrm rot="-2442360">
            <a:off x="4227514" y="3562350"/>
            <a:ext cx="2325687" cy="1219200"/>
          </a:xfrm>
          <a:prstGeom prst="rightArrow">
            <a:avLst>
              <a:gd name="adj1" fmla="val 50000"/>
              <a:gd name="adj2" fmla="val 47689"/>
            </a:avLst>
          </a:prstGeom>
          <a:solidFill>
            <a:srgbClr val="FF0066"/>
          </a:solidFill>
          <a:ln w="9525">
            <a:solidFill>
              <a:schemeClr val="tx1"/>
            </a:solidFill>
            <a:miter lim="800000"/>
            <a:headEnd/>
            <a:tailEnd/>
          </a:ln>
        </p:spPr>
        <p:txBody>
          <a:bodyPr wrap="none" anchor="ctr"/>
          <a:lstStyle/>
          <a:p>
            <a:endParaRPr lang="de-DE"/>
          </a:p>
        </p:txBody>
      </p:sp>
    </p:spTree>
    <p:extLst>
      <p:ext uri="{BB962C8B-B14F-4D97-AF65-F5344CB8AC3E}">
        <p14:creationId xmlns:p14="http://schemas.microsoft.com/office/powerpoint/2010/main" val="2295448349"/>
      </p:ext>
    </p:extLst>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290832"/>
                                        </p:tgtEl>
                                        <p:attrNameLst>
                                          <p:attrName>style.visibility</p:attrName>
                                        </p:attrNameLst>
                                      </p:cBhvr>
                                      <p:to>
                                        <p:strVal val="visible"/>
                                      </p:to>
                                    </p:set>
                                    <p:anim calcmode="lin" valueType="num">
                                      <p:cBhvr additive="base">
                                        <p:cTn id="19" dur="500" fill="hold"/>
                                        <p:tgtEl>
                                          <p:spTgt spid="290832"/>
                                        </p:tgtEl>
                                        <p:attrNameLst>
                                          <p:attrName>ppt_x</p:attrName>
                                        </p:attrNameLst>
                                      </p:cBhvr>
                                      <p:tavLst>
                                        <p:tav tm="0">
                                          <p:val>
                                            <p:strVal val="0-#ppt_w/2"/>
                                          </p:val>
                                        </p:tav>
                                        <p:tav tm="100000">
                                          <p:val>
                                            <p:strVal val="#ppt_x"/>
                                          </p:val>
                                        </p:tav>
                                      </p:tavLst>
                                    </p:anim>
                                    <p:anim calcmode="lin" valueType="num">
                                      <p:cBhvr additive="base">
                                        <p:cTn id="20" dur="500" fill="hold"/>
                                        <p:tgtEl>
                                          <p:spTgt spid="2908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fill="hold" grpId="0" nodeType="clickEffect">
                                  <p:stCondLst>
                                    <p:cond delay="0"/>
                                  </p:stCondLst>
                                  <p:childTnLst>
                                    <p:set>
                                      <p:cBhvr>
                                        <p:cTn id="24" dur="1" fill="hold">
                                          <p:stCondLst>
                                            <p:cond delay="0"/>
                                          </p:stCondLst>
                                        </p:cTn>
                                        <p:tgtEl>
                                          <p:spTgt spid="290833"/>
                                        </p:tgtEl>
                                        <p:attrNameLst>
                                          <p:attrName>style.visibility</p:attrName>
                                        </p:attrNameLst>
                                      </p:cBhvr>
                                      <p:to>
                                        <p:strVal val="visible"/>
                                      </p:to>
                                    </p:set>
                                    <p:anim calcmode="lin" valueType="num">
                                      <p:cBhvr>
                                        <p:cTn id="25" dur="5000" fill="hold"/>
                                        <p:tgtEl>
                                          <p:spTgt spid="290833"/>
                                        </p:tgtEl>
                                        <p:attrNameLst>
                                          <p:attrName>ppt_w</p:attrName>
                                        </p:attrNameLst>
                                      </p:cBhvr>
                                      <p:tavLst>
                                        <p:tav tm="0" fmla="#ppt_w*sin(2.5*pi*$)">
                                          <p:val>
                                            <p:fltVal val="0"/>
                                          </p:val>
                                        </p:tav>
                                        <p:tav tm="100000">
                                          <p:val>
                                            <p:fltVal val="1"/>
                                          </p:val>
                                        </p:tav>
                                      </p:tavLst>
                                    </p:anim>
                                    <p:anim calcmode="lin" valueType="num">
                                      <p:cBhvr>
                                        <p:cTn id="26" dur="5000" fill="hold"/>
                                        <p:tgtEl>
                                          <p:spTgt spid="2908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32" grpId="0" autoUpdateAnimBg="0"/>
      <p:bldP spid="2908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9760" y="1194148"/>
            <a:ext cx="7772400" cy="409024"/>
          </a:xfrm>
        </p:spPr>
        <p:txBody>
          <a:bodyPr>
            <a:noAutofit/>
          </a:bodyPr>
          <a:lstStyle/>
          <a:p>
            <a:r>
              <a:rPr lang="de-AT" sz="2400" dirty="0"/>
              <a:t>Sicherheitskultur ist der bedeutendste Faktor mit Blick auf Erfolg</a:t>
            </a:r>
          </a:p>
        </p:txBody>
      </p:sp>
      <p:sp>
        <p:nvSpPr>
          <p:cNvPr id="3" name="Inhaltsplatzhalter 2"/>
          <p:cNvSpPr>
            <a:spLocks noGrp="1"/>
          </p:cNvSpPr>
          <p:nvPr>
            <p:ph idx="1"/>
          </p:nvPr>
        </p:nvSpPr>
        <p:spPr>
          <a:xfrm>
            <a:off x="639287" y="2074360"/>
            <a:ext cx="8399610" cy="4320480"/>
          </a:xfrm>
        </p:spPr>
        <p:txBody>
          <a:bodyPr/>
          <a:lstStyle/>
          <a:p>
            <a:pPr>
              <a:spcBef>
                <a:spcPts val="0"/>
              </a:spcBef>
            </a:pPr>
            <a:r>
              <a:rPr lang="de-AT" sz="2000" b="1" dirty="0">
                <a:solidFill>
                  <a:srgbClr val="000000"/>
                </a:solidFill>
              </a:rPr>
              <a:t>Organisationskultur ist </a:t>
            </a:r>
            <a:r>
              <a:rPr lang="bs-Latn-BA" sz="2000" b="1" dirty="0">
                <a:solidFill>
                  <a:srgbClr val="000000"/>
                </a:solidFill>
              </a:rPr>
              <a:t>ein </a:t>
            </a:r>
            <a:r>
              <a:rPr lang="de-AT" sz="2000" b="1" dirty="0">
                <a:solidFill>
                  <a:srgbClr val="000000"/>
                </a:solidFill>
              </a:rPr>
              <a:t>relativ stabiles, multidimensionales, hypothetisches Konstrukt</a:t>
            </a:r>
            <a:r>
              <a:rPr lang="bs-Latn-BA" sz="2000" b="1" dirty="0">
                <a:solidFill>
                  <a:srgbClr val="000000"/>
                </a:solidFill>
              </a:rPr>
              <a:t>. Es</a:t>
            </a:r>
            <a:r>
              <a:rPr lang="de-AT" sz="2000" b="1" dirty="0">
                <a:solidFill>
                  <a:srgbClr val="000000"/>
                </a:solidFill>
              </a:rPr>
              <a:t> </a:t>
            </a:r>
            <a:r>
              <a:rPr lang="de-DE" sz="2000" b="1" dirty="0" err="1">
                <a:solidFill>
                  <a:srgbClr val="000000"/>
                </a:solidFill>
              </a:rPr>
              <a:t>basier</a:t>
            </a:r>
            <a:r>
              <a:rPr lang="bs-Latn-BA" sz="2000" b="1" dirty="0">
                <a:solidFill>
                  <a:srgbClr val="000000"/>
                </a:solidFill>
              </a:rPr>
              <a:t>t</a:t>
            </a:r>
            <a:r>
              <a:rPr lang="de-DE" sz="2000" b="1" dirty="0">
                <a:solidFill>
                  <a:srgbClr val="000000"/>
                </a:solidFill>
              </a:rPr>
              <a:t> auf geteilten Werten und Normen in der Arbeitsumgebung </a:t>
            </a:r>
            <a:r>
              <a:rPr lang="de-DE" sz="1200" b="1" dirty="0">
                <a:solidFill>
                  <a:srgbClr val="000000"/>
                </a:solidFill>
              </a:rPr>
              <a:t>(</a:t>
            </a:r>
            <a:r>
              <a:rPr lang="de-DE" sz="1200" b="1" dirty="0" err="1">
                <a:solidFill>
                  <a:srgbClr val="000000"/>
                </a:solidFill>
              </a:rPr>
              <a:t>Guldenmund</a:t>
            </a:r>
            <a:r>
              <a:rPr lang="de-DE" sz="1200" b="1" dirty="0">
                <a:solidFill>
                  <a:srgbClr val="000000"/>
                </a:solidFill>
              </a:rPr>
              <a:t> 2000)</a:t>
            </a:r>
          </a:p>
          <a:p>
            <a:pPr>
              <a:spcBef>
                <a:spcPts val="0"/>
              </a:spcBef>
            </a:pPr>
            <a:endParaRPr lang="de-DE" sz="2000" b="1" dirty="0">
              <a:solidFill>
                <a:srgbClr val="000000"/>
              </a:solidFill>
            </a:endParaRPr>
          </a:p>
          <a:p>
            <a:pPr>
              <a:spcBef>
                <a:spcPts val="0"/>
              </a:spcBef>
            </a:pPr>
            <a:r>
              <a:rPr lang="de-DE" sz="2000" b="1" dirty="0">
                <a:solidFill>
                  <a:srgbClr val="000000"/>
                </a:solidFill>
              </a:rPr>
              <a:t>Sicherheitskultur ist Teil der Organisationskultur, bezogen auf die Sicherheit einer Organisation </a:t>
            </a:r>
            <a:r>
              <a:rPr lang="de-DE" sz="1200" b="1" dirty="0">
                <a:solidFill>
                  <a:srgbClr val="000000"/>
                </a:solidFill>
              </a:rPr>
              <a:t>(Cooper 2000) </a:t>
            </a:r>
          </a:p>
          <a:p>
            <a:pPr marL="0" indent="0">
              <a:spcBef>
                <a:spcPts val="0"/>
              </a:spcBef>
              <a:buNone/>
            </a:pPr>
            <a:endParaRPr lang="de-AT" sz="2000" b="1" dirty="0">
              <a:solidFill>
                <a:srgbClr val="000000"/>
              </a:solidFill>
            </a:endParaRPr>
          </a:p>
          <a:p>
            <a:pPr>
              <a:spcBef>
                <a:spcPts val="0"/>
              </a:spcBef>
            </a:pPr>
            <a:r>
              <a:rPr lang="de-AT" sz="2000" b="1" dirty="0">
                <a:solidFill>
                  <a:srgbClr val="000000"/>
                </a:solidFill>
              </a:rPr>
              <a:t>Sicherheitskultur </a:t>
            </a:r>
            <a:r>
              <a:rPr lang="en-US" sz="2000" b="1" dirty="0" err="1">
                <a:solidFill>
                  <a:srgbClr val="000000"/>
                </a:solidFill>
              </a:rPr>
              <a:t>ist</a:t>
            </a:r>
            <a:r>
              <a:rPr lang="en-US" sz="2000" b="1" dirty="0">
                <a:solidFill>
                  <a:srgbClr val="000000"/>
                </a:solidFill>
              </a:rPr>
              <a:t> das </a:t>
            </a:r>
            <a:r>
              <a:rPr lang="de-AT" sz="2000" b="1" dirty="0">
                <a:solidFill>
                  <a:srgbClr val="000000"/>
                </a:solidFill>
              </a:rPr>
              <a:t>Produkt</a:t>
            </a:r>
            <a:r>
              <a:rPr lang="en-US" sz="2000" b="1" dirty="0">
                <a:solidFill>
                  <a:srgbClr val="000000"/>
                </a:solidFill>
              </a:rPr>
              <a:t> </a:t>
            </a:r>
            <a:r>
              <a:rPr lang="de-AT" sz="2000" b="1" dirty="0">
                <a:solidFill>
                  <a:srgbClr val="000000"/>
                </a:solidFill>
              </a:rPr>
              <a:t>der Werte, Einstellungen, Wahrnehmung, Kompetenzen und Verhaltensmuster von Individuen/Gruppen, die den Stil und die Professionalität des Sicherheitsmanagements einer Organisation ausmachen </a:t>
            </a:r>
            <a:r>
              <a:rPr lang="en-US" sz="1200" b="1" dirty="0">
                <a:solidFill>
                  <a:srgbClr val="000000"/>
                </a:solidFill>
              </a:rPr>
              <a:t>(AHRQ 2016)</a:t>
            </a:r>
          </a:p>
          <a:p>
            <a:pPr lvl="1">
              <a:spcBef>
                <a:spcPts val="0"/>
              </a:spcBef>
            </a:pPr>
            <a:endParaRPr lang="en-US" sz="2000" b="1" dirty="0">
              <a:solidFill>
                <a:srgbClr val="000000"/>
              </a:solidFill>
            </a:endParaRPr>
          </a:p>
          <a:p>
            <a:pPr marL="0" indent="0">
              <a:buNone/>
            </a:pPr>
            <a:endParaRPr lang="de-AT" b="1" dirty="0"/>
          </a:p>
        </p:txBody>
      </p:sp>
    </p:spTree>
    <p:extLst>
      <p:ext uri="{BB962C8B-B14F-4D97-AF65-F5344CB8AC3E}">
        <p14:creationId xmlns:p14="http://schemas.microsoft.com/office/powerpoint/2010/main" val="52063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6960" y="1277536"/>
            <a:ext cx="7772400" cy="432048"/>
          </a:xfrm>
        </p:spPr>
        <p:txBody>
          <a:bodyPr>
            <a:normAutofit/>
          </a:bodyPr>
          <a:lstStyle/>
          <a:p>
            <a:r>
              <a:rPr lang="de-AT" sz="2400" dirty="0"/>
              <a:t>Ziele der Studien im BMJ und PLOS </a:t>
            </a:r>
            <a:r>
              <a:rPr lang="de-AT" sz="2400" dirty="0" err="1"/>
              <a:t>One</a:t>
            </a:r>
            <a:endParaRPr lang="de-AT" sz="2400" dirty="0"/>
          </a:p>
        </p:txBody>
      </p:sp>
      <p:sp>
        <p:nvSpPr>
          <p:cNvPr id="3" name="Inhaltsplatzhalter 2"/>
          <p:cNvSpPr>
            <a:spLocks noGrp="1"/>
          </p:cNvSpPr>
          <p:nvPr>
            <p:ph idx="1"/>
          </p:nvPr>
        </p:nvSpPr>
        <p:spPr>
          <a:xfrm>
            <a:off x="1066800" y="2057296"/>
            <a:ext cx="8062664" cy="4320480"/>
          </a:xfrm>
        </p:spPr>
        <p:txBody>
          <a:bodyPr/>
          <a:lstStyle/>
          <a:p>
            <a:pPr>
              <a:lnSpc>
                <a:spcPts val="2000"/>
              </a:lnSpc>
            </a:pPr>
            <a:r>
              <a:rPr lang="de-DE" sz="2000" b="1" dirty="0"/>
              <a:t>Theoretische Entwicklung und empirische Überprüfung des Fragebogens </a:t>
            </a:r>
            <a:r>
              <a:rPr lang="de-DE" sz="2000" b="1" dirty="0" err="1"/>
              <a:t>PaSKI</a:t>
            </a:r>
            <a:r>
              <a:rPr lang="de-DE" sz="2000" b="1" dirty="0"/>
              <a:t> für Österreich</a:t>
            </a:r>
          </a:p>
          <a:p>
            <a:pPr>
              <a:lnSpc>
                <a:spcPts val="2000"/>
              </a:lnSpc>
            </a:pPr>
            <a:endParaRPr lang="de-AT" sz="2000" b="1" dirty="0"/>
          </a:p>
          <a:p>
            <a:pPr>
              <a:lnSpc>
                <a:spcPts val="2000"/>
              </a:lnSpc>
              <a:spcBef>
                <a:spcPts val="0"/>
              </a:spcBef>
              <a:defRPr/>
            </a:pPr>
            <a:r>
              <a:rPr lang="de-AT" sz="2000" b="1" dirty="0"/>
              <a:t>Beurteilung der momentanen Lage der Sicherheitskultur in österreichischen Krankenhäusern sowie Schaffung einer Datengrundlage für weitere Aktivitäten</a:t>
            </a:r>
          </a:p>
          <a:p>
            <a:pPr marL="0" indent="0">
              <a:lnSpc>
                <a:spcPts val="2000"/>
              </a:lnSpc>
              <a:spcBef>
                <a:spcPts val="0"/>
              </a:spcBef>
              <a:buNone/>
              <a:defRPr/>
            </a:pPr>
            <a:endParaRPr lang="de-AT" sz="2000" b="1" dirty="0"/>
          </a:p>
          <a:p>
            <a:pPr>
              <a:lnSpc>
                <a:spcPts val="2000"/>
              </a:lnSpc>
              <a:spcBef>
                <a:spcPts val="0"/>
              </a:spcBef>
              <a:defRPr/>
            </a:pPr>
            <a:r>
              <a:rPr lang="de-AT" sz="2000" b="1" dirty="0"/>
              <a:t>Untersuchung des Zusammenhangs zwischen unterschiedlichen Sicherheitskulturdimensionen und der PatientInnensicherheit</a:t>
            </a:r>
          </a:p>
          <a:p>
            <a:pPr marL="0" indent="0">
              <a:lnSpc>
                <a:spcPts val="2000"/>
              </a:lnSpc>
              <a:spcBef>
                <a:spcPts val="0"/>
              </a:spcBef>
              <a:buNone/>
            </a:pPr>
            <a:endParaRPr lang="de-AT" sz="2000" b="1" dirty="0"/>
          </a:p>
          <a:p>
            <a:pPr>
              <a:lnSpc>
                <a:spcPts val="2000"/>
              </a:lnSpc>
              <a:spcBef>
                <a:spcPts val="0"/>
              </a:spcBef>
            </a:pPr>
            <a:r>
              <a:rPr lang="de-AT" sz="2000" b="1" dirty="0"/>
              <a:t>Aufzeigen von Maßnahmenbedarf </a:t>
            </a:r>
            <a:r>
              <a:rPr lang="de-DE" sz="2000" b="1" dirty="0"/>
              <a:t>auf Krankenhaus-, Abteilungs- und Outcome-Ebene</a:t>
            </a:r>
          </a:p>
          <a:p>
            <a:pPr marL="0" indent="0">
              <a:lnSpc>
                <a:spcPts val="2000"/>
              </a:lnSpc>
              <a:spcBef>
                <a:spcPts val="0"/>
              </a:spcBef>
              <a:buNone/>
            </a:pPr>
            <a:endParaRPr lang="de-DE" sz="2000" b="1" dirty="0"/>
          </a:p>
          <a:p>
            <a:pPr>
              <a:lnSpc>
                <a:spcPts val="2000"/>
              </a:lnSpc>
              <a:spcBef>
                <a:spcPts val="0"/>
              </a:spcBef>
            </a:pPr>
            <a:r>
              <a:rPr lang="de-AT" sz="2000" b="1" dirty="0"/>
              <a:t> Interne und externe Vergleiche möglich (national und international)</a:t>
            </a:r>
          </a:p>
          <a:p>
            <a:pPr>
              <a:lnSpc>
                <a:spcPts val="2000"/>
              </a:lnSpc>
              <a:spcBef>
                <a:spcPts val="0"/>
              </a:spcBef>
            </a:pPr>
            <a:endParaRPr lang="de-DE" sz="1800" b="1" dirty="0"/>
          </a:p>
          <a:p>
            <a:pPr>
              <a:lnSpc>
                <a:spcPts val="2000"/>
              </a:lnSpc>
              <a:spcBef>
                <a:spcPts val="0"/>
              </a:spcBef>
            </a:pPr>
            <a:endParaRPr lang="de-DE" sz="2000" b="1" dirty="0"/>
          </a:p>
          <a:p>
            <a:pPr marL="0" indent="0">
              <a:lnSpc>
                <a:spcPts val="2000"/>
              </a:lnSpc>
              <a:spcBef>
                <a:spcPts val="0"/>
              </a:spcBef>
              <a:buNone/>
            </a:pPr>
            <a:endParaRPr lang="de-DE" sz="2000" b="1" dirty="0"/>
          </a:p>
          <a:p>
            <a:pPr marL="0" indent="0">
              <a:lnSpc>
                <a:spcPts val="2000"/>
              </a:lnSpc>
              <a:spcBef>
                <a:spcPts val="0"/>
              </a:spcBef>
              <a:buNone/>
            </a:pPr>
            <a:endParaRPr lang="de-DE" sz="2000" b="1" dirty="0"/>
          </a:p>
          <a:p>
            <a:endParaRPr lang="de-AT" sz="2000" b="1" dirty="0"/>
          </a:p>
          <a:p>
            <a:pPr marL="0" indent="0">
              <a:buNone/>
            </a:pPr>
            <a:endParaRPr lang="de-AT" b="1" dirty="0"/>
          </a:p>
        </p:txBody>
      </p:sp>
    </p:spTree>
    <p:extLst>
      <p:ext uri="{BB962C8B-B14F-4D97-AF65-F5344CB8AC3E}">
        <p14:creationId xmlns:p14="http://schemas.microsoft.com/office/powerpoint/2010/main" val="428344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1040" y="1161821"/>
            <a:ext cx="7772400" cy="694411"/>
          </a:xfrm>
        </p:spPr>
        <p:txBody>
          <a:bodyPr>
            <a:normAutofit fontScale="90000"/>
          </a:bodyPr>
          <a:lstStyle/>
          <a:p>
            <a:r>
              <a:rPr lang="de-AT" sz="2400" dirty="0"/>
              <a:t>Warum die Messung und Entwicklung der Sicherheitskultur? </a:t>
            </a:r>
          </a:p>
        </p:txBody>
      </p:sp>
      <p:sp>
        <p:nvSpPr>
          <p:cNvPr id="3" name="Inhaltsplatzhalter 2"/>
          <p:cNvSpPr>
            <a:spLocks noGrp="1"/>
          </p:cNvSpPr>
          <p:nvPr>
            <p:ph idx="1"/>
          </p:nvPr>
        </p:nvSpPr>
        <p:spPr>
          <a:xfrm>
            <a:off x="735523" y="2090944"/>
            <a:ext cx="8338456" cy="4320480"/>
          </a:xfrm>
        </p:spPr>
        <p:txBody>
          <a:bodyPr>
            <a:normAutofit lnSpcReduction="10000"/>
          </a:bodyPr>
          <a:lstStyle/>
          <a:p>
            <a:pPr>
              <a:spcBef>
                <a:spcPts val="0"/>
              </a:spcBef>
            </a:pPr>
            <a:r>
              <a:rPr lang="de-AT" sz="2000" b="1" dirty="0"/>
              <a:t>Selbst ohne strategischen Ansatz zur Kulturentwicklung verändert sich eine Kultur kontinuierlich – nur nicht unbedingt in die gewünschte Richtung </a:t>
            </a:r>
          </a:p>
          <a:p>
            <a:pPr marL="0" indent="0">
              <a:spcBef>
                <a:spcPts val="0"/>
              </a:spcBef>
              <a:buNone/>
            </a:pPr>
            <a:endParaRPr lang="de-AT" sz="2000" b="1" dirty="0"/>
          </a:p>
          <a:p>
            <a:pPr>
              <a:spcBef>
                <a:spcPts val="0"/>
              </a:spcBef>
            </a:pPr>
            <a:r>
              <a:rPr lang="de-AT" sz="2000" b="1" dirty="0"/>
              <a:t>Erhebungen der Sicherheitskultur</a:t>
            </a:r>
          </a:p>
          <a:p>
            <a:pPr marL="0" indent="0">
              <a:spcBef>
                <a:spcPts val="0"/>
              </a:spcBef>
              <a:buNone/>
            </a:pPr>
            <a:endParaRPr lang="de-AT" sz="2000" b="1" dirty="0"/>
          </a:p>
          <a:p>
            <a:pPr lvl="1">
              <a:spcBef>
                <a:spcPts val="0"/>
              </a:spcBef>
            </a:pPr>
            <a:r>
              <a:rPr lang="de-AT" sz="2000" b="1" dirty="0"/>
              <a:t>Indikator für die PatientInnensicherheit</a:t>
            </a:r>
          </a:p>
          <a:p>
            <a:pPr lvl="1">
              <a:spcBef>
                <a:spcPts val="0"/>
              </a:spcBef>
            </a:pPr>
            <a:r>
              <a:rPr lang="de-AT" sz="2000" b="1" dirty="0"/>
              <a:t>Möglichkeit zur positiven Beeinflussung der PatientInnensicherheit mittels Organisationsentwicklung</a:t>
            </a:r>
          </a:p>
          <a:p>
            <a:pPr lvl="1">
              <a:spcBef>
                <a:spcPts val="0"/>
              </a:spcBef>
            </a:pPr>
            <a:r>
              <a:rPr lang="de-AT" sz="2000" b="1" dirty="0"/>
              <a:t>Möglichkeit zur Messung von Veränderungen vor und nach der Maßnahmenimplementierung </a:t>
            </a:r>
          </a:p>
          <a:p>
            <a:pPr>
              <a:spcBef>
                <a:spcPts val="0"/>
              </a:spcBef>
            </a:pPr>
            <a:endParaRPr lang="de-AT" sz="2000" b="1" dirty="0"/>
          </a:p>
          <a:p>
            <a:pPr>
              <a:spcBef>
                <a:spcPts val="0"/>
              </a:spcBef>
            </a:pPr>
            <a:r>
              <a:rPr lang="en-US" sz="2000" b="1" dirty="0"/>
              <a:t>“What you can’t measure, you can’t manage”</a:t>
            </a:r>
            <a:r>
              <a:rPr lang="de-AT" sz="2000" b="1" dirty="0"/>
              <a:t> (Peter </a:t>
            </a:r>
            <a:r>
              <a:rPr lang="en-US" sz="2000" b="1" dirty="0"/>
              <a:t>Drucker)  </a:t>
            </a:r>
          </a:p>
          <a:p>
            <a:pPr marL="0" indent="0">
              <a:spcBef>
                <a:spcPts val="0"/>
              </a:spcBef>
              <a:buNone/>
            </a:pPr>
            <a:endParaRPr lang="en-US" sz="2000" b="1" dirty="0"/>
          </a:p>
          <a:p>
            <a:pPr>
              <a:spcBef>
                <a:spcPts val="0"/>
              </a:spcBef>
            </a:pPr>
            <a:r>
              <a:rPr lang="de-AT" sz="2000" b="1" dirty="0"/>
              <a:t>Sicherheitskultur als Schlüssel zu Qualität und Kostensenkung und Darstellung des Erfolgs von </a:t>
            </a:r>
            <a:r>
              <a:rPr lang="de-AT" sz="2000" b="1" dirty="0" err="1"/>
              <a:t>PatientInnensicherheitsaspekten</a:t>
            </a:r>
            <a:endParaRPr lang="de-AT" sz="2000" b="1" dirty="0"/>
          </a:p>
          <a:p>
            <a:pPr>
              <a:spcBef>
                <a:spcPts val="0"/>
              </a:spcBef>
            </a:pPr>
            <a:endParaRPr lang="de-AT" sz="1100" b="1" dirty="0"/>
          </a:p>
          <a:p>
            <a:pPr marL="0" indent="0">
              <a:spcBef>
                <a:spcPts val="0"/>
              </a:spcBef>
              <a:buNone/>
            </a:pPr>
            <a:endParaRPr lang="de-AT" sz="1800" b="1" dirty="0"/>
          </a:p>
          <a:p>
            <a:pPr>
              <a:spcBef>
                <a:spcPts val="0"/>
              </a:spcBef>
            </a:pPr>
            <a:endParaRPr lang="de-AT" sz="1800" b="1" dirty="0"/>
          </a:p>
          <a:p>
            <a:pPr marL="0" indent="0">
              <a:lnSpc>
                <a:spcPts val="2000"/>
              </a:lnSpc>
              <a:buNone/>
            </a:pPr>
            <a:endParaRPr lang="de-AT" sz="2000" b="1" dirty="0">
              <a:solidFill>
                <a:srgbClr val="000000"/>
              </a:solidFill>
            </a:endParaRPr>
          </a:p>
        </p:txBody>
      </p:sp>
    </p:spTree>
    <p:extLst>
      <p:ext uri="{BB962C8B-B14F-4D97-AF65-F5344CB8AC3E}">
        <p14:creationId xmlns:p14="http://schemas.microsoft.com/office/powerpoint/2010/main" val="335379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FBAF127-2409-48DD-96CA-1AEEEA752A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720" y="96207"/>
            <a:ext cx="9295922" cy="6458971"/>
          </a:xfrm>
          <a:prstGeom prst="rect">
            <a:avLst/>
          </a:prstGeom>
        </p:spPr>
      </p:pic>
    </p:spTree>
    <p:extLst>
      <p:ext uri="{BB962C8B-B14F-4D97-AF65-F5344CB8AC3E}">
        <p14:creationId xmlns:p14="http://schemas.microsoft.com/office/powerpoint/2010/main" val="50052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5F5762C-DCE1-4047-9C28-B3ADCD88BA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899" y="378373"/>
            <a:ext cx="9587274" cy="6336164"/>
          </a:xfrm>
          <a:prstGeom prst="rect">
            <a:avLst/>
          </a:prstGeom>
        </p:spPr>
      </p:pic>
    </p:spTree>
    <p:extLst>
      <p:ext uri="{BB962C8B-B14F-4D97-AF65-F5344CB8AC3E}">
        <p14:creationId xmlns:p14="http://schemas.microsoft.com/office/powerpoint/2010/main" val="286226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0184" y="1184381"/>
            <a:ext cx="7772400" cy="1143000"/>
          </a:xfrm>
        </p:spPr>
        <p:txBody>
          <a:bodyPr>
            <a:normAutofit/>
          </a:bodyPr>
          <a:lstStyle/>
          <a:p>
            <a:r>
              <a:rPr lang="de-AT" sz="2200" dirty="0"/>
              <a:t>Psychometrische Studie in Österreich – Neues Instrument „</a:t>
            </a:r>
            <a:r>
              <a:rPr lang="de-AT" sz="2200" dirty="0" err="1"/>
              <a:t>PatientInnensicherheitsklima</a:t>
            </a:r>
            <a:r>
              <a:rPr lang="de-AT" sz="2200" dirty="0"/>
              <a:t>-Inventar in Austria (</a:t>
            </a:r>
            <a:r>
              <a:rPr lang="de-AT" sz="2200" dirty="0" err="1"/>
              <a:t>PaSKI</a:t>
            </a:r>
            <a:r>
              <a:rPr lang="de-AT" sz="2200" dirty="0"/>
              <a:t>-AUT)“ I</a:t>
            </a:r>
          </a:p>
        </p:txBody>
      </p:sp>
      <p:sp>
        <p:nvSpPr>
          <p:cNvPr id="8" name="Inhaltsplatzhalter 2"/>
          <p:cNvSpPr>
            <a:spLocks noGrp="1"/>
          </p:cNvSpPr>
          <p:nvPr>
            <p:ph idx="1"/>
          </p:nvPr>
        </p:nvSpPr>
        <p:spPr>
          <a:xfrm>
            <a:off x="1066800" y="1772816"/>
            <a:ext cx="8062664" cy="4320480"/>
          </a:xfrm>
        </p:spPr>
        <p:txBody>
          <a:bodyPr/>
          <a:lstStyle/>
          <a:p>
            <a:pPr marL="0" indent="0">
              <a:spcBef>
                <a:spcPct val="0"/>
              </a:spcBef>
              <a:buNone/>
              <a:defRPr/>
            </a:pPr>
            <a:endParaRPr lang="de-AT" sz="2000" dirty="0"/>
          </a:p>
          <a:p>
            <a:pPr>
              <a:spcBef>
                <a:spcPts val="0"/>
              </a:spcBef>
            </a:pPr>
            <a:endParaRPr lang="de-AT" sz="2000" dirty="0"/>
          </a:p>
          <a:p>
            <a:pPr marL="0" indent="0">
              <a:spcBef>
                <a:spcPts val="0"/>
              </a:spcBef>
              <a:buNone/>
            </a:pPr>
            <a:endParaRPr lang="de-AT" sz="2000" dirty="0"/>
          </a:p>
          <a:p>
            <a:endParaRPr lang="de-AT" sz="2000" dirty="0"/>
          </a:p>
          <a:p>
            <a:pPr marL="0" indent="0">
              <a:buNone/>
            </a:pPr>
            <a:endParaRPr lang="de-AT" sz="2000" dirty="0"/>
          </a:p>
        </p:txBody>
      </p:sp>
      <p:sp>
        <p:nvSpPr>
          <p:cNvPr id="5" name="Inhaltsplatzhalter 2"/>
          <p:cNvSpPr txBox="1">
            <a:spLocks/>
          </p:cNvSpPr>
          <p:nvPr/>
        </p:nvSpPr>
        <p:spPr bwMode="auto">
          <a:xfrm>
            <a:off x="746061" y="3193487"/>
            <a:ext cx="8348464" cy="159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a:lstStyle>
          <a:p>
            <a:pPr marL="0" indent="0">
              <a:spcBef>
                <a:spcPts val="0"/>
              </a:spcBef>
              <a:buNone/>
            </a:pPr>
            <a:r>
              <a:rPr lang="de-AT" sz="2000" b="1" dirty="0">
                <a:cs typeface="Arial" panose="020B0604020202020204" pitchFamily="34" charset="0"/>
              </a:rPr>
              <a:t>Krankenhausebene </a:t>
            </a:r>
          </a:p>
          <a:p>
            <a:pPr marL="0" indent="0">
              <a:lnSpc>
                <a:spcPts val="2160"/>
              </a:lnSpc>
              <a:spcBef>
                <a:spcPts val="0"/>
              </a:spcBef>
              <a:buNone/>
            </a:pPr>
            <a:endParaRPr lang="de-AT" sz="2000" b="1" dirty="0">
              <a:cs typeface="Arial" panose="020B0604020202020204" pitchFamily="34" charset="0"/>
            </a:endParaRPr>
          </a:p>
          <a:p>
            <a:pPr>
              <a:lnSpc>
                <a:spcPts val="2160"/>
              </a:lnSpc>
              <a:spcBef>
                <a:spcPts val="0"/>
              </a:spcBef>
            </a:pPr>
            <a:r>
              <a:rPr lang="de-AT" sz="2000" b="1" dirty="0">
                <a:cs typeface="Arial" panose="020B0604020202020204" pitchFamily="34" charset="0"/>
              </a:rPr>
              <a:t>Unterstützung der Krankenhausleitung hinsichtlich der PatientInnensicherheit (3 Items)</a:t>
            </a:r>
          </a:p>
          <a:p>
            <a:pPr>
              <a:spcBef>
                <a:spcPts val="0"/>
              </a:spcBef>
            </a:pPr>
            <a:r>
              <a:rPr lang="de-AT" sz="2000" b="1" dirty="0">
                <a:cs typeface="Arial" panose="020B0604020202020204" pitchFamily="34" charset="0"/>
              </a:rPr>
              <a:t>Krankenhausübergaben und Teamarbeit zwischen den Kliniken </a:t>
            </a:r>
            <a:r>
              <a:rPr lang="bs-Latn-BA" sz="2000" b="1" dirty="0">
                <a:cs typeface="Arial" panose="020B0604020202020204" pitchFamily="34" charset="0"/>
              </a:rPr>
              <a:t> </a:t>
            </a:r>
            <a:r>
              <a:rPr lang="de-AT" sz="2000" b="1" dirty="0">
                <a:cs typeface="Arial" panose="020B0604020202020204" pitchFamily="34" charset="0"/>
              </a:rPr>
              <a:t>(2</a:t>
            </a:r>
            <a:r>
              <a:rPr lang="bs-Latn-BA" sz="2000" b="1" dirty="0">
                <a:cs typeface="Arial" panose="020B0604020202020204" pitchFamily="34" charset="0"/>
              </a:rPr>
              <a:t> </a:t>
            </a:r>
            <a:r>
              <a:rPr lang="de-AT" sz="2000" b="1" dirty="0">
                <a:cs typeface="Arial" panose="020B0604020202020204" pitchFamily="34" charset="0"/>
              </a:rPr>
              <a:t>Items)</a:t>
            </a:r>
            <a:endParaRPr lang="bs-Latn-BA" sz="2000" b="1" dirty="0">
              <a:cs typeface="Arial" panose="020B0604020202020204" pitchFamily="34" charset="0"/>
            </a:endParaRPr>
          </a:p>
          <a:p>
            <a:pPr>
              <a:spcBef>
                <a:spcPts val="0"/>
              </a:spcBef>
              <a:buFont typeface="Wingdings" panose="05000000000000000000" pitchFamily="2" charset="2"/>
              <a:buChar char="§"/>
            </a:pPr>
            <a:endParaRPr lang="de-AT" sz="2000" dirty="0">
              <a:cs typeface="Arial" panose="020B0604020202020204" pitchFamily="34" charset="0"/>
            </a:endParaRPr>
          </a:p>
          <a:p>
            <a:pPr marL="0" indent="0">
              <a:spcBef>
                <a:spcPts val="0"/>
              </a:spcBef>
              <a:buNone/>
            </a:pPr>
            <a:r>
              <a:rPr lang="de-AT" sz="2000" b="1" dirty="0">
                <a:cs typeface="Arial" panose="020B0604020202020204" pitchFamily="34" charset="0"/>
              </a:rPr>
              <a:t>Klinik/Abteilungsebene </a:t>
            </a:r>
          </a:p>
          <a:p>
            <a:pPr marL="0" indent="0">
              <a:spcBef>
                <a:spcPts val="0"/>
              </a:spcBef>
              <a:buNone/>
            </a:pPr>
            <a:endParaRPr lang="de-AT" sz="2000" b="1" dirty="0">
              <a:cs typeface="Arial" panose="020B0604020202020204" pitchFamily="34" charset="0"/>
            </a:endParaRPr>
          </a:p>
          <a:p>
            <a:pPr>
              <a:spcBef>
                <a:spcPts val="0"/>
              </a:spcBef>
            </a:pPr>
            <a:r>
              <a:rPr lang="de-AT" sz="2000" b="1" dirty="0">
                <a:cs typeface="Arial" panose="020B0604020202020204" pitchFamily="34" charset="0"/>
              </a:rPr>
              <a:t>Sicherheitsbezogene Haltung des/der direkten Vorgesetzten (4 Items)</a:t>
            </a:r>
          </a:p>
          <a:p>
            <a:pPr>
              <a:spcBef>
                <a:spcPts val="0"/>
              </a:spcBef>
            </a:pPr>
            <a:r>
              <a:rPr lang="de-AT" sz="2000" b="1" dirty="0">
                <a:cs typeface="Arial" panose="020B0604020202020204" pitchFamily="34" charset="0"/>
              </a:rPr>
              <a:t>Teamarbeit innerhalb der Klinik/der Abteilung (3 Items)</a:t>
            </a:r>
          </a:p>
          <a:p>
            <a:pPr>
              <a:spcBef>
                <a:spcPts val="0"/>
              </a:spcBef>
            </a:pPr>
            <a:r>
              <a:rPr lang="de-AT" sz="2000" b="1" dirty="0">
                <a:cs typeface="Arial" panose="020B0604020202020204" pitchFamily="34" charset="0"/>
              </a:rPr>
              <a:t>Feedback und Kommunikation über Fehler (2 Items)</a:t>
            </a:r>
          </a:p>
          <a:p>
            <a:pPr>
              <a:spcBef>
                <a:spcPts val="0"/>
              </a:spcBef>
            </a:pPr>
            <a:r>
              <a:rPr lang="de-AT" sz="2000" b="1" dirty="0">
                <a:cs typeface="Arial" panose="020B0604020202020204" pitchFamily="34" charset="0"/>
              </a:rPr>
              <a:t>Offenheit der Kommunikation (3 Items)</a:t>
            </a:r>
          </a:p>
          <a:p>
            <a:pPr>
              <a:spcBef>
                <a:spcPts val="0"/>
              </a:spcBef>
              <a:buFont typeface="Wingdings" panose="05000000000000000000" pitchFamily="2" charset="2"/>
              <a:buChar char="§"/>
            </a:pPr>
            <a:endParaRPr lang="de-AT" sz="2000" dirty="0">
              <a:cs typeface="Arial" panose="020B0604020202020204" pitchFamily="34" charset="0"/>
            </a:endParaRPr>
          </a:p>
          <a:p>
            <a:pPr marL="0" indent="0">
              <a:spcBef>
                <a:spcPct val="0"/>
              </a:spcBef>
              <a:buNone/>
              <a:defRPr/>
            </a:pPr>
            <a:endParaRPr lang="de-AT" sz="2000" dirty="0">
              <a:cs typeface="Arial" panose="020B0604020202020204" pitchFamily="34" charset="0"/>
            </a:endParaRPr>
          </a:p>
          <a:p>
            <a:pPr>
              <a:spcBef>
                <a:spcPts val="0"/>
              </a:spcBef>
              <a:buFont typeface="Arial" panose="020B0604020202020204" pitchFamily="34" charset="0"/>
              <a:buChar char="•"/>
            </a:pPr>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endParaRPr lang="de-AT" sz="2000" dirty="0">
              <a:cs typeface="Arial" panose="020B0604020202020204" pitchFamily="34" charset="0"/>
            </a:endParaRPr>
          </a:p>
        </p:txBody>
      </p:sp>
      <p:sp>
        <p:nvSpPr>
          <p:cNvPr id="6" name="Inhaltsplatzhalter 2">
            <a:extLst>
              <a:ext uri="{FF2B5EF4-FFF2-40B4-BE49-F238E27FC236}">
                <a16:creationId xmlns:a16="http://schemas.microsoft.com/office/drawing/2014/main" id="{36424919-0F32-43E1-84B1-079B6C94964A}"/>
              </a:ext>
            </a:extLst>
          </p:cNvPr>
          <p:cNvSpPr txBox="1">
            <a:spLocks/>
          </p:cNvSpPr>
          <p:nvPr/>
        </p:nvSpPr>
        <p:spPr bwMode="auto">
          <a:xfrm>
            <a:off x="714530" y="2196366"/>
            <a:ext cx="8348464"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de-AT" sz="2000" b="1" i="1" dirty="0"/>
              <a:t>Definition:</a:t>
            </a:r>
            <a:r>
              <a:rPr lang="de-AT" sz="2000" i="1" dirty="0"/>
              <a:t> </a:t>
            </a:r>
            <a:r>
              <a:rPr lang="de-AT" sz="2000" b="1" i="1" dirty="0"/>
              <a:t>Eine zusammengesetzte Dimension ist eine Gruppierung von zwei oder mehr Umfrageelementen (Items/Fragen), die denselben Kulturbereich in Bezug auf Sicherheit bewerten. </a:t>
            </a:r>
          </a:p>
        </p:txBody>
      </p:sp>
    </p:spTree>
    <p:extLst>
      <p:ext uri="{BB962C8B-B14F-4D97-AF65-F5344CB8AC3E}">
        <p14:creationId xmlns:p14="http://schemas.microsoft.com/office/powerpoint/2010/main" val="401987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328" y="1277536"/>
            <a:ext cx="7772400" cy="1143000"/>
          </a:xfrm>
        </p:spPr>
        <p:txBody>
          <a:bodyPr>
            <a:normAutofit/>
          </a:bodyPr>
          <a:lstStyle/>
          <a:p>
            <a:r>
              <a:rPr lang="de-AT" sz="2200" dirty="0"/>
              <a:t>Psychometrische Studie in Österreich – Neues Instrument „</a:t>
            </a:r>
            <a:r>
              <a:rPr lang="de-AT" sz="2200" dirty="0" err="1"/>
              <a:t>PatientInnensicherheitsklima</a:t>
            </a:r>
            <a:r>
              <a:rPr lang="de-AT" sz="2200" dirty="0"/>
              <a:t>-Inventar in Austria (</a:t>
            </a:r>
            <a:r>
              <a:rPr lang="de-AT" sz="2200" dirty="0" err="1"/>
              <a:t>PaSKI</a:t>
            </a:r>
            <a:r>
              <a:rPr lang="de-AT" sz="2200" dirty="0"/>
              <a:t>-AUT)“ II</a:t>
            </a:r>
          </a:p>
        </p:txBody>
      </p:sp>
      <p:sp>
        <p:nvSpPr>
          <p:cNvPr id="8" name="Inhaltsplatzhalter 2"/>
          <p:cNvSpPr>
            <a:spLocks noGrp="1"/>
          </p:cNvSpPr>
          <p:nvPr>
            <p:ph idx="1"/>
          </p:nvPr>
        </p:nvSpPr>
        <p:spPr>
          <a:xfrm>
            <a:off x="1066800" y="1772816"/>
            <a:ext cx="8062664" cy="4320480"/>
          </a:xfrm>
        </p:spPr>
        <p:txBody>
          <a:bodyPr/>
          <a:lstStyle/>
          <a:p>
            <a:pPr marL="0" indent="0">
              <a:spcBef>
                <a:spcPct val="0"/>
              </a:spcBef>
              <a:buNone/>
              <a:defRPr/>
            </a:pPr>
            <a:endParaRPr lang="de-AT" sz="2000" dirty="0"/>
          </a:p>
          <a:p>
            <a:pPr>
              <a:spcBef>
                <a:spcPts val="0"/>
              </a:spcBef>
            </a:pPr>
            <a:endParaRPr lang="de-AT" sz="2000" dirty="0"/>
          </a:p>
          <a:p>
            <a:pPr marL="0" indent="0">
              <a:spcBef>
                <a:spcPts val="0"/>
              </a:spcBef>
              <a:buNone/>
            </a:pPr>
            <a:endParaRPr lang="de-AT" sz="2000" dirty="0"/>
          </a:p>
          <a:p>
            <a:endParaRPr lang="de-AT" sz="2000" dirty="0"/>
          </a:p>
          <a:p>
            <a:pPr marL="0" indent="0">
              <a:buNone/>
            </a:pPr>
            <a:endParaRPr lang="de-AT" sz="2000" dirty="0"/>
          </a:p>
        </p:txBody>
      </p:sp>
      <p:sp>
        <p:nvSpPr>
          <p:cNvPr id="5" name="Inhaltsplatzhalter 2"/>
          <p:cNvSpPr txBox="1">
            <a:spLocks/>
          </p:cNvSpPr>
          <p:nvPr/>
        </p:nvSpPr>
        <p:spPr bwMode="auto">
          <a:xfrm>
            <a:off x="704019" y="2244912"/>
            <a:ext cx="8064896" cy="2192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a:lstStyle>
          <a:p>
            <a:pPr marL="342900" marR="0" lvl="0" indent="-342900" algn="l" defTabSz="914400" rtl="0" eaLnBrk="1" fontAlgn="base" latinLnBrk="0" hangingPunct="1">
              <a:lnSpc>
                <a:spcPct val="100000"/>
              </a:lnSpc>
              <a:spcBef>
                <a:spcPts val="0"/>
              </a:spcBef>
              <a:spcAft>
                <a:spcPct val="0"/>
              </a:spcAft>
              <a:buClrTx/>
              <a:buSzTx/>
              <a:buFont typeface="Wingdings" panose="05000000000000000000" pitchFamily="2" charset="2"/>
              <a:buChar char="§"/>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Klinik/Abteilungsebene</a:t>
            </a:r>
          </a:p>
          <a:p>
            <a:pPr marL="342900" marR="0" lvl="0" indent="-342900" algn="l" defTabSz="914400" rtl="0" eaLnBrk="1" fontAlgn="base" latinLnBrk="0" hangingPunct="1">
              <a:lnSpc>
                <a:spcPct val="100000"/>
              </a:lnSpc>
              <a:spcBef>
                <a:spcPts val="0"/>
              </a:spcBef>
              <a:spcAft>
                <a:spcPct val="0"/>
              </a:spcAft>
              <a:buClrTx/>
              <a:buSzTx/>
              <a:buFontTx/>
              <a:buChar char="•"/>
              <a:tabLst/>
              <a:defRPr/>
            </a:pPr>
            <a:endPar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342900" marR="0" lvl="0" indent="-342900" algn="l" defTabSz="914400" rtl="0" eaLnBrk="1" fontAlgn="base" latinLnBrk="0" hangingPunct="1">
              <a:lnSpc>
                <a:spcPct val="100000"/>
              </a:lnSpc>
              <a:spcBef>
                <a:spcPts val="0"/>
              </a:spcBef>
              <a:spcAft>
                <a:spcPct val="0"/>
              </a:spcAft>
              <a:buClrTx/>
              <a:buSzTx/>
              <a:buFontTx/>
              <a:buChar char="•"/>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Nicht-strafender Umgang mit Fehlern (3 Items)</a:t>
            </a:r>
          </a:p>
          <a:p>
            <a:pPr marL="342900" marR="0" lvl="0" indent="-342900" algn="l" defTabSz="914400" rtl="0" eaLnBrk="1" fontAlgn="base" latinLnBrk="0" hangingPunct="1">
              <a:lnSpc>
                <a:spcPts val="2160"/>
              </a:lnSpc>
              <a:spcBef>
                <a:spcPts val="0"/>
              </a:spcBef>
              <a:spcAft>
                <a:spcPct val="0"/>
              </a:spcAft>
              <a:buClrTx/>
              <a:buSzTx/>
              <a:buFontTx/>
              <a:buChar char="•"/>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Unterstützung der Abteilungsleitung hinsichtlich der PatientInnensicherheit (4 Items)</a:t>
            </a:r>
          </a:p>
          <a:p>
            <a:pPr marL="342900" marR="0" lvl="0" indent="-342900" algn="l" defTabSz="914400" rtl="0" eaLnBrk="1" fontAlgn="base" latinLnBrk="0" hangingPunct="1">
              <a:lnSpc>
                <a:spcPct val="100000"/>
              </a:lnSpc>
              <a:spcBef>
                <a:spcPts val="0"/>
              </a:spcBef>
              <a:spcAft>
                <a:spcPct val="0"/>
              </a:spcAft>
              <a:buClrTx/>
              <a:buSzTx/>
              <a:buFontTx/>
              <a:buChar char="•"/>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Übergaben und Verlegungen innerhalb der Klinik/Abteilung (3 Items)</a:t>
            </a:r>
            <a:endParaRPr kumimoji="0" lang="bs-Latn-BA"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Outcome</a:t>
            </a:r>
            <a:r>
              <a:rPr kumimoji="0" lang="bs-Latn-BA"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-Dimension</a:t>
            </a:r>
            <a:endPar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342900" marR="0" lvl="0" indent="-342900" algn="l" defTabSz="914400" rtl="0" eaLnBrk="1" fontAlgn="base" latinLnBrk="0" hangingPunct="1">
              <a:lnSpc>
                <a:spcPct val="100000"/>
              </a:lnSpc>
              <a:spcBef>
                <a:spcPts val="0"/>
              </a:spcBef>
              <a:spcAft>
                <a:spcPct val="0"/>
              </a:spcAft>
              <a:buClrTx/>
              <a:buSzTx/>
              <a:buFont typeface="Wingdings" panose="05000000000000000000" pitchFamily="2" charset="2"/>
              <a:buChar char="§"/>
              <a:tabLst/>
              <a:defRPr/>
            </a:pPr>
            <a:endPar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342900" marR="0" lvl="0" indent="-342900" algn="l" defTabSz="914400" rtl="0" eaLnBrk="1" fontAlgn="base" latinLnBrk="0" hangingPunct="1">
              <a:lnSpc>
                <a:spcPct val="100000"/>
              </a:lnSpc>
              <a:spcBef>
                <a:spcPts val="0"/>
              </a:spcBef>
              <a:spcAft>
                <a:spcPct val="0"/>
              </a:spcAft>
              <a:buClrTx/>
              <a:buSzTx/>
              <a:buFont typeface="Wingdings" panose="05000000000000000000" pitchFamily="2" charset="2"/>
              <a:buChar char="§"/>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Häufigkeit des Meldens von Ereignissen (3 Items)</a:t>
            </a:r>
          </a:p>
          <a:p>
            <a:pPr marL="342900" marR="0" lvl="0" indent="-342900" algn="l" defTabSz="914400" rtl="0" eaLnBrk="1" fontAlgn="base" latinLnBrk="0" hangingPunct="1">
              <a:lnSpc>
                <a:spcPct val="100000"/>
              </a:lnSpc>
              <a:spcBef>
                <a:spcPts val="0"/>
              </a:spcBef>
              <a:spcAft>
                <a:spcPct val="0"/>
              </a:spcAft>
              <a:buClrTx/>
              <a:buSzTx/>
              <a:buFont typeface="Wingdings" panose="05000000000000000000" pitchFamily="2" charset="2"/>
              <a:buChar char="§"/>
              <a:tabLst/>
              <a:defRPr/>
            </a:pP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Anzahl der Ereignisberichte (1 Items)</a:t>
            </a:r>
          </a:p>
          <a:p>
            <a:pPr marL="342900" marR="0" lvl="0" indent="-342900" algn="l" defTabSz="914400" rtl="0" eaLnBrk="1" fontAlgn="base" latinLnBrk="0" hangingPunct="1">
              <a:lnSpc>
                <a:spcPct val="100000"/>
              </a:lnSpc>
              <a:spcBef>
                <a:spcPts val="0"/>
              </a:spcBef>
              <a:spcAft>
                <a:spcPct val="0"/>
              </a:spcAft>
              <a:buClrTx/>
              <a:buSzTx/>
              <a:buFont typeface="Wingdings" panose="05000000000000000000" pitchFamily="2" charset="2"/>
              <a:buChar char="§"/>
              <a:tabLst/>
              <a:defRPr/>
            </a:pPr>
            <a:r>
              <a:rPr kumimoji="0" lang="de-DE" sz="2000" b="1" i="0" u="none" strike="noStrike" kern="0" cap="none" spc="0" normalizeH="0" baseline="0" noProof="0" dirty="0">
                <a:ln>
                  <a:noFill/>
                </a:ln>
                <a:solidFill>
                  <a:prstClr val="black"/>
                </a:solidFill>
                <a:effectLst/>
                <a:uLnTx/>
                <a:uFillTx/>
                <a:latin typeface="Calibri" panose="020F0502020204030204"/>
                <a:ea typeface="+mn-ea"/>
                <a:sym typeface="Arial"/>
              </a:rPr>
              <a:t>Grad an PatientInnensicherheit </a:t>
            </a:r>
            <a:r>
              <a:rPr kumimoji="0" lang="de-AT"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(1 Items)</a:t>
            </a:r>
          </a:p>
          <a:p>
            <a:pPr marL="342900" marR="0" lvl="0" indent="-342900" algn="l" defTabSz="914400" rtl="0" eaLnBrk="1" fontAlgn="base" latinLnBrk="0" hangingPunct="1">
              <a:lnSpc>
                <a:spcPct val="100000"/>
              </a:lnSpc>
              <a:spcBef>
                <a:spcPts val="0"/>
              </a:spcBef>
              <a:spcAft>
                <a:spcPct val="0"/>
              </a:spcAft>
              <a:buClrTx/>
              <a:buSzTx/>
              <a:buFont typeface="Wingdings" panose="05000000000000000000" pitchFamily="2" charset="2"/>
              <a:buChar char="§"/>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342900" marR="0" lvl="0" indent="-34290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AT" sz="20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endParaRPr>
          </a:p>
        </p:txBody>
      </p:sp>
    </p:spTree>
    <p:extLst>
      <p:ext uri="{BB962C8B-B14F-4D97-AF65-F5344CB8AC3E}">
        <p14:creationId xmlns:p14="http://schemas.microsoft.com/office/powerpoint/2010/main" val="190084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9CCF9-1A87-4C0B-856B-B0C4111042F4}"/>
              </a:ext>
            </a:extLst>
          </p:cNvPr>
          <p:cNvSpPr>
            <a:spLocks noGrp="1"/>
          </p:cNvSpPr>
          <p:nvPr>
            <p:ph type="title"/>
          </p:nvPr>
        </p:nvSpPr>
        <p:spPr>
          <a:xfrm>
            <a:off x="1078992" y="188640"/>
            <a:ext cx="9098280" cy="1143000"/>
          </a:xfrm>
        </p:spPr>
        <p:txBody>
          <a:bodyPr/>
          <a:lstStyle/>
          <a:p>
            <a:r>
              <a:rPr lang="de-DE" sz="2400" b="1" dirty="0">
                <a:solidFill>
                  <a:srgbClr val="0B7983"/>
                </a:solidFill>
                <a:latin typeface="Arial" panose="020B0604020202020204" pitchFamily="34" charset="0"/>
                <a:cs typeface="Arial" panose="020B0604020202020204" pitchFamily="34" charset="0"/>
              </a:rPr>
              <a:t>Beispiel einer Dimension mit Items/Fragen</a:t>
            </a:r>
            <a:endParaRPr lang="de-AT" sz="2400" b="1" dirty="0">
              <a:solidFill>
                <a:srgbClr val="0B7983"/>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D35B2BC-BCC5-4E6B-B233-4E66E1C0B5FC}"/>
              </a:ext>
            </a:extLst>
          </p:cNvPr>
          <p:cNvSpPr>
            <a:spLocks noGrp="1"/>
          </p:cNvSpPr>
          <p:nvPr>
            <p:ph idx="1"/>
          </p:nvPr>
        </p:nvSpPr>
        <p:spPr>
          <a:xfrm>
            <a:off x="1066800" y="1298472"/>
            <a:ext cx="7772400" cy="4464496"/>
          </a:xfrm>
        </p:spPr>
        <p:txBody>
          <a:bodyPr/>
          <a:lstStyle/>
          <a:p>
            <a:pPr marL="0" indent="0">
              <a:buNone/>
            </a:pPr>
            <a:r>
              <a:rPr lang="de-DE" sz="2000" b="1" dirty="0">
                <a:latin typeface="Arial" panose="020B0604020202020204" pitchFamily="34" charset="0"/>
                <a:cs typeface="Arial" panose="020B0604020202020204" pitchFamily="34" charset="0"/>
              </a:rPr>
              <a:t>Sicherheitsbezogene Haltung des/der direkten Vorgesetzten </a:t>
            </a:r>
          </a:p>
          <a:p>
            <a:pPr marL="457200" indent="-457200">
              <a:buFont typeface="+mj-lt"/>
              <a:buAutoNum type="arabicPeriod"/>
            </a:pPr>
            <a:r>
              <a:rPr lang="de-DE" sz="2000" b="1" dirty="0">
                <a:latin typeface="Arial" panose="020B0604020202020204" pitchFamily="34" charset="0"/>
                <a:cs typeface="Arial" panose="020B0604020202020204" pitchFamily="34" charset="0"/>
              </a:rPr>
              <a:t>Meine direkte Vorgesetzte / mein  direkter Vorgesetzter findet lobende Worte, wenn sie / er sieht, dass eine Aufgabe gemäß der bestehenden Richtlinien durchgeführt wurde.</a:t>
            </a:r>
          </a:p>
          <a:p>
            <a:pPr marL="457200" indent="-457200">
              <a:buFont typeface="+mj-lt"/>
              <a:buAutoNum type="arabicPeriod"/>
            </a:pPr>
            <a:r>
              <a:rPr lang="de-DE" sz="2000" b="1" dirty="0">
                <a:latin typeface="Arial" panose="020B0604020202020204" pitchFamily="34" charset="0"/>
                <a:cs typeface="Arial" panose="020B0604020202020204" pitchFamily="34" charset="0"/>
              </a:rPr>
              <a:t>Meine direkte Vorgesetzte / mein direkter Vorgesetzter nimmt Vorschläge des Personals zur Erhöhung der PatientInnensicherheit ernst.</a:t>
            </a:r>
          </a:p>
          <a:p>
            <a:pPr marL="457200" indent="-457200">
              <a:buFont typeface="+mj-lt"/>
              <a:buAutoNum type="arabicPeriod"/>
            </a:pPr>
            <a:r>
              <a:rPr lang="de-DE" sz="2000" b="1" dirty="0">
                <a:latin typeface="Arial" panose="020B0604020202020204" pitchFamily="34" charset="0"/>
                <a:cs typeface="Arial" panose="020B0604020202020204" pitchFamily="34" charset="0"/>
              </a:rPr>
              <a:t>Sobald Druck entsteht, verlangt meine direkte Vorgesetzte / mein direkter Vorgesetzter ein schnelleres Arbeitstempo, selbst wenn dadurch Dinge abgekürzt oder ausgelassen werden müssen.</a:t>
            </a:r>
          </a:p>
          <a:p>
            <a:pPr marL="457200" indent="-457200">
              <a:buFont typeface="+mj-lt"/>
              <a:buAutoNum type="arabicPeriod"/>
            </a:pPr>
            <a:r>
              <a:rPr lang="de-DE" sz="2000" b="1" dirty="0">
                <a:latin typeface="Arial" panose="020B0604020202020204" pitchFamily="34" charset="0"/>
                <a:cs typeface="Arial" panose="020B0604020202020204" pitchFamily="34" charset="0"/>
              </a:rPr>
              <a:t>Meine direkte Vorgesetzte / mein direkter Vorgesetzter übersieht Probleme im Bereich der PatientInnensicherheit, die immer wieder auftreten.</a:t>
            </a:r>
          </a:p>
          <a:p>
            <a:endParaRPr lang="de-AT" dirty="0"/>
          </a:p>
        </p:txBody>
      </p:sp>
    </p:spTree>
    <p:extLst>
      <p:ext uri="{BB962C8B-B14F-4D97-AF65-F5344CB8AC3E}">
        <p14:creationId xmlns:p14="http://schemas.microsoft.com/office/powerpoint/2010/main" val="2903726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3336" y="332656"/>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Psychometrische Studie in Österreich – Model-Fit</a:t>
            </a:r>
          </a:p>
        </p:txBody>
      </p:sp>
      <p:sp>
        <p:nvSpPr>
          <p:cNvPr id="8" name="Inhaltsplatzhalter 2"/>
          <p:cNvSpPr>
            <a:spLocks noGrp="1"/>
          </p:cNvSpPr>
          <p:nvPr>
            <p:ph idx="1"/>
          </p:nvPr>
        </p:nvSpPr>
        <p:spPr>
          <a:xfrm>
            <a:off x="1066800" y="1772816"/>
            <a:ext cx="8062664" cy="4320480"/>
          </a:xfrm>
        </p:spPr>
        <p:txBody>
          <a:bodyPr/>
          <a:lstStyle/>
          <a:p>
            <a:pPr marL="0" indent="0">
              <a:spcBef>
                <a:spcPct val="0"/>
              </a:spcBef>
              <a:buNone/>
              <a:defRPr/>
            </a:pPr>
            <a:endParaRPr lang="de-AT" sz="2000" dirty="0">
              <a:cs typeface="Arial" panose="020B0604020202020204" pitchFamily="34" charset="0"/>
            </a:endParaRPr>
          </a:p>
          <a:p>
            <a:pPr>
              <a:spcBef>
                <a:spcPts val="0"/>
              </a:spcBef>
              <a:buFont typeface="Arial" panose="020B0604020202020204" pitchFamily="34" charset="0"/>
              <a:buChar char="•"/>
            </a:pPr>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endParaRPr lang="de-AT" sz="2000" dirty="0">
              <a:cs typeface="Arial" panose="020B0604020202020204" pitchFamily="34" charset="0"/>
            </a:endParaRPr>
          </a:p>
        </p:txBody>
      </p:sp>
      <p:graphicFrame>
        <p:nvGraphicFramePr>
          <p:cNvPr id="4" name="Inhaltsplatzhalter 4"/>
          <p:cNvGraphicFramePr>
            <a:graphicFrameLocks/>
          </p:cNvGraphicFramePr>
          <p:nvPr>
            <p:extLst/>
          </p:nvPr>
        </p:nvGraphicFramePr>
        <p:xfrm>
          <a:off x="848543" y="1588414"/>
          <a:ext cx="8280922" cy="5020316"/>
        </p:xfrm>
        <a:graphic>
          <a:graphicData uri="http://schemas.openxmlformats.org/drawingml/2006/table">
            <a:tbl>
              <a:tblPr firstRow="1" firstCol="1" bandRow="1">
                <a:tableStyleId>{5C22544A-7EE6-4342-B048-85BDC9FD1C3A}</a:tableStyleId>
              </a:tblPr>
              <a:tblGrid>
                <a:gridCol w="1692620">
                  <a:extLst>
                    <a:ext uri="{9D8B030D-6E8A-4147-A177-3AD203B41FA5}">
                      <a16:colId xmlns:a16="http://schemas.microsoft.com/office/drawing/2014/main" val="1803183202"/>
                    </a:ext>
                  </a:extLst>
                </a:gridCol>
                <a:gridCol w="2424654">
                  <a:extLst>
                    <a:ext uri="{9D8B030D-6E8A-4147-A177-3AD203B41FA5}">
                      <a16:colId xmlns:a16="http://schemas.microsoft.com/office/drawing/2014/main" val="2958297173"/>
                    </a:ext>
                  </a:extLst>
                </a:gridCol>
                <a:gridCol w="2081824">
                  <a:extLst>
                    <a:ext uri="{9D8B030D-6E8A-4147-A177-3AD203B41FA5}">
                      <a16:colId xmlns:a16="http://schemas.microsoft.com/office/drawing/2014/main" val="859306822"/>
                    </a:ext>
                  </a:extLst>
                </a:gridCol>
                <a:gridCol w="2081824">
                  <a:extLst>
                    <a:ext uri="{9D8B030D-6E8A-4147-A177-3AD203B41FA5}">
                      <a16:colId xmlns:a16="http://schemas.microsoft.com/office/drawing/2014/main" val="3863167493"/>
                    </a:ext>
                  </a:extLst>
                </a:gridCol>
              </a:tblGrid>
              <a:tr h="479291">
                <a:tc>
                  <a:txBody>
                    <a:bodyPr/>
                    <a:lstStyle/>
                    <a:p>
                      <a:pPr>
                        <a:lnSpc>
                          <a:spcPct val="107000"/>
                        </a:lnSpc>
                        <a:spcAft>
                          <a:spcPts val="0"/>
                        </a:spcAft>
                      </a:pPr>
                      <a:r>
                        <a:rPr lang="en-GB" sz="1600" dirty="0">
                          <a:solidFill>
                            <a:schemeClr val="tx1"/>
                          </a:solidFill>
                          <a:effectLst/>
                        </a:rPr>
                        <a:t>Model fit index</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b">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Criterion</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b">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Original (O)</a:t>
                      </a:r>
                      <a:endParaRPr lang="de-AT" sz="1600" dirty="0">
                        <a:solidFill>
                          <a:schemeClr val="tx1"/>
                        </a:solidFill>
                        <a:effectLst/>
                      </a:endParaRPr>
                    </a:p>
                    <a:p>
                      <a:pPr algn="ctr">
                        <a:lnSpc>
                          <a:spcPct val="107000"/>
                        </a:lnSpc>
                        <a:spcAft>
                          <a:spcPts val="0"/>
                        </a:spcAft>
                      </a:pPr>
                      <a:r>
                        <a:rPr lang="en-GB" sz="1600" dirty="0">
                          <a:solidFill>
                            <a:schemeClr val="tx1"/>
                          </a:solidFill>
                          <a:effectLst/>
                        </a:rPr>
                        <a:t>13-factor </a:t>
                      </a:r>
                      <a:r>
                        <a:rPr lang="en-GB" sz="1600" dirty="0" err="1">
                          <a:solidFill>
                            <a:schemeClr val="tx1"/>
                          </a:solidFill>
                          <a:effectLst/>
                        </a:rPr>
                        <a:t>model</a:t>
                      </a:r>
                      <a:r>
                        <a:rPr lang="en-GB" sz="1600" baseline="30000" dirty="0" err="1">
                          <a:solidFill>
                            <a:schemeClr val="tx1"/>
                          </a:solidFill>
                          <a:effectLst/>
                        </a:rPr>
                        <a:t>c</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b">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Alternative (A)</a:t>
                      </a:r>
                      <a:endParaRPr lang="de-AT" sz="1600" dirty="0">
                        <a:solidFill>
                          <a:schemeClr val="tx1"/>
                        </a:solidFill>
                        <a:effectLst/>
                      </a:endParaRPr>
                    </a:p>
                    <a:p>
                      <a:pPr algn="ctr">
                        <a:lnSpc>
                          <a:spcPct val="107000"/>
                        </a:lnSpc>
                        <a:spcAft>
                          <a:spcPts val="0"/>
                        </a:spcAft>
                      </a:pPr>
                      <a:r>
                        <a:rPr lang="en-GB" sz="1600" dirty="0">
                          <a:solidFill>
                            <a:schemeClr val="tx1"/>
                          </a:solidFill>
                          <a:effectLst/>
                        </a:rPr>
                        <a:t>10-factor model</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2594913"/>
                  </a:ext>
                </a:extLst>
              </a:tr>
              <a:tr h="239646">
                <a:tc>
                  <a:txBody>
                    <a:bodyPr/>
                    <a:lstStyle/>
                    <a:p>
                      <a:pPr>
                        <a:lnSpc>
                          <a:spcPct val="107000"/>
                        </a:lnSpc>
                        <a:spcAft>
                          <a:spcPts val="0"/>
                        </a:spcAft>
                      </a:pPr>
                      <a:r>
                        <a:rPr lang="en-GB" sz="1600" dirty="0">
                          <a:solidFill>
                            <a:schemeClr val="tx1"/>
                          </a:solidFill>
                          <a:effectLst/>
                        </a:rPr>
                        <a:t>χ</a:t>
                      </a:r>
                      <a:r>
                        <a:rPr lang="en-GB" sz="1600" baseline="30000" dirty="0">
                          <a:solidFill>
                            <a:schemeClr val="tx1"/>
                          </a:solidFill>
                          <a:effectLst/>
                        </a:rPr>
                        <a:t>2</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a:solidFill>
                            <a:schemeClr val="tx1"/>
                          </a:solidFill>
                          <a:effectLst/>
                        </a:rPr>
                        <a:t>/</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a:solidFill>
                            <a:schemeClr val="tx1"/>
                          </a:solidFill>
                          <a:effectLst/>
                        </a:rPr>
                        <a:t>3589.731</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a:solidFill>
                            <a:schemeClr val="tx1"/>
                          </a:solidFill>
                          <a:effectLst/>
                        </a:rPr>
                        <a:t>1408.245</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283842624"/>
                  </a:ext>
                </a:extLst>
              </a:tr>
              <a:tr h="239646">
                <a:tc>
                  <a:txBody>
                    <a:bodyPr/>
                    <a:lstStyle/>
                    <a:p>
                      <a:pPr>
                        <a:lnSpc>
                          <a:spcPct val="107000"/>
                        </a:lnSpc>
                        <a:spcAft>
                          <a:spcPts val="0"/>
                        </a:spcAft>
                      </a:pPr>
                      <a:r>
                        <a:rPr lang="en-GB" sz="1600">
                          <a:solidFill>
                            <a:schemeClr val="tx1"/>
                          </a:solidFill>
                          <a:effectLst/>
                        </a:rPr>
                        <a:t>df</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867</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360</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extLst>
                  <a:ext uri="{0D108BD9-81ED-4DB2-BD59-A6C34878D82A}">
                    <a16:rowId xmlns:a16="http://schemas.microsoft.com/office/drawing/2014/main" val="1978820006"/>
                  </a:ext>
                </a:extLst>
              </a:tr>
              <a:tr h="479291">
                <a:tc>
                  <a:txBody>
                    <a:bodyPr/>
                    <a:lstStyle/>
                    <a:p>
                      <a:pPr>
                        <a:lnSpc>
                          <a:spcPct val="107000"/>
                        </a:lnSpc>
                        <a:spcAft>
                          <a:spcPts val="0"/>
                        </a:spcAft>
                      </a:pPr>
                      <a:r>
                        <a:rPr lang="en-GB" sz="1600">
                          <a:solidFill>
                            <a:schemeClr val="tx1"/>
                          </a:solidFill>
                          <a:effectLst/>
                        </a:rPr>
                        <a:t>p</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Significant p-values expected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0.000</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0.000</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solidFill>
                      <a:schemeClr val="bg1"/>
                    </a:solidFill>
                  </a:tcPr>
                </a:tc>
                <a:extLst>
                  <a:ext uri="{0D108BD9-81ED-4DB2-BD59-A6C34878D82A}">
                    <a16:rowId xmlns:a16="http://schemas.microsoft.com/office/drawing/2014/main" val="1200251441"/>
                  </a:ext>
                </a:extLst>
              </a:tr>
              <a:tr h="239646">
                <a:tc>
                  <a:txBody>
                    <a:bodyPr/>
                    <a:lstStyle/>
                    <a:p>
                      <a:pPr>
                        <a:lnSpc>
                          <a:spcPct val="107000"/>
                        </a:lnSpc>
                        <a:spcAft>
                          <a:spcPts val="0"/>
                        </a:spcAft>
                      </a:pPr>
                      <a:r>
                        <a:rPr lang="en-GB" sz="1600" dirty="0">
                          <a:solidFill>
                            <a:schemeClr val="tx1"/>
                          </a:solidFill>
                          <a:effectLst/>
                        </a:rPr>
                        <a:t>χ</a:t>
                      </a:r>
                      <a:r>
                        <a:rPr lang="en-GB" sz="1600" baseline="30000" dirty="0">
                          <a:solidFill>
                            <a:schemeClr val="tx1"/>
                          </a:solidFill>
                          <a:effectLst/>
                        </a:rPr>
                        <a:t>2</a:t>
                      </a:r>
                      <a:r>
                        <a:rPr lang="en-GB" sz="1600" dirty="0">
                          <a:solidFill>
                            <a:schemeClr val="tx1"/>
                          </a:solidFill>
                          <a:effectLst/>
                        </a:rPr>
                        <a:t>/</a:t>
                      </a:r>
                      <a:r>
                        <a:rPr lang="en-GB" sz="1600" dirty="0" err="1">
                          <a:solidFill>
                            <a:schemeClr val="tx1"/>
                          </a:solidFill>
                          <a:effectLst/>
                        </a:rPr>
                        <a:t>df</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&lt; 5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4.140</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3.911</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506530"/>
                  </a:ext>
                </a:extLst>
              </a:tr>
              <a:tr h="239646">
                <a:tc>
                  <a:txBody>
                    <a:bodyPr/>
                    <a:lstStyle/>
                    <a:p>
                      <a:pPr>
                        <a:lnSpc>
                          <a:spcPct val="107000"/>
                        </a:lnSpc>
                        <a:spcAft>
                          <a:spcPts val="0"/>
                        </a:spcAft>
                      </a:pPr>
                      <a:r>
                        <a:rPr lang="en-GB" sz="1600">
                          <a:solidFill>
                            <a:schemeClr val="tx1"/>
                          </a:solidFill>
                          <a:effectLst/>
                        </a:rPr>
                        <a:t>CFI</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a:solidFill>
                            <a:schemeClr val="tx1"/>
                          </a:solidFill>
                          <a:effectLst/>
                        </a:rPr>
                        <a:t>&gt; 0.90 *</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dirty="0">
                          <a:solidFill>
                            <a:schemeClr val="tx1"/>
                          </a:solidFill>
                          <a:effectLst/>
                        </a:rPr>
                        <a:t>0.899</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a:solidFill>
                            <a:schemeClr val="tx1"/>
                          </a:solidFill>
                          <a:effectLst/>
                        </a:rPr>
                        <a:t>0.941</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663536975"/>
                  </a:ext>
                </a:extLst>
              </a:tr>
              <a:tr h="239646">
                <a:tc>
                  <a:txBody>
                    <a:bodyPr/>
                    <a:lstStyle/>
                    <a:p>
                      <a:pPr>
                        <a:lnSpc>
                          <a:spcPct val="107000"/>
                        </a:lnSpc>
                        <a:spcAft>
                          <a:spcPts val="0"/>
                        </a:spcAft>
                      </a:pPr>
                      <a:r>
                        <a:rPr lang="en-GB" sz="1600" dirty="0">
                          <a:solidFill>
                            <a:schemeClr val="tx1"/>
                          </a:solidFill>
                          <a:effectLst/>
                        </a:rPr>
                        <a:t>TLI</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&gt; 0.90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0,885</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0.929</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extLst>
                  <a:ext uri="{0D108BD9-81ED-4DB2-BD59-A6C34878D82A}">
                    <a16:rowId xmlns:a16="http://schemas.microsoft.com/office/drawing/2014/main" val="1888957562"/>
                  </a:ext>
                </a:extLst>
              </a:tr>
              <a:tr h="239646">
                <a:tc>
                  <a:txBody>
                    <a:bodyPr/>
                    <a:lstStyle/>
                    <a:p>
                      <a:pPr>
                        <a:lnSpc>
                          <a:spcPct val="107000"/>
                        </a:lnSpc>
                        <a:spcAft>
                          <a:spcPts val="0"/>
                        </a:spcAft>
                      </a:pPr>
                      <a:r>
                        <a:rPr lang="en-GB" sz="1600">
                          <a:solidFill>
                            <a:schemeClr val="tx1"/>
                          </a:solidFill>
                          <a:effectLst/>
                        </a:rPr>
                        <a:t>RMSEA</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&lt; 0.7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0.051</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0.049</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extLst>
                  <a:ext uri="{0D108BD9-81ED-4DB2-BD59-A6C34878D82A}">
                    <a16:rowId xmlns:a16="http://schemas.microsoft.com/office/drawing/2014/main" val="2805725830"/>
                  </a:ext>
                </a:extLst>
              </a:tr>
              <a:tr h="239646">
                <a:tc>
                  <a:txBody>
                    <a:bodyPr/>
                    <a:lstStyle/>
                    <a:p>
                      <a:pPr>
                        <a:lnSpc>
                          <a:spcPct val="107000"/>
                        </a:lnSpc>
                        <a:spcAft>
                          <a:spcPts val="0"/>
                        </a:spcAft>
                      </a:pPr>
                      <a:r>
                        <a:rPr lang="en-GB" sz="1600">
                          <a:solidFill>
                            <a:schemeClr val="tx1"/>
                          </a:solidFill>
                          <a:effectLst/>
                        </a:rPr>
                        <a:t>SRMR</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&lt; 0.8 *</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0.052</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0.041</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extLst>
                  <a:ext uri="{0D108BD9-81ED-4DB2-BD59-A6C34878D82A}">
                    <a16:rowId xmlns:a16="http://schemas.microsoft.com/office/drawing/2014/main" val="2206978231"/>
                  </a:ext>
                </a:extLst>
              </a:tr>
              <a:tr h="239646">
                <a:tc>
                  <a:txBody>
                    <a:bodyPr/>
                    <a:lstStyle/>
                    <a:p>
                      <a:pPr>
                        <a:lnSpc>
                          <a:spcPct val="107000"/>
                        </a:lnSpc>
                        <a:spcAft>
                          <a:spcPts val="0"/>
                        </a:spcAft>
                      </a:pPr>
                      <a:r>
                        <a:rPr lang="en-GB" sz="1600" dirty="0">
                          <a:solidFill>
                            <a:schemeClr val="tx1"/>
                          </a:solidFill>
                          <a:effectLst/>
                        </a:rPr>
                        <a:t>GFI</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    &gt; 0.9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0.874</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0.927</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2297264"/>
                  </a:ext>
                </a:extLst>
              </a:tr>
              <a:tr h="239646">
                <a:tc>
                  <a:txBody>
                    <a:bodyPr/>
                    <a:lstStyle/>
                    <a:p>
                      <a:pPr>
                        <a:lnSpc>
                          <a:spcPct val="107000"/>
                        </a:lnSpc>
                        <a:spcAft>
                          <a:spcPts val="0"/>
                        </a:spcAft>
                      </a:pPr>
                      <a:r>
                        <a:rPr lang="en-GB" sz="1600">
                          <a:solidFill>
                            <a:schemeClr val="tx1"/>
                          </a:solidFill>
                          <a:effectLst/>
                        </a:rPr>
                        <a:t>AIC</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dirty="0">
                          <a:solidFill>
                            <a:schemeClr val="tx1"/>
                          </a:solidFill>
                          <a:effectLst/>
                        </a:rPr>
                        <a:t>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a:solidFill>
                            <a:schemeClr val="tx1"/>
                          </a:solidFill>
                          <a:effectLst/>
                        </a:rPr>
                        <a:t>3925.7</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0"/>
                        </a:spcAft>
                      </a:pPr>
                      <a:r>
                        <a:rPr lang="en-GB" sz="1600" dirty="0">
                          <a:solidFill>
                            <a:schemeClr val="tx1"/>
                          </a:solidFill>
                          <a:effectLst/>
                        </a:rPr>
                        <a:t>1618.2</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025582963"/>
                  </a:ext>
                </a:extLst>
              </a:tr>
              <a:tr h="239646">
                <a:tc>
                  <a:txBody>
                    <a:bodyPr/>
                    <a:lstStyle/>
                    <a:p>
                      <a:pPr>
                        <a:lnSpc>
                          <a:spcPct val="107000"/>
                        </a:lnSpc>
                        <a:spcAft>
                          <a:spcPts val="0"/>
                        </a:spcAft>
                      </a:pPr>
                      <a:r>
                        <a:rPr lang="en-GB" sz="1600">
                          <a:solidFill>
                            <a:schemeClr val="tx1"/>
                          </a:solidFill>
                          <a:effectLst/>
                        </a:rPr>
                        <a:t>ΔAIC</a:t>
                      </a:r>
                      <a:r>
                        <a:rPr lang="en-GB" sz="1600" baseline="30000">
                          <a:solidFill>
                            <a:schemeClr val="tx1"/>
                          </a:solidFill>
                          <a:effectLst/>
                        </a:rPr>
                        <a:t>a</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&gt; 10 ****</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gridSpan="2">
                  <a:txBody>
                    <a:bodyPr/>
                    <a:lstStyle/>
                    <a:p>
                      <a:pPr algn="ctr">
                        <a:lnSpc>
                          <a:spcPct val="107000"/>
                        </a:lnSpc>
                        <a:spcAft>
                          <a:spcPts val="0"/>
                        </a:spcAft>
                      </a:pPr>
                      <a:r>
                        <a:rPr lang="en-GB" sz="1600" dirty="0">
                          <a:solidFill>
                            <a:schemeClr val="tx1"/>
                          </a:solidFill>
                          <a:effectLst/>
                        </a:rPr>
                        <a:t>2307.5</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hMerge="1">
                  <a:txBody>
                    <a:bodyPr/>
                    <a:lstStyle/>
                    <a:p>
                      <a:endParaRPr lang="de-AT"/>
                    </a:p>
                  </a:txBody>
                  <a:tcPr/>
                </a:tc>
                <a:extLst>
                  <a:ext uri="{0D108BD9-81ED-4DB2-BD59-A6C34878D82A}">
                    <a16:rowId xmlns:a16="http://schemas.microsoft.com/office/drawing/2014/main" val="3745637678"/>
                  </a:ext>
                </a:extLst>
              </a:tr>
              <a:tr h="239646">
                <a:tc>
                  <a:txBody>
                    <a:bodyPr/>
                    <a:lstStyle/>
                    <a:p>
                      <a:pPr>
                        <a:lnSpc>
                          <a:spcPct val="107000"/>
                        </a:lnSpc>
                        <a:spcAft>
                          <a:spcPts val="0"/>
                        </a:spcAft>
                      </a:pPr>
                      <a:r>
                        <a:rPr lang="en-GB" sz="1600">
                          <a:solidFill>
                            <a:schemeClr val="tx1"/>
                          </a:solidFill>
                          <a:effectLst/>
                        </a:rPr>
                        <a:t>BIC</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 </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a:solidFill>
                            <a:schemeClr val="tx1"/>
                          </a:solidFill>
                          <a:effectLst/>
                        </a:rPr>
                        <a:t>4781.1</a:t>
                      </a:r>
                      <a:endParaRPr lang="de-AT" sz="160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tc>
                  <a:txBody>
                    <a:bodyPr/>
                    <a:lstStyle/>
                    <a:p>
                      <a:pPr algn="ctr">
                        <a:lnSpc>
                          <a:spcPct val="107000"/>
                        </a:lnSpc>
                        <a:spcAft>
                          <a:spcPts val="0"/>
                        </a:spcAft>
                      </a:pPr>
                      <a:r>
                        <a:rPr lang="en-GB" sz="1600" dirty="0">
                          <a:solidFill>
                            <a:schemeClr val="tx1"/>
                          </a:solidFill>
                          <a:effectLst/>
                        </a:rPr>
                        <a:t>2152.8</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noFill/>
                  </a:tcPr>
                </a:tc>
                <a:extLst>
                  <a:ext uri="{0D108BD9-81ED-4DB2-BD59-A6C34878D82A}">
                    <a16:rowId xmlns:a16="http://schemas.microsoft.com/office/drawing/2014/main" val="3018813704"/>
                  </a:ext>
                </a:extLst>
              </a:tr>
              <a:tr h="239646">
                <a:tc>
                  <a:txBody>
                    <a:bodyPr/>
                    <a:lstStyle/>
                    <a:p>
                      <a:pPr>
                        <a:lnSpc>
                          <a:spcPct val="107000"/>
                        </a:lnSpc>
                        <a:spcAft>
                          <a:spcPts val="0"/>
                        </a:spcAft>
                      </a:pPr>
                      <a:r>
                        <a:rPr lang="en-GB" sz="1600" dirty="0" err="1">
                          <a:solidFill>
                            <a:schemeClr val="tx1"/>
                          </a:solidFill>
                          <a:effectLst/>
                        </a:rPr>
                        <a:t>ΔBIC</a:t>
                      </a:r>
                      <a:r>
                        <a:rPr lang="en-GB" sz="1600" baseline="30000" dirty="0" err="1">
                          <a:solidFill>
                            <a:schemeClr val="tx1"/>
                          </a:solidFill>
                          <a:effectLst/>
                        </a:rPr>
                        <a:t>b</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0"/>
                        </a:spcAft>
                      </a:pPr>
                      <a:r>
                        <a:rPr lang="en-GB" sz="1600" dirty="0">
                          <a:solidFill>
                            <a:schemeClr val="tx1"/>
                          </a:solidFill>
                          <a:effectLst/>
                        </a:rPr>
                        <a:t> </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gridSpan="2">
                  <a:txBody>
                    <a:bodyPr/>
                    <a:lstStyle/>
                    <a:p>
                      <a:pPr algn="ctr">
                        <a:lnSpc>
                          <a:spcPct val="107000"/>
                        </a:lnSpc>
                        <a:spcAft>
                          <a:spcPts val="0"/>
                        </a:spcAft>
                      </a:pPr>
                      <a:r>
                        <a:rPr lang="en-GB" sz="1600" dirty="0">
                          <a:solidFill>
                            <a:schemeClr val="tx1"/>
                          </a:solidFill>
                          <a:effectLst/>
                        </a:rPr>
                        <a:t>2628.3</a:t>
                      </a:r>
                      <a:endParaRPr lang="de-AT" sz="1600" dirty="0">
                        <a:solidFill>
                          <a:schemeClr val="tx1"/>
                        </a:solidFill>
                        <a:effectLst/>
                        <a:latin typeface="Segoe UI" panose="020B0502040204020203" pitchFamily="34" charset="0"/>
                        <a:ea typeface="Calibri" panose="020F0502020204030204" pitchFamily="34" charset="0"/>
                      </a:endParaRPr>
                    </a:p>
                  </a:txBody>
                  <a:tcPr marL="44450" marR="44450" marT="0" marB="0" anchor="ctr">
                    <a:lnB w="12700" cap="flat" cmpd="sng" algn="ctr">
                      <a:solidFill>
                        <a:schemeClr val="tx1"/>
                      </a:solidFill>
                      <a:prstDash val="solid"/>
                      <a:round/>
                      <a:headEnd type="none" w="med" len="med"/>
                      <a:tailEnd type="none" w="med" len="med"/>
                    </a:lnB>
                    <a:noFill/>
                  </a:tcPr>
                </a:tc>
                <a:tc hMerge="1">
                  <a:txBody>
                    <a:bodyPr/>
                    <a:lstStyle/>
                    <a:p>
                      <a:endParaRPr lang="de-AT"/>
                    </a:p>
                  </a:txBody>
                  <a:tcPr/>
                </a:tc>
                <a:extLst>
                  <a:ext uri="{0D108BD9-81ED-4DB2-BD59-A6C34878D82A}">
                    <a16:rowId xmlns:a16="http://schemas.microsoft.com/office/drawing/2014/main" val="2136538834"/>
                  </a:ext>
                </a:extLst>
              </a:tr>
              <a:tr h="958582">
                <a:tc gridSpan="4">
                  <a:txBody>
                    <a:bodyPr/>
                    <a:lstStyle/>
                    <a:p>
                      <a:pPr>
                        <a:lnSpc>
                          <a:spcPct val="107000"/>
                        </a:lnSpc>
                        <a:spcAft>
                          <a:spcPts val="0"/>
                        </a:spcAft>
                      </a:pPr>
                      <a:r>
                        <a:rPr lang="en-GB" sz="1600" b="0" dirty="0">
                          <a:solidFill>
                            <a:schemeClr val="tx1"/>
                          </a:solidFill>
                          <a:effectLst/>
                        </a:rPr>
                        <a:t>Threshold values references: * [Hair 2009, S. 641ff.], ** [</a:t>
                      </a:r>
                      <a:r>
                        <a:rPr lang="en-GB" sz="1600" b="0" dirty="0" err="1">
                          <a:solidFill>
                            <a:schemeClr val="tx1"/>
                          </a:solidFill>
                          <a:effectLst/>
                        </a:rPr>
                        <a:t>Schumacker</a:t>
                      </a:r>
                      <a:r>
                        <a:rPr lang="en-GB" sz="1600" b="0" dirty="0">
                          <a:solidFill>
                            <a:schemeClr val="tx1"/>
                          </a:solidFill>
                          <a:effectLst/>
                        </a:rPr>
                        <a:t> &amp; Lomax 2004, S. 86], *** [Byrne 2010, S. 75], **** [Burnham &amp; Anderson 2002, S. 70f.]</a:t>
                      </a:r>
                      <a:endParaRPr lang="de-AT" sz="1600" b="0" dirty="0">
                        <a:solidFill>
                          <a:schemeClr val="tx1"/>
                        </a:solidFill>
                        <a:effectLst/>
                      </a:endParaRPr>
                    </a:p>
                    <a:p>
                      <a:pPr>
                        <a:lnSpc>
                          <a:spcPct val="107000"/>
                        </a:lnSpc>
                        <a:spcAft>
                          <a:spcPts val="0"/>
                        </a:spcAft>
                      </a:pPr>
                      <a:r>
                        <a:rPr lang="en-GB" sz="1600" b="0" dirty="0">
                          <a:solidFill>
                            <a:schemeClr val="tx1"/>
                          </a:solidFill>
                          <a:effectLst/>
                        </a:rPr>
                        <a:t>a. ΔAIC = AIC</a:t>
                      </a:r>
                      <a:r>
                        <a:rPr lang="en-GB" sz="1600" b="0" baseline="-25000" dirty="0">
                          <a:solidFill>
                            <a:schemeClr val="tx1"/>
                          </a:solidFill>
                          <a:effectLst/>
                        </a:rPr>
                        <a:t>O</a:t>
                      </a:r>
                      <a:r>
                        <a:rPr lang="en-GB" sz="1600" b="0" dirty="0">
                          <a:solidFill>
                            <a:schemeClr val="tx1"/>
                          </a:solidFill>
                          <a:effectLst/>
                        </a:rPr>
                        <a:t> - AIC</a:t>
                      </a:r>
                      <a:r>
                        <a:rPr lang="en-GB" sz="1600" b="0" baseline="-25000" dirty="0">
                          <a:solidFill>
                            <a:schemeClr val="tx1"/>
                          </a:solidFill>
                          <a:effectLst/>
                        </a:rPr>
                        <a:t>A</a:t>
                      </a:r>
                      <a:r>
                        <a:rPr lang="en-GB" sz="1600" b="0" dirty="0">
                          <a:solidFill>
                            <a:schemeClr val="tx1"/>
                          </a:solidFill>
                          <a:effectLst/>
                        </a:rPr>
                        <a:t>, b. ΔBIC = BIC</a:t>
                      </a:r>
                      <a:r>
                        <a:rPr lang="en-GB" sz="1600" b="0" baseline="-25000" dirty="0">
                          <a:solidFill>
                            <a:schemeClr val="tx1"/>
                          </a:solidFill>
                          <a:effectLst/>
                        </a:rPr>
                        <a:t>O</a:t>
                      </a:r>
                      <a:r>
                        <a:rPr lang="en-GB" sz="1600" b="0" dirty="0">
                          <a:solidFill>
                            <a:schemeClr val="tx1"/>
                          </a:solidFill>
                          <a:effectLst/>
                        </a:rPr>
                        <a:t> - BIC</a:t>
                      </a:r>
                      <a:r>
                        <a:rPr lang="en-GB" sz="1600" b="0" baseline="-25000" dirty="0">
                          <a:solidFill>
                            <a:schemeClr val="tx1"/>
                          </a:solidFill>
                          <a:effectLst/>
                        </a:rPr>
                        <a:t>A</a:t>
                      </a:r>
                      <a:endParaRPr lang="de-AT" sz="1600" b="0" dirty="0">
                        <a:solidFill>
                          <a:schemeClr val="tx1"/>
                        </a:solidFill>
                        <a:effectLst/>
                      </a:endParaRPr>
                    </a:p>
                    <a:p>
                      <a:pPr>
                        <a:lnSpc>
                          <a:spcPct val="107000"/>
                        </a:lnSpc>
                        <a:spcAft>
                          <a:spcPts val="0"/>
                        </a:spcAft>
                      </a:pPr>
                      <a:r>
                        <a:rPr lang="en-GB" sz="1600" b="0" dirty="0">
                          <a:solidFill>
                            <a:schemeClr val="tx1"/>
                          </a:solidFill>
                          <a:effectLst/>
                        </a:rPr>
                        <a:t>c. Factor “Staffing” excluded</a:t>
                      </a:r>
                      <a:endParaRPr lang="de-AT" sz="1600" b="0" dirty="0">
                        <a:solidFill>
                          <a:schemeClr val="tx1"/>
                        </a:solidFill>
                        <a:effectLst/>
                        <a:latin typeface="Segoe UI" panose="020B0502040204020203" pitchFamily="34" charset="0"/>
                        <a:ea typeface="Calibri" panose="020F0502020204030204" pitchFamily="34" charset="0"/>
                      </a:endParaRPr>
                    </a:p>
                  </a:txBody>
                  <a:tcPr marL="44450" marR="44450" marT="0" marB="0" anchor="ctr">
                    <a:lnT w="12700" cap="flat" cmpd="sng" algn="ctr">
                      <a:solidFill>
                        <a:schemeClr val="tx1"/>
                      </a:solidFill>
                      <a:prstDash val="solid"/>
                      <a:round/>
                      <a:headEnd type="none" w="med" len="med"/>
                      <a:tailEnd type="none" w="med" len="med"/>
                    </a:lnT>
                    <a:noFill/>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557142583"/>
                  </a:ext>
                </a:extLst>
              </a:tr>
            </a:tbl>
          </a:graphicData>
        </a:graphic>
      </p:graphicFrame>
    </p:spTree>
    <p:extLst>
      <p:ext uri="{BB962C8B-B14F-4D97-AF65-F5344CB8AC3E}">
        <p14:creationId xmlns:p14="http://schemas.microsoft.com/office/powerpoint/2010/main" val="236579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88816"/>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Auswertungsmöglichkeiten für jedes Krankenhaus</a:t>
            </a:r>
          </a:p>
        </p:txBody>
      </p:sp>
      <p:sp>
        <p:nvSpPr>
          <p:cNvPr id="8" name="Inhaltsplatzhalter 2"/>
          <p:cNvSpPr>
            <a:spLocks noGrp="1"/>
          </p:cNvSpPr>
          <p:nvPr>
            <p:ph idx="1"/>
          </p:nvPr>
        </p:nvSpPr>
        <p:spPr>
          <a:xfrm>
            <a:off x="1066800" y="1135379"/>
            <a:ext cx="8062664" cy="4320480"/>
          </a:xfrm>
        </p:spPr>
        <p:txBody>
          <a:bodyPr/>
          <a:lstStyle/>
          <a:p>
            <a:pPr marL="400050">
              <a:spcBef>
                <a:spcPct val="0"/>
              </a:spcBef>
              <a:defRPr/>
            </a:pPr>
            <a:r>
              <a:rPr lang="de-DE" sz="2000" b="1" dirty="0">
                <a:latin typeface="Arial" panose="020B0604020202020204" pitchFamily="34" charset="0"/>
                <a:cs typeface="Arial" panose="020B0604020202020204" pitchFamily="34" charset="0"/>
              </a:rPr>
              <a:t>Zehn Dimensionen der Sicherheitskultur </a:t>
            </a:r>
          </a:p>
          <a:p>
            <a:pPr marL="57150" indent="0">
              <a:spcBef>
                <a:spcPct val="0"/>
              </a:spcBef>
              <a:buNone/>
              <a:defRPr/>
            </a:pPr>
            <a:endParaRPr lang="de-DE" sz="2000" b="1" dirty="0">
              <a:latin typeface="Arial" panose="020B0604020202020204" pitchFamily="34" charset="0"/>
              <a:cs typeface="Arial" panose="020B0604020202020204" pitchFamily="34" charset="0"/>
            </a:endParaRPr>
          </a:p>
          <a:p>
            <a:pPr marL="400050">
              <a:spcBef>
                <a:spcPct val="0"/>
              </a:spcBef>
              <a:defRPr/>
            </a:pPr>
            <a:r>
              <a:rPr lang="de-DE" sz="2000" b="1" dirty="0">
                <a:latin typeface="Arial" panose="020B0604020202020204" pitchFamily="34" charset="0"/>
                <a:cs typeface="Arial" panose="020B0604020202020204" pitchFamily="34" charset="0"/>
              </a:rPr>
              <a:t>Rücklaufquote</a:t>
            </a:r>
            <a:r>
              <a:rPr lang="de-AT" sz="2000" b="1" dirty="0">
                <a:latin typeface="Arial" panose="020B0604020202020204" pitchFamily="34" charset="0"/>
                <a:cs typeface="Arial" panose="020B0604020202020204" pitchFamily="34" charset="0"/>
              </a:rPr>
              <a:t> nach Häusern, Berufsgruppen und Abteilungen</a:t>
            </a:r>
          </a:p>
          <a:p>
            <a:pPr marL="400050">
              <a:spcBef>
                <a:spcPct val="0"/>
              </a:spcBef>
              <a:defRPr/>
            </a:pPr>
            <a:endParaRPr lang="de-AT" sz="2000" b="1" dirty="0">
              <a:latin typeface="Arial" panose="020B0604020202020204" pitchFamily="34" charset="0"/>
              <a:cs typeface="Arial" panose="020B0604020202020204" pitchFamily="34" charset="0"/>
            </a:endParaRPr>
          </a:p>
          <a:p>
            <a:pPr marL="400050">
              <a:spcBef>
                <a:spcPct val="0"/>
              </a:spcBef>
              <a:defRPr/>
            </a:pPr>
            <a:r>
              <a:rPr lang="de-AT" sz="2000" b="1" dirty="0">
                <a:latin typeface="Arial" panose="020B0604020202020204" pitchFamily="34" charset="0"/>
                <a:cs typeface="Arial" panose="020B0604020202020204" pitchFamily="34" charset="0"/>
              </a:rPr>
              <a:t>Deskriptive Statistik (demografische Variablen, Hintergrundinformationen, individuelle Items, Dimensionen) </a:t>
            </a:r>
          </a:p>
          <a:p>
            <a:pPr marL="400050">
              <a:spcBef>
                <a:spcPct val="0"/>
              </a:spcBef>
              <a:defRPr/>
            </a:pPr>
            <a:endParaRPr lang="de-AT" sz="2000" b="1" dirty="0">
              <a:latin typeface="Arial" panose="020B0604020202020204" pitchFamily="34" charset="0"/>
              <a:cs typeface="Arial" panose="020B0604020202020204" pitchFamily="34" charset="0"/>
            </a:endParaRPr>
          </a:p>
          <a:p>
            <a:pPr marL="400050">
              <a:spcBef>
                <a:spcPct val="0"/>
              </a:spcBef>
              <a:defRPr/>
            </a:pPr>
            <a:r>
              <a:rPr lang="de-AT" sz="2000" b="1" dirty="0">
                <a:latin typeface="Arial" panose="020B0604020202020204" pitchFamily="34" charset="0"/>
                <a:cs typeface="Arial" panose="020B0604020202020204" pitchFamily="34" charset="0"/>
              </a:rPr>
              <a:t>Korrelationen der zehn Sicherheitsdimensionen mit den demografischen Variablen und Outcome Variablen</a:t>
            </a:r>
          </a:p>
          <a:p>
            <a:pPr lvl="1">
              <a:spcBef>
                <a:spcPct val="0"/>
              </a:spcBef>
              <a:defRPr/>
            </a:pPr>
            <a:endParaRPr lang="de-AT" sz="2000" b="1" dirty="0">
              <a:latin typeface="Arial" panose="020B0604020202020204" pitchFamily="34" charset="0"/>
              <a:cs typeface="Arial" panose="020B0604020202020204" pitchFamily="34" charset="0"/>
            </a:endParaRPr>
          </a:p>
          <a:p>
            <a:pPr marL="400050">
              <a:spcBef>
                <a:spcPct val="0"/>
              </a:spcBef>
              <a:defRPr/>
            </a:pPr>
            <a:r>
              <a:rPr lang="de-AT" sz="2000" b="1" dirty="0">
                <a:latin typeface="Arial" panose="020B0604020202020204" pitchFamily="34" charset="0"/>
                <a:cs typeface="Arial" panose="020B0604020202020204" pitchFamily="34" charset="0"/>
              </a:rPr>
              <a:t>Varianzanalyse (Vergleich der Häuser, Größenvergleich der Krankenhäuser/Rehabilitationskliniken, Vergleich der Kliniken und Vergleich der Berufsgruppen)</a:t>
            </a:r>
          </a:p>
          <a:p>
            <a:pPr marL="400050">
              <a:spcBef>
                <a:spcPct val="0"/>
              </a:spcBef>
              <a:defRPr/>
            </a:pPr>
            <a:endParaRPr lang="de-AT" sz="2000" b="1" dirty="0">
              <a:latin typeface="Arial" panose="020B0604020202020204" pitchFamily="34" charset="0"/>
              <a:cs typeface="Arial" panose="020B0604020202020204" pitchFamily="34" charset="0"/>
            </a:endParaRPr>
          </a:p>
          <a:p>
            <a:pPr marL="400050">
              <a:spcBef>
                <a:spcPct val="0"/>
              </a:spcBef>
              <a:defRPr/>
            </a:pPr>
            <a:r>
              <a:rPr lang="de-AT" sz="2000" b="1" dirty="0">
                <a:latin typeface="Arial" panose="020B0604020202020204" pitchFamily="34" charset="0"/>
                <a:cs typeface="Arial" panose="020B0604020202020204" pitchFamily="34" charset="0"/>
              </a:rPr>
              <a:t>Regressionsanalyse</a:t>
            </a:r>
            <a:endParaRPr lang="bs-Latn-BA" sz="2000" b="1" dirty="0">
              <a:latin typeface="Arial" panose="020B0604020202020204" pitchFamily="34" charset="0"/>
              <a:cs typeface="Arial" panose="020B0604020202020204" pitchFamily="34" charset="0"/>
            </a:endParaRPr>
          </a:p>
          <a:p>
            <a:pPr marL="0" indent="0">
              <a:buNone/>
            </a:pPr>
            <a:endParaRPr lang="de-AT" sz="2000" dirty="0">
              <a:cs typeface="Arial" panose="020B0604020202020204" pitchFamily="34" charset="0"/>
            </a:endParaRPr>
          </a:p>
          <a:p>
            <a:endParaRPr lang="de-DE" sz="2000" dirty="0">
              <a:cs typeface="Arial" panose="020B0604020202020204" pitchFamily="34" charset="0"/>
            </a:endParaRPr>
          </a:p>
          <a:p>
            <a:endParaRPr lang="de-DE" sz="2000" b="1" dirty="0">
              <a:cs typeface="Arial" panose="020B0604020202020204" pitchFamily="34" charset="0"/>
            </a:endParaRPr>
          </a:p>
          <a:p>
            <a:endParaRPr lang="de-DE" sz="2000" b="1" dirty="0">
              <a:cs typeface="Arial" panose="020B0604020202020204" pitchFamily="34" charset="0"/>
            </a:endParaRPr>
          </a:p>
          <a:p>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endParaRPr lang="de-AT" sz="2000" dirty="0">
              <a:cs typeface="Arial" panose="020B0604020202020204" pitchFamily="34" charset="0"/>
            </a:endParaRPr>
          </a:p>
        </p:txBody>
      </p:sp>
    </p:spTree>
    <p:extLst>
      <p:ext uri="{BB962C8B-B14F-4D97-AF65-F5344CB8AC3E}">
        <p14:creationId xmlns:p14="http://schemas.microsoft.com/office/powerpoint/2010/main" val="83538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48176"/>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Rücklaufquote der Querschnittstudie in Österreich </a:t>
            </a:r>
          </a:p>
        </p:txBody>
      </p:sp>
      <p:sp>
        <p:nvSpPr>
          <p:cNvPr id="8" name="Inhaltsplatzhalter 2"/>
          <p:cNvSpPr>
            <a:spLocks noGrp="1"/>
          </p:cNvSpPr>
          <p:nvPr>
            <p:ph idx="1"/>
          </p:nvPr>
        </p:nvSpPr>
        <p:spPr>
          <a:xfrm>
            <a:off x="1066800" y="970176"/>
            <a:ext cx="8062664" cy="4320480"/>
          </a:xfrm>
        </p:spPr>
        <p:txBody>
          <a:bodyPr/>
          <a:lstStyle/>
          <a:p>
            <a:r>
              <a:rPr lang="de-DE" sz="2000" b="1" dirty="0">
                <a:latin typeface="Arial" panose="020B0604020202020204" pitchFamily="34" charset="0"/>
                <a:cs typeface="Arial" panose="020B0604020202020204" pitchFamily="34" charset="0"/>
              </a:rPr>
              <a:t>Zehn untersuchte Häuser sind in kleine, mittlere und große Krankenhäuser aufgeteilt</a:t>
            </a:r>
          </a:p>
          <a:p>
            <a:pPr marL="0" indent="0">
              <a:buNone/>
            </a:pPr>
            <a:endParaRPr lang="de-DE" sz="2000" b="1" dirty="0">
              <a:latin typeface="Arial" panose="020B0604020202020204" pitchFamily="34" charset="0"/>
              <a:cs typeface="Arial" panose="020B0604020202020204" pitchFamily="34" charset="0"/>
            </a:endParaRPr>
          </a:p>
          <a:p>
            <a:r>
              <a:rPr lang="de-DE" sz="2000" b="1" dirty="0">
                <a:latin typeface="Arial" panose="020B0604020202020204" pitchFamily="34" charset="0"/>
                <a:cs typeface="Arial" panose="020B0604020202020204" pitchFamily="34" charset="0"/>
              </a:rPr>
              <a:t>N = 1525 Health Professionals, Rücklaufquote 23,1 % - die niedrigste Rücklaufquote betrug 18,2 % und die höchste 32,1 %</a:t>
            </a:r>
          </a:p>
          <a:p>
            <a:endParaRPr lang="de-DE" sz="2000" b="1" dirty="0">
              <a:latin typeface="Arial" panose="020B0604020202020204" pitchFamily="34" charset="0"/>
              <a:cs typeface="Arial" panose="020B0604020202020204" pitchFamily="34" charset="0"/>
            </a:endParaRPr>
          </a:p>
          <a:p>
            <a:r>
              <a:rPr lang="de-AT" sz="2000" b="1" dirty="0">
                <a:latin typeface="Arial" panose="020B0604020202020204" pitchFamily="34" charset="0"/>
                <a:cs typeface="Arial" panose="020B0604020202020204" pitchFamily="34" charset="0"/>
              </a:rPr>
              <a:t>Am besten </a:t>
            </a:r>
            <a:r>
              <a:rPr lang="de-DE" sz="2000" b="1" dirty="0">
                <a:latin typeface="Arial" panose="020B0604020202020204" pitchFamily="34" charset="0"/>
                <a:cs typeface="Arial" panose="020B0604020202020204" pitchFamily="34" charset="0"/>
              </a:rPr>
              <a:t>sind Anästhesie und Intensivbehandlung mit 10 % sowie Innere Medizin mit 9,2 % und </a:t>
            </a:r>
            <a:r>
              <a:rPr lang="de-DE" sz="2000" b="1" dirty="0" err="1">
                <a:latin typeface="Arial" panose="020B0604020202020204" pitchFamily="34" charset="0"/>
                <a:cs typeface="Arial" panose="020B0604020202020204" pitchFamily="34" charset="0"/>
              </a:rPr>
              <a:t>Orthop</a:t>
            </a:r>
            <a:r>
              <a:rPr lang="de-AT" sz="2000" b="1" dirty="0" err="1">
                <a:latin typeface="Arial" panose="020B0604020202020204" pitchFamily="34" charset="0"/>
                <a:cs typeface="Arial" panose="020B0604020202020204" pitchFamily="34" charset="0"/>
              </a:rPr>
              <a:t>ädie</a:t>
            </a:r>
            <a:r>
              <a:rPr lang="de-AT" sz="2000" b="1" dirty="0">
                <a:latin typeface="Arial" panose="020B0604020202020204" pitchFamily="34" charset="0"/>
                <a:cs typeface="Arial" panose="020B0604020202020204" pitchFamily="34" charset="0"/>
              </a:rPr>
              <a:t> mit 9,5 % vertreten</a:t>
            </a:r>
          </a:p>
          <a:p>
            <a:endParaRPr lang="de-AT" sz="2000" b="1" dirty="0">
              <a:latin typeface="Arial" panose="020B0604020202020204" pitchFamily="34" charset="0"/>
              <a:cs typeface="Arial" panose="020B0604020202020204" pitchFamily="34" charset="0"/>
            </a:endParaRPr>
          </a:p>
          <a:p>
            <a:r>
              <a:rPr lang="de-AT" sz="2000" b="1" dirty="0">
                <a:latin typeface="Arial" panose="020B0604020202020204" pitchFamily="34" charset="0"/>
                <a:cs typeface="Arial" panose="020B0604020202020204" pitchFamily="34" charset="0"/>
              </a:rPr>
              <a:t>Bei Berufsgruppen waren Pflegepersonal mit 55,3 % und </a:t>
            </a:r>
            <a:r>
              <a:rPr lang="de-AT" sz="2000" b="1" kern="1200" dirty="0">
                <a:latin typeface="Arial" panose="020B0604020202020204" pitchFamily="34" charset="0"/>
                <a:cs typeface="Arial" panose="020B0604020202020204" pitchFamily="34" charset="0"/>
              </a:rPr>
              <a:t>medizinisch-technische / therapeutische Berufe mit 16,6 % am besten vertreten, danach kommen </a:t>
            </a:r>
            <a:r>
              <a:rPr lang="de-AT" sz="2000" b="1" dirty="0" err="1">
                <a:latin typeface="Arial" panose="020B0604020202020204" pitchFamily="34" charset="0"/>
                <a:cs typeface="Arial" panose="020B0604020202020204" pitchFamily="34" charset="0"/>
              </a:rPr>
              <a:t>Ärzt</a:t>
            </a:r>
            <a:r>
              <a:rPr lang="de-AT" sz="2000" b="1" dirty="0">
                <a:latin typeface="Arial" panose="020B0604020202020204" pitchFamily="34" charset="0"/>
                <a:cs typeface="Arial" panose="020B0604020202020204" pitchFamily="34" charset="0"/>
              </a:rPr>
              <a:t>/innen mit 12,6 %, und Management mit 8,4 %</a:t>
            </a:r>
          </a:p>
          <a:p>
            <a:endParaRPr lang="de-AT" sz="2000" dirty="0">
              <a:cs typeface="Arial" panose="020B0604020202020204" pitchFamily="34" charset="0"/>
            </a:endParaRPr>
          </a:p>
          <a:p>
            <a:endParaRPr lang="de-AT" sz="2000" dirty="0">
              <a:cs typeface="Arial" panose="020B0604020202020204" pitchFamily="34" charset="0"/>
            </a:endParaRPr>
          </a:p>
          <a:p>
            <a:endParaRPr lang="de-AT" sz="2000" dirty="0">
              <a:cs typeface="Arial" panose="020B0604020202020204" pitchFamily="34" charset="0"/>
            </a:endParaRPr>
          </a:p>
          <a:p>
            <a:endParaRPr lang="de-AT" sz="2000" dirty="0">
              <a:cs typeface="Arial" panose="020B0604020202020204" pitchFamily="34" charset="0"/>
            </a:endParaRPr>
          </a:p>
          <a:p>
            <a:endParaRPr lang="de-DE" sz="2000" dirty="0">
              <a:cs typeface="Arial" panose="020B0604020202020204" pitchFamily="34" charset="0"/>
            </a:endParaRPr>
          </a:p>
          <a:p>
            <a:endParaRPr lang="de-DE" sz="2000" b="1" dirty="0">
              <a:cs typeface="Arial" panose="020B0604020202020204" pitchFamily="34" charset="0"/>
            </a:endParaRPr>
          </a:p>
          <a:p>
            <a:endParaRPr lang="de-DE" sz="2000" b="1" dirty="0">
              <a:cs typeface="Arial" panose="020B0604020202020204" pitchFamily="34" charset="0"/>
            </a:endParaRPr>
          </a:p>
          <a:p>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r>
              <a:rPr lang="de-AT" sz="2000" dirty="0">
                <a:cs typeface="Arial" panose="020B0604020202020204" pitchFamily="34" charset="0"/>
              </a:rPr>
              <a:t>-</a:t>
            </a:r>
          </a:p>
        </p:txBody>
      </p:sp>
    </p:spTree>
    <p:extLst>
      <p:ext uri="{BB962C8B-B14F-4D97-AF65-F5344CB8AC3E}">
        <p14:creationId xmlns:p14="http://schemas.microsoft.com/office/powerpoint/2010/main" val="278156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a:graphicFrameLocks/>
          </p:cNvGraphicFramePr>
          <p:nvPr>
            <p:extLst/>
          </p:nvPr>
        </p:nvGraphicFramePr>
        <p:xfrm>
          <a:off x="776536" y="1844824"/>
          <a:ext cx="8280920"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hteck 2"/>
          <p:cNvSpPr/>
          <p:nvPr/>
        </p:nvSpPr>
        <p:spPr>
          <a:xfrm>
            <a:off x="1136576" y="1126486"/>
            <a:ext cx="7272808" cy="707886"/>
          </a:xfrm>
          <a:prstGeom prst="rect">
            <a:avLst/>
          </a:prstGeom>
        </p:spPr>
        <p:txBody>
          <a:bodyPr wrap="square">
            <a:spAutoFit/>
          </a:bodyPr>
          <a:lstStyle/>
          <a:p>
            <a:pPr algn="ctr" eaLnBrk="0" fontAlgn="base">
              <a:spcBef>
                <a:spcPct val="0"/>
              </a:spcBef>
              <a:spcAft>
                <a:spcPct val="0"/>
              </a:spcAft>
            </a:pPr>
            <a:r>
              <a:rPr lang="de-DE" sz="2000" b="1" kern="1200" dirty="0">
                <a:latin typeface="Arial" panose="020B0604020202020204" pitchFamily="34" charset="0"/>
                <a:ea typeface="ＭＳ Ｐゴシック" pitchFamily="-112" charset="-128"/>
                <a:cs typeface="Arial" panose="020B0604020202020204" pitchFamily="34" charset="0"/>
              </a:rPr>
              <a:t>Wie viele Ereignisberichte haben Sie in den vergangenen 12 Monaten ausgefüllt und abgegeben?</a:t>
            </a:r>
            <a:endParaRPr lang="de-AT" sz="2000" b="1" kern="1200" dirty="0">
              <a:latin typeface="Arial" panose="020B0604020202020204" pitchFamily="34" charset="0"/>
              <a:ea typeface="ＭＳ Ｐゴシック" pitchFamily="-112" charset="-128"/>
              <a:cs typeface="Arial" panose="020B0604020202020204" pitchFamily="34" charset="0"/>
            </a:endParaRPr>
          </a:p>
        </p:txBody>
      </p:sp>
      <p:sp>
        <p:nvSpPr>
          <p:cNvPr id="6" name="Titel 1">
            <a:extLst>
              <a:ext uri="{FF2B5EF4-FFF2-40B4-BE49-F238E27FC236}">
                <a16:creationId xmlns:a16="http://schemas.microsoft.com/office/drawing/2014/main" id="{E1F9CCF9-1A87-4C0B-856B-B0C4111042F4}"/>
              </a:ext>
            </a:extLst>
          </p:cNvPr>
          <p:cNvSpPr>
            <a:spLocks noGrp="1"/>
          </p:cNvSpPr>
          <p:nvPr>
            <p:ph type="title"/>
          </p:nvPr>
        </p:nvSpPr>
        <p:spPr>
          <a:xfrm>
            <a:off x="741680" y="188640"/>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Outcome Variable</a:t>
            </a:r>
          </a:p>
        </p:txBody>
      </p:sp>
    </p:spTree>
    <p:extLst>
      <p:ext uri="{BB962C8B-B14F-4D97-AF65-F5344CB8AC3E}">
        <p14:creationId xmlns:p14="http://schemas.microsoft.com/office/powerpoint/2010/main" val="126877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1030458" y="1126486"/>
            <a:ext cx="8493556" cy="707886"/>
          </a:xfrm>
          <a:prstGeom prst="rect">
            <a:avLst/>
          </a:prstGeom>
        </p:spPr>
        <p:txBody>
          <a:bodyPr wrap="square">
            <a:spAutoFit/>
          </a:bodyPr>
          <a:lstStyle/>
          <a:p>
            <a:pPr algn="ctr" eaLnBrk="0" fontAlgn="base">
              <a:spcBef>
                <a:spcPct val="0"/>
              </a:spcBef>
              <a:spcAft>
                <a:spcPct val="0"/>
              </a:spcAft>
            </a:pPr>
            <a:r>
              <a:rPr lang="de-DE" sz="2000" b="1" kern="1200" dirty="0">
                <a:latin typeface="Arial" panose="020B0604020202020204" pitchFamily="34" charset="0"/>
                <a:ea typeface="ＭＳ Ｐゴシック" pitchFamily="-112" charset="-128"/>
                <a:cs typeface="Arial" panose="020B0604020202020204" pitchFamily="34" charset="0"/>
              </a:rPr>
              <a:t>Bewerten Sie bitte den Grad an Patienten- und Patientinnensicherheit in Ihrer Klinik / Ihrem Bereich aus Ihrer Sicht.</a:t>
            </a:r>
            <a:endParaRPr lang="de-AT" sz="2000" b="1" kern="1200" dirty="0">
              <a:latin typeface="Arial" panose="020B0604020202020204" pitchFamily="34" charset="0"/>
              <a:ea typeface="ＭＳ Ｐゴシック" pitchFamily="-112" charset="-128"/>
              <a:cs typeface="Arial" panose="020B0604020202020204" pitchFamily="34" charset="0"/>
            </a:endParaRPr>
          </a:p>
        </p:txBody>
      </p:sp>
      <p:graphicFrame>
        <p:nvGraphicFramePr>
          <p:cNvPr id="6" name="Diagramm 5"/>
          <p:cNvGraphicFramePr>
            <a:graphicFrameLocks/>
          </p:cNvGraphicFramePr>
          <p:nvPr>
            <p:extLst/>
          </p:nvPr>
        </p:nvGraphicFramePr>
        <p:xfrm>
          <a:off x="632520" y="1772816"/>
          <a:ext cx="8712968"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7" name="Titel 1"/>
          <p:cNvSpPr>
            <a:spLocks noGrp="1"/>
          </p:cNvSpPr>
          <p:nvPr>
            <p:ph type="title"/>
          </p:nvPr>
        </p:nvSpPr>
        <p:spPr>
          <a:xfrm>
            <a:off x="558800" y="188913"/>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Outcome Variable</a:t>
            </a:r>
          </a:p>
        </p:txBody>
      </p:sp>
    </p:spTree>
    <p:extLst>
      <p:ext uri="{BB962C8B-B14F-4D97-AF65-F5344CB8AC3E}">
        <p14:creationId xmlns:p14="http://schemas.microsoft.com/office/powerpoint/2010/main" val="305200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632520" y="116632"/>
            <a:ext cx="7561454" cy="504056"/>
          </a:xfrm>
          <a:prstGeom prst="rect">
            <a:avLst/>
          </a:prstGeom>
        </p:spPr>
        <p:txBody>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2pPr>
            <a:lvl3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3pPr>
            <a:lvl4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4pPr>
            <a:lvl5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5pPr>
            <a:lvl6pPr marL="4572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6pPr>
            <a:lvl7pPr marL="9144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7pPr>
            <a:lvl8pPr marL="13716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8pPr>
            <a:lvl9pPr marL="18288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9pPr>
          </a:lstStyle>
          <a:p>
            <a:r>
              <a:rPr lang="de-AT" sz="2400" b="1" kern="1200" dirty="0">
                <a:solidFill>
                  <a:srgbClr val="0B7983"/>
                </a:solidFill>
                <a:latin typeface="Arial" panose="020B0604020202020204" pitchFamily="34" charset="0"/>
                <a:cs typeface="Arial" panose="020B0604020202020204" pitchFamily="34" charset="0"/>
              </a:rPr>
              <a:t>Vergleich der Krankenhäuser in Österreich</a:t>
            </a:r>
          </a:p>
          <a:p>
            <a:endParaRPr lang="de-AT" sz="2000" b="1" kern="1200" dirty="0">
              <a:solidFill>
                <a:srgbClr val="000000"/>
              </a:solidFill>
              <a:latin typeface="Candara"/>
            </a:endParaRPr>
          </a:p>
          <a:p>
            <a:endParaRPr lang="de-AT" sz="2000" b="1" kern="1200" dirty="0">
              <a:solidFill>
                <a:srgbClr val="000000"/>
              </a:solidFill>
              <a:latin typeface="Candara"/>
            </a:endParaRPr>
          </a:p>
        </p:txBody>
      </p:sp>
      <p:sp>
        <p:nvSpPr>
          <p:cNvPr id="6" name="Titel 3"/>
          <p:cNvSpPr>
            <a:spLocks noGrp="1"/>
          </p:cNvSpPr>
          <p:nvPr/>
        </p:nvSpPr>
        <p:spPr bwMode="auto">
          <a:xfrm>
            <a:off x="1352600" y="4365104"/>
            <a:ext cx="2448272" cy="3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0" fontAlgn="base">
              <a:spcBef>
                <a:spcPct val="0"/>
              </a:spcBef>
              <a:spcAft>
                <a:spcPct val="0"/>
              </a:spcAft>
            </a:pPr>
            <a:r>
              <a:rPr lang="de-AT" sz="1200" kern="1200" dirty="0">
                <a:latin typeface="Candara"/>
              </a:rPr>
              <a:t>(M ≤ 3 = negativ)</a:t>
            </a:r>
            <a:r>
              <a:rPr lang="bs-Latn-BA" sz="1200" kern="1200" dirty="0">
                <a:latin typeface="Candara"/>
              </a:rPr>
              <a:t> </a:t>
            </a:r>
            <a:r>
              <a:rPr lang="de-AT" sz="1200" kern="1200" dirty="0">
                <a:latin typeface="Candara"/>
              </a:rPr>
              <a:t>(M &gt; 3 = positiv) </a:t>
            </a:r>
          </a:p>
        </p:txBody>
      </p:sp>
      <p:graphicFrame>
        <p:nvGraphicFramePr>
          <p:cNvPr id="7" name="Diagramm 6"/>
          <p:cNvGraphicFramePr/>
          <p:nvPr>
            <p:extLst>
              <p:ext uri="{D42A27DB-BD31-4B8C-83A1-F6EECF244321}">
                <p14:modId xmlns:p14="http://schemas.microsoft.com/office/powerpoint/2010/main" val="3983766933"/>
              </p:ext>
            </p:extLst>
          </p:nvPr>
        </p:nvGraphicFramePr>
        <p:xfrm>
          <a:off x="53400" y="673264"/>
          <a:ext cx="8640960" cy="58326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4233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2218388442"/>
              </p:ext>
            </p:extLst>
          </p:nvPr>
        </p:nvGraphicFramePr>
        <p:xfrm>
          <a:off x="287968" y="725840"/>
          <a:ext cx="8496944" cy="5616624"/>
        </p:xfrm>
        <a:graphic>
          <a:graphicData uri="http://schemas.openxmlformats.org/drawingml/2006/chart">
            <c:chart xmlns:c="http://schemas.openxmlformats.org/drawingml/2006/chart" xmlns:r="http://schemas.openxmlformats.org/officeDocument/2006/relationships" r:id="rId3"/>
          </a:graphicData>
        </a:graphic>
      </p:graphicFrame>
      <p:sp>
        <p:nvSpPr>
          <p:cNvPr id="7" name="Titel 1"/>
          <p:cNvSpPr txBox="1">
            <a:spLocks/>
          </p:cNvSpPr>
          <p:nvPr/>
        </p:nvSpPr>
        <p:spPr>
          <a:xfrm>
            <a:off x="632520" y="116632"/>
            <a:ext cx="7145818" cy="504056"/>
          </a:xfrm>
          <a:prstGeom prst="rect">
            <a:avLst/>
          </a:prstGeom>
        </p:spPr>
        <p:txBody>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2pPr>
            <a:lvl3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3pPr>
            <a:lvl4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4pPr>
            <a:lvl5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5pPr>
            <a:lvl6pPr marL="4572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6pPr>
            <a:lvl7pPr marL="9144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7pPr>
            <a:lvl8pPr marL="13716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8pPr>
            <a:lvl9pPr marL="18288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9pPr>
          </a:lstStyle>
          <a:p>
            <a:r>
              <a:rPr lang="de-AT" sz="2400" b="1" kern="1200" dirty="0">
                <a:solidFill>
                  <a:srgbClr val="0B7983"/>
                </a:solidFill>
                <a:latin typeface="Arial" panose="020B0604020202020204" pitchFamily="34" charset="0"/>
                <a:cs typeface="Arial" panose="020B0604020202020204" pitchFamily="34" charset="0"/>
              </a:rPr>
              <a:t>Vergleich der Berufsgruppen in Österreich</a:t>
            </a:r>
          </a:p>
          <a:p>
            <a:endParaRPr lang="de-AT" sz="2000" b="1" kern="1200" dirty="0">
              <a:solidFill>
                <a:srgbClr val="000000"/>
              </a:solidFill>
              <a:latin typeface="Candara"/>
            </a:endParaRPr>
          </a:p>
          <a:p>
            <a:endParaRPr lang="de-AT" sz="2000" b="1" kern="1200" dirty="0">
              <a:solidFill>
                <a:srgbClr val="000000"/>
              </a:solidFill>
              <a:latin typeface="Candara"/>
            </a:endParaRPr>
          </a:p>
        </p:txBody>
      </p:sp>
    </p:spTree>
    <p:extLst>
      <p:ext uri="{BB962C8B-B14F-4D97-AF65-F5344CB8AC3E}">
        <p14:creationId xmlns:p14="http://schemas.microsoft.com/office/powerpoint/2010/main" val="1961481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4080" y="78656"/>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Regressionsmodell</a:t>
            </a:r>
          </a:p>
        </p:txBody>
      </p:sp>
      <p:sp>
        <p:nvSpPr>
          <p:cNvPr id="8" name="Inhaltsplatzhalter 2"/>
          <p:cNvSpPr>
            <a:spLocks noGrp="1"/>
          </p:cNvSpPr>
          <p:nvPr>
            <p:ph idx="1"/>
          </p:nvPr>
        </p:nvSpPr>
        <p:spPr>
          <a:xfrm>
            <a:off x="1066800" y="1772816"/>
            <a:ext cx="8062664" cy="4320480"/>
          </a:xfrm>
        </p:spPr>
        <p:txBody>
          <a:bodyPr/>
          <a:lstStyle/>
          <a:p>
            <a:pPr marL="0" indent="0">
              <a:spcBef>
                <a:spcPts val="0"/>
              </a:spcBef>
              <a:buNone/>
            </a:pPr>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endParaRPr lang="de-AT" sz="2000" dirty="0">
              <a:cs typeface="Arial" panose="020B0604020202020204" pitchFamily="34" charset="0"/>
            </a:endParaRPr>
          </a:p>
        </p:txBody>
      </p:sp>
      <p:graphicFrame>
        <p:nvGraphicFramePr>
          <p:cNvPr id="4" name="Diagramm 3"/>
          <p:cNvGraphicFramePr/>
          <p:nvPr>
            <p:extLst>
              <p:ext uri="{D42A27DB-BD31-4B8C-83A1-F6EECF244321}">
                <p14:modId xmlns:p14="http://schemas.microsoft.com/office/powerpoint/2010/main" val="2378026202"/>
              </p:ext>
            </p:extLst>
          </p:nvPr>
        </p:nvGraphicFramePr>
        <p:xfrm>
          <a:off x="1136576" y="1130216"/>
          <a:ext cx="7776864" cy="4473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0024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33104"/>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Zusammenfassung 	</a:t>
            </a:r>
            <a:r>
              <a:rPr lang="de-AT" dirty="0"/>
              <a:t>	</a:t>
            </a:r>
          </a:p>
        </p:txBody>
      </p:sp>
      <p:sp>
        <p:nvSpPr>
          <p:cNvPr id="8" name="Inhaltsplatzhalter 2"/>
          <p:cNvSpPr>
            <a:spLocks noGrp="1"/>
          </p:cNvSpPr>
          <p:nvPr>
            <p:ph idx="1"/>
          </p:nvPr>
        </p:nvSpPr>
        <p:spPr>
          <a:xfrm>
            <a:off x="1066800" y="838096"/>
            <a:ext cx="8062664" cy="4320480"/>
          </a:xfrm>
        </p:spPr>
        <p:txBody>
          <a:bodyPr/>
          <a:lstStyle/>
          <a:p>
            <a:pPr>
              <a:lnSpc>
                <a:spcPts val="2200"/>
              </a:lnSpc>
              <a:spcBef>
                <a:spcPct val="0"/>
              </a:spcBef>
              <a:defRPr/>
            </a:pPr>
            <a:r>
              <a:rPr lang="de-DE" sz="1800" b="1" dirty="0">
                <a:latin typeface="Arial" panose="020B0604020202020204" pitchFamily="34" charset="0"/>
                <a:cs typeface="Arial" panose="020B0604020202020204" pitchFamily="34" charset="0"/>
              </a:rPr>
              <a:t>Das Instrument für die Messung der Sicherheitskultur ist theoretisch begründet und empirisch überprüft</a:t>
            </a:r>
          </a:p>
          <a:p>
            <a:pPr marL="0" indent="0">
              <a:lnSpc>
                <a:spcPts val="2200"/>
              </a:lnSpc>
              <a:spcBef>
                <a:spcPct val="0"/>
              </a:spcBef>
              <a:buNone/>
              <a:defRPr/>
            </a:pPr>
            <a:endParaRPr lang="de-DE" sz="1800" b="1" dirty="0">
              <a:latin typeface="Arial" panose="020B0604020202020204" pitchFamily="34" charset="0"/>
              <a:cs typeface="Arial" panose="020B0604020202020204" pitchFamily="34" charset="0"/>
            </a:endParaRPr>
          </a:p>
          <a:p>
            <a:pPr>
              <a:lnSpc>
                <a:spcPts val="2200"/>
              </a:lnSpc>
              <a:spcBef>
                <a:spcPct val="0"/>
              </a:spcBef>
              <a:defRPr/>
            </a:pPr>
            <a:r>
              <a:rPr lang="de-AT" sz="1800" b="1" dirty="0">
                <a:latin typeface="Arial" panose="020B0604020202020204" pitchFamily="34" charset="0"/>
                <a:cs typeface="Arial" panose="020B0604020202020204" pitchFamily="34" charset="0"/>
              </a:rPr>
              <a:t>1525 Health Professionals aus 10 Krankenhäusern</a:t>
            </a:r>
          </a:p>
          <a:p>
            <a:pPr marL="0" indent="0">
              <a:lnSpc>
                <a:spcPts val="2200"/>
              </a:lnSpc>
              <a:spcBef>
                <a:spcPct val="0"/>
              </a:spcBef>
              <a:buNone/>
              <a:defRPr/>
            </a:pPr>
            <a:endParaRPr lang="de-AT" sz="1800" b="1" dirty="0">
              <a:latin typeface="Arial" panose="020B0604020202020204" pitchFamily="34" charset="0"/>
              <a:cs typeface="Arial" panose="020B0604020202020204" pitchFamily="34" charset="0"/>
            </a:endParaRPr>
          </a:p>
          <a:p>
            <a:pPr>
              <a:lnSpc>
                <a:spcPts val="2200"/>
              </a:lnSpc>
              <a:spcBef>
                <a:spcPct val="0"/>
              </a:spcBef>
              <a:defRPr/>
            </a:pPr>
            <a:r>
              <a:rPr lang="de-AT" sz="1800" b="1" dirty="0">
                <a:latin typeface="Arial" panose="020B0604020202020204" pitchFamily="34" charset="0"/>
                <a:cs typeface="Arial" panose="020B0604020202020204" pitchFamily="34" charset="0"/>
              </a:rPr>
              <a:t>Datengrundlagen für weitere Maßnahmen auf Landes,- Krankenhaus,- </a:t>
            </a:r>
            <a:r>
              <a:rPr lang="de-AT" sz="1800" b="1" dirty="0" err="1">
                <a:latin typeface="Arial" panose="020B0604020202020204" pitchFamily="34" charset="0"/>
                <a:cs typeface="Arial" panose="020B0604020202020204" pitchFamily="34" charset="0"/>
              </a:rPr>
              <a:t>Abteilungs</a:t>
            </a:r>
            <a:r>
              <a:rPr lang="de-AT" sz="1800" b="1" dirty="0">
                <a:latin typeface="Arial" panose="020B0604020202020204" pitchFamily="34" charset="0"/>
                <a:cs typeface="Arial" panose="020B0604020202020204" pitchFamily="34" charset="0"/>
              </a:rPr>
              <a:t>,- und Berufsgruppenebene sind geschaffen</a:t>
            </a:r>
          </a:p>
          <a:p>
            <a:pPr>
              <a:lnSpc>
                <a:spcPts val="2200"/>
              </a:lnSpc>
              <a:spcBef>
                <a:spcPct val="0"/>
              </a:spcBef>
              <a:defRPr/>
            </a:pPr>
            <a:endParaRPr lang="de-AT" sz="1800" b="1" dirty="0">
              <a:latin typeface="Arial" panose="020B0604020202020204" pitchFamily="34" charset="0"/>
              <a:cs typeface="Arial" panose="020B0604020202020204" pitchFamily="34" charset="0"/>
            </a:endParaRPr>
          </a:p>
          <a:p>
            <a:pPr>
              <a:lnSpc>
                <a:spcPts val="2200"/>
              </a:lnSpc>
              <a:spcBef>
                <a:spcPct val="0"/>
              </a:spcBef>
              <a:defRPr/>
            </a:pPr>
            <a:r>
              <a:rPr lang="de-DE" sz="1800" b="1" dirty="0">
                <a:latin typeface="Arial" panose="020B0604020202020204" pitchFamily="34" charset="0"/>
                <a:cs typeface="Arial" panose="020B0604020202020204" pitchFamily="34" charset="0"/>
              </a:rPr>
              <a:t>Erhebliche Verbesserungspotenziale in Österreich hinsichtlich der Sicherheitskultur </a:t>
            </a:r>
            <a:endParaRPr lang="de-AT" sz="1800" b="1" dirty="0">
              <a:latin typeface="Arial" panose="020B0604020202020204" pitchFamily="34" charset="0"/>
              <a:cs typeface="Arial" panose="020B0604020202020204" pitchFamily="34" charset="0"/>
            </a:endParaRPr>
          </a:p>
          <a:p>
            <a:pPr>
              <a:lnSpc>
                <a:spcPts val="2200"/>
              </a:lnSpc>
              <a:spcBef>
                <a:spcPct val="0"/>
              </a:spcBef>
              <a:defRPr/>
            </a:pPr>
            <a:endParaRPr lang="de-AT" sz="1800" b="1" dirty="0">
              <a:latin typeface="Arial" panose="020B0604020202020204" pitchFamily="34" charset="0"/>
              <a:cs typeface="Arial" panose="020B0604020202020204" pitchFamily="34" charset="0"/>
            </a:endParaRPr>
          </a:p>
          <a:p>
            <a:pPr>
              <a:lnSpc>
                <a:spcPts val="2200"/>
              </a:lnSpc>
              <a:spcBef>
                <a:spcPct val="0"/>
              </a:spcBef>
              <a:defRPr/>
            </a:pPr>
            <a:r>
              <a:rPr lang="de-AT" sz="1800" b="1" dirty="0">
                <a:latin typeface="Arial" panose="020B0604020202020204" pitchFamily="34" charset="0"/>
                <a:cs typeface="Arial" panose="020B0604020202020204" pitchFamily="34" charset="0"/>
              </a:rPr>
              <a:t>Interne und externe Vergleiche sind möglich </a:t>
            </a:r>
          </a:p>
          <a:p>
            <a:pPr>
              <a:lnSpc>
                <a:spcPts val="2200"/>
              </a:lnSpc>
              <a:spcBef>
                <a:spcPct val="0"/>
              </a:spcBef>
              <a:defRPr/>
            </a:pPr>
            <a:endParaRPr lang="de-AT" sz="1800" b="1" dirty="0">
              <a:latin typeface="Arial" panose="020B0604020202020204" pitchFamily="34" charset="0"/>
              <a:cs typeface="Arial" panose="020B0604020202020204" pitchFamily="34" charset="0"/>
            </a:endParaRPr>
          </a:p>
          <a:p>
            <a:pPr>
              <a:lnSpc>
                <a:spcPts val="2200"/>
              </a:lnSpc>
              <a:spcBef>
                <a:spcPct val="0"/>
              </a:spcBef>
              <a:defRPr/>
            </a:pPr>
            <a:r>
              <a:rPr lang="de-AT" sz="1800" b="1" dirty="0">
                <a:latin typeface="Arial" panose="020B0604020202020204" pitchFamily="34" charset="0"/>
                <a:cs typeface="Arial" panose="020B0604020202020204" pitchFamily="34" charset="0"/>
              </a:rPr>
              <a:t>Erfolge der bisherigen Arbeit können dargestellt werden</a:t>
            </a:r>
          </a:p>
          <a:p>
            <a:pPr>
              <a:lnSpc>
                <a:spcPts val="2200"/>
              </a:lnSpc>
              <a:spcBef>
                <a:spcPct val="0"/>
              </a:spcBef>
              <a:defRPr/>
            </a:pPr>
            <a:endParaRPr lang="de-AT" sz="1800" b="1" dirty="0">
              <a:latin typeface="Arial" panose="020B0604020202020204" pitchFamily="34" charset="0"/>
              <a:cs typeface="Arial" panose="020B0604020202020204" pitchFamily="34" charset="0"/>
            </a:endParaRPr>
          </a:p>
          <a:p>
            <a:pPr>
              <a:lnSpc>
                <a:spcPts val="2200"/>
              </a:lnSpc>
              <a:spcBef>
                <a:spcPct val="0"/>
              </a:spcBef>
              <a:defRPr/>
            </a:pPr>
            <a:r>
              <a:rPr lang="de-AT" sz="1800" b="1" dirty="0">
                <a:latin typeface="Arial" panose="020B0604020202020204" pitchFamily="34" charset="0"/>
                <a:cs typeface="Arial" panose="020B0604020202020204" pitchFamily="34" charset="0"/>
              </a:rPr>
              <a:t>Messung über die Zeit wird möglich (Querschnitt zu Längsschnitt)</a:t>
            </a:r>
          </a:p>
          <a:p>
            <a:pPr>
              <a:lnSpc>
                <a:spcPts val="2200"/>
              </a:lnSpc>
              <a:spcBef>
                <a:spcPct val="0"/>
              </a:spcBef>
              <a:defRPr/>
            </a:pPr>
            <a:endParaRPr lang="de-AT" sz="1800" b="1" dirty="0">
              <a:latin typeface="Arial" panose="020B0604020202020204" pitchFamily="34" charset="0"/>
              <a:cs typeface="Arial" panose="020B0604020202020204" pitchFamily="34" charset="0"/>
            </a:endParaRPr>
          </a:p>
          <a:p>
            <a:pPr>
              <a:lnSpc>
                <a:spcPts val="2200"/>
              </a:lnSpc>
              <a:spcBef>
                <a:spcPct val="0"/>
              </a:spcBef>
              <a:defRPr/>
            </a:pPr>
            <a:r>
              <a:rPr lang="de-AT" sz="1800" b="1" dirty="0">
                <a:latin typeface="Arial" panose="020B0604020202020204" pitchFamily="34" charset="0"/>
                <a:cs typeface="Arial" panose="020B0604020202020204" pitchFamily="34" charset="0"/>
              </a:rPr>
              <a:t>Ziel: Ausbau der Datenbasis und Förderung der Umsetzung von Verbesserungspotenzialen in der Praxis, Instrumente sind da</a:t>
            </a:r>
          </a:p>
          <a:p>
            <a:pPr>
              <a:spcBef>
                <a:spcPct val="0"/>
              </a:spcBef>
              <a:defRPr/>
            </a:pPr>
            <a:endParaRPr lang="de-DE" sz="1800" dirty="0">
              <a:cs typeface="Arial" panose="020B0604020202020204" pitchFamily="34" charset="0"/>
            </a:endParaRPr>
          </a:p>
          <a:p>
            <a:pPr>
              <a:spcBef>
                <a:spcPct val="0"/>
              </a:spcBef>
              <a:defRPr/>
            </a:pPr>
            <a:endParaRPr lang="de-DE" sz="2000" b="1" dirty="0">
              <a:cs typeface="Arial" panose="020B0604020202020204" pitchFamily="34" charset="0"/>
            </a:endParaRPr>
          </a:p>
          <a:p>
            <a:pPr>
              <a:spcBef>
                <a:spcPct val="0"/>
              </a:spcBef>
              <a:defRPr/>
            </a:pPr>
            <a:endParaRPr lang="de-AT" sz="2000" dirty="0">
              <a:cs typeface="Arial" panose="020B0604020202020204" pitchFamily="34" charset="0"/>
            </a:endParaRPr>
          </a:p>
          <a:p>
            <a:pPr>
              <a:spcBef>
                <a:spcPts val="0"/>
              </a:spcBef>
              <a:buFont typeface="Arial" panose="020B0604020202020204" pitchFamily="34" charset="0"/>
              <a:buChar char="•"/>
            </a:pPr>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endParaRPr lang="de-AT" sz="2000" dirty="0">
              <a:cs typeface="Arial" panose="020B0604020202020204" pitchFamily="34" charset="0"/>
            </a:endParaRPr>
          </a:p>
        </p:txBody>
      </p:sp>
    </p:spTree>
    <p:extLst>
      <p:ext uri="{BB962C8B-B14F-4D97-AF65-F5344CB8AC3E}">
        <p14:creationId xmlns:p14="http://schemas.microsoft.com/office/powerpoint/2010/main" val="245134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D5B299-BE61-40DE-A9C7-1AE1D6551E0C}"/>
              </a:ext>
            </a:extLst>
          </p:cNvPr>
          <p:cNvSpPr>
            <a:spLocks noGrp="1"/>
          </p:cNvSpPr>
          <p:nvPr>
            <p:ph type="title"/>
          </p:nvPr>
        </p:nvSpPr>
        <p:spPr>
          <a:xfrm>
            <a:off x="619760" y="2346960"/>
            <a:ext cx="9022080" cy="1423036"/>
          </a:xfrm>
        </p:spPr>
        <p:txBody>
          <a:bodyPr>
            <a:normAutofit/>
          </a:bodyPr>
          <a:lstStyle/>
          <a:p>
            <a:r>
              <a:rPr lang="de-AT" sz="4000" dirty="0"/>
              <a:t>Vielen Dank für die Aufmerksamkeit!</a:t>
            </a:r>
          </a:p>
        </p:txBody>
      </p:sp>
      <p:sp>
        <p:nvSpPr>
          <p:cNvPr id="3" name="Textplatzhalter 2">
            <a:extLst>
              <a:ext uri="{FF2B5EF4-FFF2-40B4-BE49-F238E27FC236}">
                <a16:creationId xmlns:a16="http://schemas.microsoft.com/office/drawing/2014/main" id="{C0C698FE-97F5-426D-9472-069E5823CEC1}"/>
              </a:ext>
            </a:extLst>
          </p:cNvPr>
          <p:cNvSpPr>
            <a:spLocks noGrp="1"/>
          </p:cNvSpPr>
          <p:nvPr>
            <p:ph type="body" idx="1"/>
          </p:nvPr>
        </p:nvSpPr>
        <p:spPr/>
        <p:txBody>
          <a:bodyPr/>
          <a:lstStyle/>
          <a:p>
            <a:r>
              <a:rPr lang="de-AT" dirty="0">
                <a:hlinkClick r:id="rId2"/>
              </a:rPr>
              <a:t>Guido.Offermanns@aau.at</a:t>
            </a:r>
            <a:endParaRPr lang="de-AT" dirty="0"/>
          </a:p>
          <a:p>
            <a:r>
              <a:rPr lang="de-AT" dirty="0"/>
              <a:t>Telefon: 0043-463-2700-4133 / Mobil: 0043-664-1316083</a:t>
            </a:r>
          </a:p>
          <a:p>
            <a:endParaRPr lang="de-AT" dirty="0"/>
          </a:p>
        </p:txBody>
      </p:sp>
    </p:spTree>
    <p:extLst>
      <p:ext uri="{BB962C8B-B14F-4D97-AF65-F5344CB8AC3E}">
        <p14:creationId xmlns:p14="http://schemas.microsoft.com/office/powerpoint/2010/main" val="2316866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1360" y="1228846"/>
            <a:ext cx="8849360" cy="490304"/>
          </a:xfrm>
        </p:spPr>
        <p:txBody>
          <a:bodyPr>
            <a:normAutofit/>
          </a:bodyPr>
          <a:lstStyle/>
          <a:p>
            <a:r>
              <a:rPr lang="de-AT" sz="2400" dirty="0"/>
              <a:t>Evidenzbasiertes Handeln in der </a:t>
            </a:r>
            <a:r>
              <a:rPr lang="de-AT" sz="2400" dirty="0" err="1"/>
              <a:t>PatientInnensicherheit</a:t>
            </a:r>
            <a:r>
              <a:rPr lang="de-AT" sz="2400" dirty="0"/>
              <a:t>!</a:t>
            </a:r>
          </a:p>
        </p:txBody>
      </p:sp>
      <p:sp>
        <p:nvSpPr>
          <p:cNvPr id="3" name="Inhaltsplatzhalter 2"/>
          <p:cNvSpPr>
            <a:spLocks noGrp="1"/>
          </p:cNvSpPr>
          <p:nvPr>
            <p:ph idx="1"/>
          </p:nvPr>
        </p:nvSpPr>
        <p:spPr>
          <a:xfrm>
            <a:off x="781800" y="1829578"/>
            <a:ext cx="8062664" cy="4320480"/>
          </a:xfrm>
        </p:spPr>
        <p:txBody>
          <a:bodyPr/>
          <a:lstStyle/>
          <a:p>
            <a:pPr>
              <a:lnSpc>
                <a:spcPts val="2000"/>
              </a:lnSpc>
            </a:pPr>
            <a:r>
              <a:rPr lang="de-DE" sz="2000" b="1" dirty="0"/>
              <a:t>Einführung von Risikomanagement-Instrumenten (z. B. OP-Checkliste, Fehlermeldesysteme, Händehygiene etc.) um die PatientInnensicherheit zu verbessern </a:t>
            </a:r>
            <a:endParaRPr lang="de-AT" sz="2000" b="1" dirty="0">
              <a:solidFill>
                <a:srgbClr val="000000"/>
              </a:solidFill>
            </a:endParaRPr>
          </a:p>
          <a:p>
            <a:pPr>
              <a:lnSpc>
                <a:spcPts val="2000"/>
              </a:lnSpc>
            </a:pPr>
            <a:endParaRPr lang="de-AT" sz="2000" b="1" dirty="0">
              <a:solidFill>
                <a:srgbClr val="000000"/>
              </a:solidFill>
            </a:endParaRPr>
          </a:p>
          <a:p>
            <a:pPr>
              <a:lnSpc>
                <a:spcPts val="2000"/>
              </a:lnSpc>
            </a:pPr>
            <a:r>
              <a:rPr lang="de-AT" sz="2000" b="1" dirty="0">
                <a:solidFill>
                  <a:srgbClr val="000000"/>
                </a:solidFill>
              </a:rPr>
              <a:t>Studien mit signifikanten Verbesserungen hinsichtlich der PatientInnensicherheit </a:t>
            </a:r>
            <a:r>
              <a:rPr lang="de-AT" sz="1200" b="1" dirty="0">
                <a:solidFill>
                  <a:srgbClr val="000000"/>
                </a:solidFill>
              </a:rPr>
              <a:t>(Haynes et al. 2009) (</a:t>
            </a:r>
            <a:r>
              <a:rPr lang="de-AT" sz="1200" b="1" dirty="0" err="1">
                <a:solidFill>
                  <a:srgbClr val="000000"/>
                </a:solidFill>
              </a:rPr>
              <a:t>Stramer</a:t>
            </a:r>
            <a:r>
              <a:rPr lang="de-AT" sz="1200" b="1" dirty="0">
                <a:solidFill>
                  <a:srgbClr val="000000"/>
                </a:solidFill>
              </a:rPr>
              <a:t> et al. 2014). </a:t>
            </a:r>
          </a:p>
          <a:p>
            <a:pPr marL="0" indent="0">
              <a:lnSpc>
                <a:spcPts val="2000"/>
              </a:lnSpc>
              <a:buNone/>
            </a:pPr>
            <a:endParaRPr lang="de-AT" sz="2000" b="1" dirty="0">
              <a:solidFill>
                <a:srgbClr val="000000"/>
              </a:solidFill>
            </a:endParaRPr>
          </a:p>
          <a:p>
            <a:pPr>
              <a:lnSpc>
                <a:spcPts val="2000"/>
              </a:lnSpc>
            </a:pPr>
            <a:r>
              <a:rPr lang="de-AT" sz="2000" b="1" dirty="0">
                <a:solidFill>
                  <a:srgbClr val="000000"/>
                </a:solidFill>
              </a:rPr>
              <a:t>Studien mit keinen signifikanten Verbesserungen hinsichtlich der PatientInnensicherheit </a:t>
            </a:r>
            <a:r>
              <a:rPr lang="de-AT" sz="1200" b="1" dirty="0">
                <a:solidFill>
                  <a:srgbClr val="000000"/>
                </a:solidFill>
              </a:rPr>
              <a:t>(Urbach et al. 2014) (</a:t>
            </a:r>
            <a:r>
              <a:rPr lang="de-AT" sz="1200" b="1" dirty="0" err="1">
                <a:solidFill>
                  <a:srgbClr val="000000"/>
                </a:solidFill>
              </a:rPr>
              <a:t>Reames</a:t>
            </a:r>
            <a:r>
              <a:rPr lang="de-AT" sz="1200" b="1" dirty="0">
                <a:solidFill>
                  <a:srgbClr val="000000"/>
                </a:solidFill>
              </a:rPr>
              <a:t> et al. 2015) </a:t>
            </a:r>
          </a:p>
          <a:p>
            <a:pPr marL="0" indent="0">
              <a:lnSpc>
                <a:spcPts val="2000"/>
              </a:lnSpc>
              <a:buNone/>
            </a:pPr>
            <a:endParaRPr lang="de-AT" sz="1200" b="1" dirty="0">
              <a:solidFill>
                <a:srgbClr val="000000"/>
              </a:solidFill>
            </a:endParaRPr>
          </a:p>
          <a:p>
            <a:pPr>
              <a:lnSpc>
                <a:spcPts val="2000"/>
              </a:lnSpc>
            </a:pPr>
            <a:r>
              <a:rPr lang="de-AT" sz="2000" b="1" dirty="0">
                <a:solidFill>
                  <a:srgbClr val="000000"/>
                </a:solidFill>
              </a:rPr>
              <a:t>Die Instrumente des Risikomanagements als neue Technologien können nicht helfen, solange sich die Kultur eines Hauses nicht verändert </a:t>
            </a:r>
            <a:r>
              <a:rPr lang="de-AT" sz="1200" b="1" dirty="0">
                <a:solidFill>
                  <a:srgbClr val="000000"/>
                </a:solidFill>
              </a:rPr>
              <a:t>(Urbach et al. 2014) </a:t>
            </a:r>
          </a:p>
          <a:p>
            <a:pPr>
              <a:lnSpc>
                <a:spcPts val="2000"/>
              </a:lnSpc>
            </a:pPr>
            <a:endParaRPr lang="de-AT" sz="1200" b="1" dirty="0">
              <a:solidFill>
                <a:srgbClr val="000000"/>
              </a:solidFill>
            </a:endParaRPr>
          </a:p>
        </p:txBody>
      </p:sp>
    </p:spTree>
    <p:extLst>
      <p:ext uri="{BB962C8B-B14F-4D97-AF65-F5344CB8AC3E}">
        <p14:creationId xmlns:p14="http://schemas.microsoft.com/office/powerpoint/2010/main" val="358970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2">
            <a:extLst>
              <a:ext uri="{FF2B5EF4-FFF2-40B4-BE49-F238E27FC236}">
                <a16:creationId xmlns:a16="http://schemas.microsoft.com/office/drawing/2014/main" id="{4B9FE478-7B73-471E-8CCD-A266D950E66A}"/>
              </a:ext>
            </a:extLst>
          </p:cNvPr>
          <p:cNvGraphicFramePr>
            <a:graphicFrameLocks noGrp="1"/>
          </p:cNvGraphicFramePr>
          <p:nvPr>
            <p:extLst/>
          </p:nvPr>
        </p:nvGraphicFramePr>
        <p:xfrm>
          <a:off x="776535" y="1324045"/>
          <a:ext cx="8352930" cy="5155426"/>
        </p:xfrm>
        <a:graphic>
          <a:graphicData uri="http://schemas.openxmlformats.org/drawingml/2006/table">
            <a:tbl>
              <a:tblPr firstRow="1" firstCol="1" bandRow="1">
                <a:tableStyleId>{5DA37D80-6434-44D0-A028-1B22A696006F}</a:tableStyleId>
              </a:tblPr>
              <a:tblGrid>
                <a:gridCol w="4931540">
                  <a:extLst>
                    <a:ext uri="{9D8B030D-6E8A-4147-A177-3AD203B41FA5}">
                      <a16:colId xmlns:a16="http://schemas.microsoft.com/office/drawing/2014/main" val="77115191"/>
                    </a:ext>
                  </a:extLst>
                </a:gridCol>
                <a:gridCol w="1710695">
                  <a:extLst>
                    <a:ext uri="{9D8B030D-6E8A-4147-A177-3AD203B41FA5}">
                      <a16:colId xmlns:a16="http://schemas.microsoft.com/office/drawing/2014/main" val="3938433148"/>
                    </a:ext>
                  </a:extLst>
                </a:gridCol>
                <a:gridCol w="1710695">
                  <a:extLst>
                    <a:ext uri="{9D8B030D-6E8A-4147-A177-3AD203B41FA5}">
                      <a16:colId xmlns:a16="http://schemas.microsoft.com/office/drawing/2014/main" val="774176425"/>
                    </a:ext>
                  </a:extLst>
                </a:gridCol>
              </a:tblGrid>
              <a:tr h="160233">
                <a:tc gridSpan="3">
                  <a:txBody>
                    <a:bodyPr/>
                    <a:lstStyle/>
                    <a:p>
                      <a:pPr>
                        <a:lnSpc>
                          <a:spcPct val="107000"/>
                        </a:lnSpc>
                        <a:spcAft>
                          <a:spcPts val="0"/>
                        </a:spcAft>
                      </a:pPr>
                      <a:r>
                        <a:rPr lang="en-GB" sz="1200" dirty="0" err="1">
                          <a:solidFill>
                            <a:schemeClr val="bg1"/>
                          </a:solidFill>
                          <a:effectLst/>
                        </a:rPr>
                        <a:t>Tabelle</a:t>
                      </a:r>
                      <a:r>
                        <a:rPr lang="en-GB" sz="1200" dirty="0">
                          <a:solidFill>
                            <a:schemeClr val="bg1"/>
                          </a:solidFill>
                          <a:effectLst/>
                        </a:rPr>
                        <a:t>: </a:t>
                      </a:r>
                      <a:r>
                        <a:rPr lang="en-GB" sz="1200" dirty="0" err="1">
                          <a:solidFill>
                            <a:schemeClr val="bg1"/>
                          </a:solidFill>
                          <a:effectLst/>
                        </a:rPr>
                        <a:t>Korrelation</a:t>
                      </a:r>
                      <a:endParaRPr lang="de-AT" sz="1200" dirty="0">
                        <a:solidFill>
                          <a:schemeClr val="bg1"/>
                        </a:solidFill>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25400" cmpd="sng">
                      <a:noFill/>
                    </a:lnB>
                    <a:lnTlToBr w="12700" cmpd="sng">
                      <a:noFill/>
                      <a:prstDash val="solid"/>
                    </a:lnTlToBr>
                    <a:lnBlToTr w="12700" cmpd="sng">
                      <a:noFill/>
                      <a:prstDash val="solid"/>
                    </a:lnBlToTr>
                    <a:solidFill>
                      <a:srgbClr val="346C83"/>
                    </a:solidFill>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940409585"/>
                  </a:ext>
                </a:extLst>
              </a:tr>
              <a:tr h="666925">
                <a:tc>
                  <a:txBody>
                    <a:bodyPr/>
                    <a:lstStyle/>
                    <a:p>
                      <a:pPr>
                        <a:lnSpc>
                          <a:spcPct val="107000"/>
                        </a:lnSpc>
                      </a:pPr>
                      <a:endParaRPr lang="de-AT" sz="1400" dirty="0">
                        <a:effectLst/>
                        <a:latin typeface="+mj-lt"/>
                        <a:cs typeface="Times New Roman" panose="02020603050405020304" pitchFamily="18" charset="0"/>
                      </a:endParaRPr>
                    </a:p>
                  </a:txBody>
                  <a:tcPr marL="55098" marR="55098" marT="0" marB="0" anchor="ctr">
                    <a:lnL w="12700" cmpd="sng">
                      <a:noFill/>
                    </a:lnL>
                    <a:lnR w="12700" cmpd="sng">
                      <a:noFill/>
                    </a:lnR>
                    <a:lnT w="25400" cmpd="sng">
                      <a:noFill/>
                    </a:lnT>
                    <a:lnB w="12700" cmpd="sng">
                      <a:noFill/>
                    </a:lnB>
                    <a:lnTlToBr w="12700" cmpd="sng">
                      <a:noFill/>
                      <a:prstDash val="solid"/>
                    </a:lnTlToBr>
                    <a:lnBlToTr w="12700" cmpd="sng">
                      <a:noFill/>
                      <a:prstDash val="solid"/>
                    </a:lnBlToTr>
                    <a:solidFill>
                      <a:srgbClr val="346C83">
                        <a:alpha val="20000"/>
                      </a:srgbClr>
                    </a:solidFill>
                  </a:tcPr>
                </a:tc>
                <a:tc>
                  <a:txBody>
                    <a:bodyPr/>
                    <a:lstStyle/>
                    <a:p>
                      <a:pPr algn="ctr">
                        <a:lnSpc>
                          <a:spcPct val="107000"/>
                        </a:lnSpc>
                        <a:spcAft>
                          <a:spcPts val="0"/>
                        </a:spcAft>
                      </a:pPr>
                      <a:r>
                        <a:rPr lang="de-AT" sz="1400" dirty="0">
                          <a:effectLst/>
                        </a:rPr>
                        <a:t>Grad an Patienten- und Patientinnen-sicherheit</a:t>
                      </a:r>
                      <a:endParaRPr lang="de-AT" sz="1400" b="1"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25400" cmpd="sng">
                      <a:noFill/>
                    </a:lnT>
                    <a:lnB w="12700" cmpd="sng">
                      <a:noFill/>
                    </a:lnB>
                    <a:lnTlToBr w="12700" cmpd="sng">
                      <a:noFill/>
                      <a:prstDash val="solid"/>
                    </a:lnTlToBr>
                    <a:lnBlToTr w="12700" cmpd="sng">
                      <a:noFill/>
                      <a:prstDash val="solid"/>
                    </a:lnBlToTr>
                    <a:solidFill>
                      <a:srgbClr val="346C83">
                        <a:alpha val="20000"/>
                      </a:srgbClr>
                    </a:solidFill>
                  </a:tcPr>
                </a:tc>
                <a:tc>
                  <a:txBody>
                    <a:bodyPr/>
                    <a:lstStyle/>
                    <a:p>
                      <a:pPr algn="ctr">
                        <a:lnSpc>
                          <a:spcPct val="107000"/>
                        </a:lnSpc>
                        <a:spcAft>
                          <a:spcPts val="0"/>
                        </a:spcAft>
                      </a:pPr>
                      <a:r>
                        <a:rPr lang="de-DE" sz="1400" dirty="0">
                          <a:effectLst/>
                        </a:rPr>
                        <a:t>Anzahl der Ereignisberichte</a:t>
                      </a:r>
                      <a:endParaRPr lang="de-AT" sz="1400" b="1"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25400" cmpd="sng">
                      <a:noFill/>
                    </a:lnT>
                    <a:lnB w="12700" cmpd="sng">
                      <a:noFill/>
                    </a:lnB>
                    <a:lnTlToBr w="12700" cmpd="sng">
                      <a:noFill/>
                      <a:prstDash val="solid"/>
                    </a:lnTlToBr>
                    <a:lnBlToTr w="12700" cmpd="sng">
                      <a:noFill/>
                      <a:prstDash val="solid"/>
                    </a:lnBlToTr>
                    <a:solidFill>
                      <a:srgbClr val="346C83">
                        <a:alpha val="20000"/>
                      </a:srgbClr>
                    </a:solidFill>
                  </a:tcPr>
                </a:tc>
                <a:extLst>
                  <a:ext uri="{0D108BD9-81ED-4DB2-BD59-A6C34878D82A}">
                    <a16:rowId xmlns:a16="http://schemas.microsoft.com/office/drawing/2014/main" val="2099262015"/>
                  </a:ext>
                </a:extLst>
              </a:tr>
              <a:tr h="225635">
                <a:tc>
                  <a:txBody>
                    <a:bodyPr/>
                    <a:lstStyle/>
                    <a:p>
                      <a:pPr>
                        <a:lnSpc>
                          <a:spcPct val="107000"/>
                        </a:lnSpc>
                        <a:spcAft>
                          <a:spcPts val="0"/>
                        </a:spcAft>
                      </a:pPr>
                      <a:r>
                        <a:rPr lang="de-AT" sz="1400" kern="1200" dirty="0"/>
                        <a:t>Klinik/Abteilungsebene</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07000"/>
                        </a:lnSpc>
                      </a:pPr>
                      <a:endParaRPr lang="de-AT" sz="1400" dirty="0">
                        <a:effectLst/>
                        <a:latin typeface="+mj-lt"/>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 </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77272101"/>
                  </a:ext>
                </a:extLst>
              </a:tr>
              <a:tr h="352551">
                <a:tc>
                  <a:txBody>
                    <a:bodyPr/>
                    <a:lstStyle/>
                    <a:p>
                      <a:pPr>
                        <a:lnSpc>
                          <a:spcPct val="107000"/>
                        </a:lnSpc>
                        <a:spcAft>
                          <a:spcPts val="0"/>
                        </a:spcAft>
                      </a:pPr>
                      <a:r>
                        <a:rPr lang="de-DE" sz="1400" dirty="0">
                          <a:effectLst/>
                        </a:rPr>
                        <a:t>Sicherheitsbezogene Haltung des/der direkten Vorgesetzten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0.530*** (N=1159)</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-0.134*** (N=1006)</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31524244"/>
                  </a:ext>
                </a:extLst>
              </a:tr>
              <a:tr h="287679">
                <a:tc>
                  <a:txBody>
                    <a:bodyPr/>
                    <a:lstStyle/>
                    <a:p>
                      <a:pPr>
                        <a:lnSpc>
                          <a:spcPct val="107000"/>
                        </a:lnSpc>
                        <a:spcAft>
                          <a:spcPts val="0"/>
                        </a:spcAft>
                      </a:pPr>
                      <a:r>
                        <a:rPr lang="de-DE" sz="1400" dirty="0">
                          <a:effectLst/>
                        </a:rPr>
                        <a:t>Teamarbeit innerhalb der Klinik/der Abteilung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0.361*** (N=1331)</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-0.035 (N=1137)</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39916399"/>
                  </a:ext>
                </a:extLst>
              </a:tr>
              <a:tr h="287679">
                <a:tc>
                  <a:txBody>
                    <a:bodyPr/>
                    <a:lstStyle/>
                    <a:p>
                      <a:pPr>
                        <a:lnSpc>
                          <a:spcPct val="107000"/>
                        </a:lnSpc>
                        <a:spcAft>
                          <a:spcPts val="0"/>
                        </a:spcAft>
                      </a:pPr>
                      <a:r>
                        <a:rPr lang="de-AT" sz="1400" kern="1200" dirty="0"/>
                        <a:t>Offenheit der Kommunikation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0.411*** (N=1152)</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-0.004 (N=1035)</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78361252"/>
                  </a:ext>
                </a:extLst>
              </a:tr>
              <a:tr h="287679">
                <a:tc>
                  <a:txBody>
                    <a:bodyPr/>
                    <a:lstStyle/>
                    <a:p>
                      <a:pPr>
                        <a:lnSpc>
                          <a:spcPct val="107000"/>
                        </a:lnSpc>
                        <a:spcAft>
                          <a:spcPts val="0"/>
                        </a:spcAft>
                      </a:pPr>
                      <a:r>
                        <a:rPr lang="de-DE" sz="1400" dirty="0">
                          <a:effectLst/>
                        </a:rPr>
                        <a:t>Feedback und Kommunikation über Fehler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0.444*** (N=1165)</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-0.049 (N=1048)</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27867845"/>
                  </a:ext>
                </a:extLst>
              </a:tr>
              <a:tr h="287679">
                <a:tc>
                  <a:txBody>
                    <a:bodyPr/>
                    <a:lstStyle/>
                    <a:p>
                      <a:pPr>
                        <a:lnSpc>
                          <a:spcPct val="107000"/>
                        </a:lnSpc>
                        <a:spcAft>
                          <a:spcPts val="0"/>
                        </a:spcAft>
                      </a:pPr>
                      <a:r>
                        <a:rPr lang="de-AT" sz="1400" dirty="0">
                          <a:effectLst/>
                        </a:rPr>
                        <a:t>Nicht-strafender Umgang mit Fehlern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0.307*** (N=1184)</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-0.066* (N=1014)</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60001772"/>
                  </a:ext>
                </a:extLst>
              </a:tr>
              <a:tr h="441291">
                <a:tc>
                  <a:txBody>
                    <a:bodyPr/>
                    <a:lstStyle/>
                    <a:p>
                      <a:pPr>
                        <a:lnSpc>
                          <a:spcPct val="107000"/>
                        </a:lnSpc>
                        <a:spcAft>
                          <a:spcPts val="0"/>
                        </a:spcAft>
                      </a:pPr>
                      <a:r>
                        <a:rPr lang="de-AT" sz="1400" kern="1200" dirty="0"/>
                        <a:t>Unterstützung der Abteilungsleitung hinsichtlich der Patienten- und Patientinnensicherheit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0.651*** (N=953)</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-0.103** (N=814)</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78657418"/>
                  </a:ext>
                </a:extLst>
              </a:tr>
              <a:tr h="352551">
                <a:tc>
                  <a:txBody>
                    <a:bodyPr/>
                    <a:lstStyle/>
                    <a:p>
                      <a:pPr>
                        <a:lnSpc>
                          <a:spcPct val="107000"/>
                        </a:lnSpc>
                        <a:spcAft>
                          <a:spcPts val="0"/>
                        </a:spcAft>
                      </a:pPr>
                      <a:r>
                        <a:rPr lang="de-AT" sz="1400" kern="1200" dirty="0"/>
                        <a:t>Übergaben und Verlegungen innerhalb der Klinik/Abteilung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0.469*** (N=1004)</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-0.109** (N=862)</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65450903"/>
                  </a:ext>
                </a:extLst>
              </a:tr>
              <a:tr h="217619">
                <a:tc>
                  <a:txBody>
                    <a:bodyPr/>
                    <a:lstStyle/>
                    <a:p>
                      <a:pPr>
                        <a:lnSpc>
                          <a:spcPct val="107000"/>
                        </a:lnSpc>
                        <a:spcAft>
                          <a:spcPts val="0"/>
                        </a:spcAft>
                      </a:pPr>
                      <a:r>
                        <a:rPr lang="en-GB" sz="1400" dirty="0">
                          <a:effectLst/>
                        </a:rPr>
                        <a:t>Krankenhausebene</a:t>
                      </a:r>
                      <a:endParaRPr lang="de-AT" sz="1400" b="1"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 </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 </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2628099"/>
                  </a:ext>
                </a:extLst>
              </a:tr>
              <a:tr h="441291">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de-DE" sz="1400" dirty="0">
                          <a:effectLst/>
                        </a:rPr>
                        <a:t>Unterstützung der Krankenhausleitung hinsichtlich der Patienten-</a:t>
                      </a:r>
                      <a:r>
                        <a:rPr lang="de-DE" sz="1400" baseline="0" dirty="0">
                          <a:effectLst/>
                        </a:rPr>
                        <a:t> und </a:t>
                      </a:r>
                      <a:r>
                        <a:rPr lang="de-AT" sz="1400" kern="1200" dirty="0"/>
                        <a:t>Patientinnensicherheit </a:t>
                      </a:r>
                      <a:endParaRPr lang="de-AT" sz="1400" b="0" kern="1200" dirty="0">
                        <a:solidFill>
                          <a:schemeClr val="tx1"/>
                        </a:solidFill>
                        <a:effectLst/>
                        <a:latin typeface="+mn-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0.649*** (N=1025)</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-0.08* (N=960)</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96514841"/>
                  </a:ext>
                </a:extLst>
              </a:tr>
              <a:tr h="441291">
                <a:tc>
                  <a:txBody>
                    <a:bodyPr/>
                    <a:lstStyle/>
                    <a:p>
                      <a:pPr>
                        <a:lnSpc>
                          <a:spcPct val="107000"/>
                        </a:lnSpc>
                        <a:spcAft>
                          <a:spcPts val="0"/>
                        </a:spcAft>
                      </a:pPr>
                      <a:r>
                        <a:rPr lang="de-DE" sz="1400" dirty="0">
                          <a:effectLst/>
                        </a:rPr>
                        <a:t>Krankenhausübergaben und Teamarbeit zwischen den Kliniken/Abteilungen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0.345*** (N=1051)</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-0.101** (N=982)</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56972826"/>
                  </a:ext>
                </a:extLst>
              </a:tr>
              <a:tr h="217619">
                <a:tc>
                  <a:txBody>
                    <a:bodyPr/>
                    <a:lstStyle/>
                    <a:p>
                      <a:pPr>
                        <a:lnSpc>
                          <a:spcPct val="107000"/>
                        </a:lnSpc>
                        <a:spcAft>
                          <a:spcPts val="0"/>
                        </a:spcAft>
                      </a:pPr>
                      <a:r>
                        <a:rPr lang="en-GB" sz="1400" dirty="0">
                          <a:effectLst/>
                        </a:rPr>
                        <a:t>Outcome</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 </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 </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28346653"/>
                  </a:ext>
                </a:extLst>
              </a:tr>
              <a:tr h="217619">
                <a:tc>
                  <a:txBody>
                    <a:bodyPr/>
                    <a:lstStyle/>
                    <a:p>
                      <a:pPr>
                        <a:lnSpc>
                          <a:spcPct val="107000"/>
                        </a:lnSpc>
                        <a:spcAft>
                          <a:spcPts val="0"/>
                        </a:spcAft>
                      </a:pPr>
                      <a:r>
                        <a:rPr lang="de-AT" sz="1400" kern="1200" dirty="0"/>
                        <a:t>Häufigkeit des Meldens von Ereignissen </a:t>
                      </a:r>
                      <a:endParaRPr lang="de-AT" sz="1400" b="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0.367*** (N=884)</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de-AT" sz="1400" dirty="0">
                          <a:effectLst/>
                        </a:rPr>
                        <a:t>0.086* (N=816)</a:t>
                      </a:r>
                      <a:endParaRPr lang="de-AT" sz="1400" dirty="0">
                        <a:effectLst/>
                        <a:latin typeface="+mj-lt"/>
                        <a:ea typeface="Calibri" panose="020F0502020204030204" pitchFamily="34" charset="0"/>
                        <a:cs typeface="Times New Roman" panose="02020603050405020304" pitchFamily="18" charset="0"/>
                      </a:endParaRPr>
                    </a:p>
                  </a:txBody>
                  <a:tcPr marL="55098" marR="5509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573450"/>
                  </a:ext>
                </a:extLst>
              </a:tr>
              <a:tr h="217619">
                <a:tc gridSpan="3">
                  <a:txBody>
                    <a:bodyPr/>
                    <a:lstStyle/>
                    <a:p>
                      <a:pPr>
                        <a:lnSpc>
                          <a:spcPct val="107000"/>
                        </a:lnSpc>
                        <a:spcBef>
                          <a:spcPts val="200"/>
                        </a:spcBef>
                        <a:spcAft>
                          <a:spcPts val="200"/>
                        </a:spcAft>
                      </a:pPr>
                      <a:r>
                        <a:rPr lang="en-GB" sz="1400" dirty="0">
                          <a:effectLst/>
                        </a:rPr>
                        <a:t>* p = .05, ** p = .01, *** p = .001</a:t>
                      </a:r>
                      <a:endParaRPr lang="de-AT" sz="1400" b="0" i="0" dirty="0">
                        <a:effectLst/>
                        <a:latin typeface="+mj-lt"/>
                      </a:endParaRPr>
                    </a:p>
                  </a:txBody>
                  <a:tcPr marL="35712" marR="3571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3358203169"/>
                  </a:ext>
                </a:extLst>
              </a:tr>
            </a:tbl>
          </a:graphicData>
        </a:graphic>
      </p:graphicFrame>
      <p:sp>
        <p:nvSpPr>
          <p:cNvPr id="5" name="Titel 1">
            <a:extLst>
              <a:ext uri="{FF2B5EF4-FFF2-40B4-BE49-F238E27FC236}">
                <a16:creationId xmlns:a16="http://schemas.microsoft.com/office/drawing/2014/main" id="{E1F9CCF9-1A87-4C0B-856B-B0C4111042F4}"/>
              </a:ext>
            </a:extLst>
          </p:cNvPr>
          <p:cNvSpPr>
            <a:spLocks noGrp="1"/>
          </p:cNvSpPr>
          <p:nvPr>
            <p:ph type="title"/>
          </p:nvPr>
        </p:nvSpPr>
        <p:spPr>
          <a:xfrm>
            <a:off x="701040" y="188640"/>
            <a:ext cx="7772400" cy="1143000"/>
          </a:xfrm>
        </p:spPr>
        <p:txBody>
          <a:bodyPr/>
          <a:lstStyle/>
          <a:p>
            <a:r>
              <a:rPr lang="bs-Latn-BA" sz="2400" b="1" dirty="0">
                <a:solidFill>
                  <a:srgbClr val="0B7983"/>
                </a:solidFill>
                <a:latin typeface="Arial" panose="020B0604020202020204" pitchFamily="34" charset="0"/>
                <a:cs typeface="Arial" panose="020B0604020202020204" pitchFamily="34" charset="0"/>
              </a:rPr>
              <a:t>Zusammenhang von Sicherheitskultur und Outcome</a:t>
            </a:r>
            <a:endParaRPr lang="de-AT" sz="2400" b="1" dirty="0">
              <a:solidFill>
                <a:srgbClr val="0B798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272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txBox="1">
            <a:spLocks/>
          </p:cNvSpPr>
          <p:nvPr/>
        </p:nvSpPr>
        <p:spPr>
          <a:xfrm>
            <a:off x="632520" y="116632"/>
            <a:ext cx="8280920" cy="504056"/>
          </a:xfrm>
          <a:prstGeom prst="rect">
            <a:avLst/>
          </a:prstGeom>
        </p:spPr>
        <p:txBody>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2pPr>
            <a:lvl3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3pPr>
            <a:lvl4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4pPr>
            <a:lvl5pPr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5pPr>
            <a:lvl6pPr marL="4572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6pPr>
            <a:lvl7pPr marL="9144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7pPr>
            <a:lvl8pPr marL="13716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8pPr>
            <a:lvl9pPr marL="1828800" algn="l" rtl="0" eaLnBrk="1" fontAlgn="base" hangingPunct="1">
              <a:spcBef>
                <a:spcPct val="0"/>
              </a:spcBef>
              <a:spcAft>
                <a:spcPct val="0"/>
              </a:spcAft>
              <a:defRPr sz="4000">
                <a:solidFill>
                  <a:schemeClr val="tx2"/>
                </a:solidFill>
                <a:latin typeface="Trebuchet MS" pitchFamily="-112" charset="0"/>
                <a:ea typeface="ＭＳ Ｐゴシック" pitchFamily="-112" charset="-128"/>
              </a:defRPr>
            </a:lvl9pPr>
          </a:lstStyle>
          <a:p>
            <a:r>
              <a:rPr lang="de-AT" sz="2400" b="1" kern="1200" dirty="0">
                <a:solidFill>
                  <a:srgbClr val="0B7983"/>
                </a:solidFill>
                <a:latin typeface="Arial" panose="020B0604020202020204" pitchFamily="34" charset="0"/>
                <a:cs typeface="Arial" panose="020B0604020202020204" pitchFamily="34" charset="0"/>
              </a:rPr>
              <a:t>Vergleich der Kliniken/Abteilungen in Österreich</a:t>
            </a:r>
          </a:p>
          <a:p>
            <a:endParaRPr lang="de-AT" sz="2000" b="1" kern="1200" dirty="0">
              <a:solidFill>
                <a:srgbClr val="000000"/>
              </a:solidFill>
              <a:latin typeface="Candara"/>
            </a:endParaRPr>
          </a:p>
          <a:p>
            <a:endParaRPr lang="de-AT" sz="2000" b="1" kern="1200" dirty="0">
              <a:solidFill>
                <a:srgbClr val="000000"/>
              </a:solidFill>
              <a:latin typeface="Candara"/>
            </a:endParaRPr>
          </a:p>
        </p:txBody>
      </p:sp>
      <p:graphicFrame>
        <p:nvGraphicFramePr>
          <p:cNvPr id="2" name="Tabelle 1"/>
          <p:cNvGraphicFramePr>
            <a:graphicFrameLocks noGrp="1"/>
          </p:cNvGraphicFramePr>
          <p:nvPr>
            <p:extLst>
              <p:ext uri="{D42A27DB-BD31-4B8C-83A1-F6EECF244321}">
                <p14:modId xmlns:p14="http://schemas.microsoft.com/office/powerpoint/2010/main" val="1254550790"/>
              </p:ext>
            </p:extLst>
          </p:nvPr>
        </p:nvGraphicFramePr>
        <p:xfrm>
          <a:off x="704532" y="603035"/>
          <a:ext cx="8496938" cy="6103877"/>
        </p:xfrm>
        <a:graphic>
          <a:graphicData uri="http://schemas.openxmlformats.org/drawingml/2006/table">
            <a:tbl>
              <a:tblPr firstRow="1" firstCol="1" bandRow="1">
                <a:tableStyleId>{C083E6E3-FA7D-4D7B-A595-EF9225AFEA82}</a:tableStyleId>
              </a:tblPr>
              <a:tblGrid>
                <a:gridCol w="1374140">
                  <a:extLst>
                    <a:ext uri="{9D8B030D-6E8A-4147-A177-3AD203B41FA5}">
                      <a16:colId xmlns:a16="http://schemas.microsoft.com/office/drawing/2014/main" val="2851466583"/>
                    </a:ext>
                  </a:extLst>
                </a:gridCol>
                <a:gridCol w="2298264">
                  <a:extLst>
                    <a:ext uri="{9D8B030D-6E8A-4147-A177-3AD203B41FA5}">
                      <a16:colId xmlns:a16="http://schemas.microsoft.com/office/drawing/2014/main" val="2706213216"/>
                    </a:ext>
                  </a:extLst>
                </a:gridCol>
                <a:gridCol w="604867">
                  <a:extLst>
                    <a:ext uri="{9D8B030D-6E8A-4147-A177-3AD203B41FA5}">
                      <a16:colId xmlns:a16="http://schemas.microsoft.com/office/drawing/2014/main" val="3591283896"/>
                    </a:ext>
                  </a:extLst>
                </a:gridCol>
                <a:gridCol w="604867">
                  <a:extLst>
                    <a:ext uri="{9D8B030D-6E8A-4147-A177-3AD203B41FA5}">
                      <a16:colId xmlns:a16="http://schemas.microsoft.com/office/drawing/2014/main" val="3355296209"/>
                    </a:ext>
                  </a:extLst>
                </a:gridCol>
                <a:gridCol w="604867">
                  <a:extLst>
                    <a:ext uri="{9D8B030D-6E8A-4147-A177-3AD203B41FA5}">
                      <a16:colId xmlns:a16="http://schemas.microsoft.com/office/drawing/2014/main" val="1417230243"/>
                    </a:ext>
                  </a:extLst>
                </a:gridCol>
                <a:gridCol w="604867">
                  <a:extLst>
                    <a:ext uri="{9D8B030D-6E8A-4147-A177-3AD203B41FA5}">
                      <a16:colId xmlns:a16="http://schemas.microsoft.com/office/drawing/2014/main" val="1706317863"/>
                    </a:ext>
                  </a:extLst>
                </a:gridCol>
                <a:gridCol w="604867">
                  <a:extLst>
                    <a:ext uri="{9D8B030D-6E8A-4147-A177-3AD203B41FA5}">
                      <a16:colId xmlns:a16="http://schemas.microsoft.com/office/drawing/2014/main" val="3630496670"/>
                    </a:ext>
                  </a:extLst>
                </a:gridCol>
                <a:gridCol w="1303533">
                  <a:extLst>
                    <a:ext uri="{9D8B030D-6E8A-4147-A177-3AD203B41FA5}">
                      <a16:colId xmlns:a16="http://schemas.microsoft.com/office/drawing/2014/main" val="1208910156"/>
                    </a:ext>
                  </a:extLst>
                </a:gridCol>
                <a:gridCol w="496666">
                  <a:extLst>
                    <a:ext uri="{9D8B030D-6E8A-4147-A177-3AD203B41FA5}">
                      <a16:colId xmlns:a16="http://schemas.microsoft.com/office/drawing/2014/main" val="2715280983"/>
                    </a:ext>
                  </a:extLst>
                </a:gridCol>
              </a:tblGrid>
              <a:tr h="464356">
                <a:tc gridSpan="9">
                  <a:txBody>
                    <a:bodyPr/>
                    <a:lstStyle/>
                    <a:p>
                      <a:pPr>
                        <a:lnSpc>
                          <a:spcPct val="107000"/>
                        </a:lnSpc>
                        <a:spcAft>
                          <a:spcPts val="0"/>
                        </a:spcAft>
                      </a:pPr>
                      <a:r>
                        <a:rPr lang="en-GB" sz="1200" dirty="0" err="1">
                          <a:effectLst/>
                          <a:latin typeface="+mj-lt"/>
                        </a:rPr>
                        <a:t>Tabelle</a:t>
                      </a:r>
                      <a:r>
                        <a:rPr lang="en-GB" sz="1200" dirty="0">
                          <a:effectLst/>
                          <a:latin typeface="+mj-lt"/>
                        </a:rPr>
                        <a:t> 25: </a:t>
                      </a:r>
                      <a:r>
                        <a:rPr lang="en-GB" sz="1200" dirty="0" err="1">
                          <a:effectLst/>
                          <a:latin typeface="+mj-lt"/>
                        </a:rPr>
                        <a:t>PaSKI</a:t>
                      </a:r>
                      <a:r>
                        <a:rPr lang="en-GB" sz="1200" dirty="0">
                          <a:effectLst/>
                          <a:latin typeface="+mj-lt"/>
                        </a:rPr>
                        <a:t>-AUT alternative factors – comparison between clinics </a:t>
                      </a:r>
                      <a:endParaRPr lang="de-AT" sz="1200" dirty="0">
                        <a:effectLst/>
                        <a:latin typeface="+mj-lt"/>
                      </a:endParaRPr>
                    </a:p>
                    <a:p>
                      <a:pPr>
                        <a:lnSpc>
                          <a:spcPct val="107000"/>
                        </a:lnSpc>
                        <a:spcAft>
                          <a:spcPts val="0"/>
                        </a:spcAft>
                      </a:pPr>
                      <a:r>
                        <a:rPr lang="en-GB" sz="1200" dirty="0">
                          <a:effectLst/>
                          <a:latin typeface="+mj-lt"/>
                        </a:rPr>
                        <a:t> </a:t>
                      </a:r>
                      <a:endParaRPr lang="de-AT" sz="1200" dirty="0">
                        <a:solidFill>
                          <a:schemeClr val="tx1"/>
                        </a:solidFill>
                        <a:effectLst/>
                        <a:latin typeface="+mj-lt"/>
                        <a:ea typeface="Calibri" panose="020F0502020204030204" pitchFamily="34" charset="0"/>
                      </a:endParaRPr>
                    </a:p>
                  </a:txBody>
                  <a:tcPr marL="58070" marR="58070" marT="0" marB="0" anchor="b"/>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955980843"/>
                  </a:ext>
                </a:extLst>
              </a:tr>
              <a:tr h="271235">
                <a:tc>
                  <a:txBody>
                    <a:bodyPr/>
                    <a:lstStyle/>
                    <a:p>
                      <a:pPr>
                        <a:lnSpc>
                          <a:spcPct val="107000"/>
                        </a:lnSpc>
                        <a:spcAft>
                          <a:spcPts val="0"/>
                        </a:spcAft>
                      </a:pPr>
                      <a:r>
                        <a:rPr lang="en-GB"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ctr"/>
                </a:tc>
                <a:tc>
                  <a:txBody>
                    <a:bodyPr/>
                    <a:lstStyle/>
                    <a:p>
                      <a:pPr>
                        <a:lnSpc>
                          <a:spcPct val="107000"/>
                        </a:lnSpc>
                        <a:spcAft>
                          <a:spcPts val="0"/>
                        </a:spcAft>
                      </a:pPr>
                      <a:r>
                        <a:rPr lang="en-GB"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ctr"/>
                </a:tc>
                <a:tc>
                  <a:txBody>
                    <a:bodyPr/>
                    <a:lstStyle/>
                    <a:p>
                      <a:pPr>
                        <a:lnSpc>
                          <a:spcPct val="107000"/>
                        </a:lnSpc>
                        <a:spcAft>
                          <a:spcPts val="0"/>
                        </a:spcAft>
                      </a:pPr>
                      <a:r>
                        <a:rPr lang="en-GB"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ctr"/>
                </a:tc>
                <a:tc>
                  <a:txBody>
                    <a:bodyPr/>
                    <a:lstStyle/>
                    <a:p>
                      <a:pPr>
                        <a:lnSpc>
                          <a:spcPct val="107000"/>
                        </a:lnSpc>
                        <a:spcAft>
                          <a:spcPts val="0"/>
                        </a:spcAft>
                      </a:pPr>
                      <a:r>
                        <a:rPr lang="en-GB"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ctr"/>
                </a:tc>
                <a:tc>
                  <a:txBody>
                    <a:bodyPr/>
                    <a:lstStyle/>
                    <a:p>
                      <a:pPr>
                        <a:lnSpc>
                          <a:spcPct val="107000"/>
                        </a:lnSpc>
                        <a:spcAft>
                          <a:spcPts val="0"/>
                        </a:spcAft>
                      </a:pPr>
                      <a:r>
                        <a:rPr lang="en-GB"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ctr"/>
                </a:tc>
                <a:tc gridSpan="2">
                  <a:txBody>
                    <a:bodyPr/>
                    <a:lstStyle/>
                    <a:p>
                      <a:pPr algn="ctr">
                        <a:lnSpc>
                          <a:spcPct val="107000"/>
                        </a:lnSpc>
                        <a:spcAft>
                          <a:spcPts val="0"/>
                        </a:spcAft>
                      </a:pPr>
                      <a:r>
                        <a:rPr lang="en-GB" sz="1200" b="1" dirty="0">
                          <a:effectLst/>
                          <a:latin typeface="+mj-lt"/>
                        </a:rPr>
                        <a:t>95 % CI</a:t>
                      </a:r>
                      <a:endParaRPr lang="de-AT" sz="1200" b="1" dirty="0">
                        <a:solidFill>
                          <a:schemeClr val="tx1"/>
                        </a:solidFill>
                        <a:effectLst/>
                        <a:latin typeface="+mj-lt"/>
                        <a:ea typeface="Calibri" panose="020F0502020204030204" pitchFamily="34" charset="0"/>
                      </a:endParaRPr>
                    </a:p>
                  </a:txBody>
                  <a:tcPr marL="58070" marR="58070" marT="0" marB="0" anchor="b">
                    <a:lnB w="3175" cap="flat" cmpd="sng" algn="ctr">
                      <a:solidFill>
                        <a:schemeClr val="tx1"/>
                      </a:solidFill>
                      <a:prstDash val="solid"/>
                      <a:round/>
                      <a:headEnd type="none" w="med" len="med"/>
                      <a:tailEnd type="none" w="med" len="med"/>
                    </a:lnB>
                  </a:tcPr>
                </a:tc>
                <a:tc hMerge="1">
                  <a:txBody>
                    <a:bodyPr/>
                    <a:lstStyle/>
                    <a:p>
                      <a:endParaRPr lang="de-AT"/>
                    </a:p>
                  </a:txBody>
                  <a:tcPr/>
                </a:tc>
                <a:tc>
                  <a:txBody>
                    <a:bodyPr/>
                    <a:lstStyle/>
                    <a:p>
                      <a:pPr algn="ctr">
                        <a:lnSpc>
                          <a:spcPct val="107000"/>
                        </a:lnSpc>
                        <a:spcAft>
                          <a:spcPts val="0"/>
                        </a:spcAft>
                      </a:pPr>
                      <a:r>
                        <a:rPr lang="en-GB" sz="1000" b="1" dirty="0">
                          <a:effectLst/>
                          <a:latin typeface="+mj-lt"/>
                        </a:rPr>
                        <a:t> </a:t>
                      </a:r>
                      <a:endParaRPr lang="de-AT" sz="1000" b="1" dirty="0">
                        <a:solidFill>
                          <a:schemeClr val="tx1"/>
                        </a:solidFill>
                        <a:effectLst/>
                        <a:latin typeface="+mj-lt"/>
                        <a:ea typeface="Calibri" panose="020F0502020204030204" pitchFamily="34" charset="0"/>
                      </a:endParaRPr>
                    </a:p>
                  </a:txBody>
                  <a:tcPr marL="58070" marR="58070" marT="0" marB="0" anchor="b"/>
                </a:tc>
                <a:tc>
                  <a:txBody>
                    <a:bodyPr/>
                    <a:lstStyle/>
                    <a:p>
                      <a:pPr algn="ctr">
                        <a:lnSpc>
                          <a:spcPct val="107000"/>
                        </a:lnSpc>
                        <a:spcAft>
                          <a:spcPts val="0"/>
                        </a:spcAft>
                      </a:pPr>
                      <a:r>
                        <a:rPr lang="en-GB" sz="1000" b="1" dirty="0">
                          <a:effectLst/>
                          <a:latin typeface="+mj-lt"/>
                        </a:rPr>
                        <a:t> </a:t>
                      </a:r>
                      <a:endParaRPr lang="de-AT" sz="1000" b="1" dirty="0">
                        <a:solidFill>
                          <a:schemeClr val="tx1"/>
                        </a:solidFill>
                        <a:effectLst/>
                        <a:latin typeface="+mj-lt"/>
                        <a:ea typeface="Calibri" panose="020F0502020204030204" pitchFamily="34" charset="0"/>
                      </a:endParaRPr>
                    </a:p>
                  </a:txBody>
                  <a:tcPr marL="58070" marR="58070" marT="0" marB="0" anchor="b"/>
                </a:tc>
                <a:extLst>
                  <a:ext uri="{0D108BD9-81ED-4DB2-BD59-A6C34878D82A}">
                    <a16:rowId xmlns:a16="http://schemas.microsoft.com/office/drawing/2014/main" val="3799264179"/>
                  </a:ext>
                </a:extLst>
              </a:tr>
              <a:tr h="566335">
                <a:tc>
                  <a:txBody>
                    <a:bodyPr/>
                    <a:lstStyle/>
                    <a:p>
                      <a:pPr>
                        <a:lnSpc>
                          <a:spcPct val="107000"/>
                        </a:lnSpc>
                        <a:spcAft>
                          <a:spcPts val="0"/>
                        </a:spcAft>
                      </a:pPr>
                      <a:r>
                        <a:rPr lang="de-AT" sz="1200" b="1" dirty="0" err="1">
                          <a:effectLst/>
                          <a:latin typeface="+mj-lt"/>
                        </a:rPr>
                        <a:t>Factor</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de-AT" sz="1200" b="1" dirty="0">
                          <a:effectLst/>
                          <a:latin typeface="+mj-lt"/>
                        </a:rPr>
                        <a:t>Group</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N</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M</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S</a:t>
                      </a:r>
                      <a:r>
                        <a:rPr lang="en-GB" sz="1200" b="1" dirty="0">
                          <a:effectLst/>
                          <a:latin typeface="+mj-lt"/>
                        </a:rPr>
                        <a:t>D</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1200" b="1" dirty="0">
                          <a:effectLst/>
                          <a:latin typeface="+mj-lt"/>
                        </a:rPr>
                        <a:t>-</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1200" b="1" dirty="0">
                          <a:effectLst/>
                          <a:latin typeface="+mj-lt"/>
                        </a:rPr>
                        <a:t>+</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1200" b="1" dirty="0">
                          <a:effectLst/>
                          <a:latin typeface="+mj-lt"/>
                        </a:rPr>
                        <a:t>ANOVA/Welch </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GB" sz="1200" b="1" dirty="0">
                          <a:effectLst/>
                          <a:latin typeface="+mj-lt"/>
                        </a:rPr>
                        <a:t>Post-</a:t>
                      </a:r>
                      <a:r>
                        <a:rPr lang="en-GB" sz="1200" b="1" dirty="0" err="1">
                          <a:effectLst/>
                          <a:latin typeface="+mj-lt"/>
                        </a:rPr>
                        <a:t>Hoc</a:t>
                      </a:r>
                      <a:r>
                        <a:rPr lang="en-GB" sz="1200" b="1" baseline="30000" dirty="0" err="1">
                          <a:effectLst/>
                          <a:latin typeface="+mj-lt"/>
                        </a:rPr>
                        <a:t>C</a:t>
                      </a:r>
                      <a:endParaRPr lang="de-AT" sz="1200" b="1"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2405220"/>
                  </a:ext>
                </a:extLst>
              </a:tr>
              <a:tr h="464356">
                <a:tc rowSpan="12">
                  <a:txBody>
                    <a:bodyPr/>
                    <a:lstStyle/>
                    <a:p>
                      <a:pPr>
                        <a:lnSpc>
                          <a:spcPct val="107000"/>
                        </a:lnSpc>
                        <a:spcAft>
                          <a:spcPts val="0"/>
                        </a:spcAft>
                      </a:pPr>
                      <a:r>
                        <a:rPr lang="en-GB" sz="1200" b="1" dirty="0">
                          <a:effectLst/>
                          <a:latin typeface="+mj-lt"/>
                        </a:rPr>
                        <a:t>Supervisor, manager expectations and actions promoting safety</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effectLst/>
                        <a:latin typeface="+mj-lt"/>
                      </a:endParaRPr>
                    </a:p>
                    <a:p>
                      <a:pPr>
                        <a:lnSpc>
                          <a:spcPct val="107000"/>
                        </a:lnSpc>
                        <a:spcAft>
                          <a:spcPts val="0"/>
                        </a:spcAft>
                      </a:pPr>
                      <a:r>
                        <a:rPr lang="en-GB"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b">
                    <a:lnT w="317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nSpc>
                          <a:spcPct val="107000"/>
                        </a:lnSpc>
                        <a:spcAft>
                          <a:spcPts val="0"/>
                        </a:spcAft>
                      </a:pPr>
                      <a:r>
                        <a:rPr lang="en-GB" sz="1200">
                          <a:effectLst/>
                          <a:latin typeface="+mj-lt"/>
                        </a:rPr>
                        <a:t>A-Anesthesiology and intensive care</a:t>
                      </a: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de-AT" sz="1200">
                          <a:effectLst/>
                          <a:latin typeface="+mj-lt"/>
                        </a:rPr>
                        <a:t>131</a:t>
                      </a: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de-AT" sz="1200" dirty="0">
                          <a:effectLst/>
                          <a:latin typeface="+mj-lt"/>
                        </a:rPr>
                        <a:t>3,49</a:t>
                      </a:r>
                      <a:endParaRPr lang="de-AT" sz="1200"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de-AT" sz="1200">
                          <a:effectLst/>
                          <a:latin typeface="+mj-lt"/>
                        </a:rPr>
                        <a:t>0,768</a:t>
                      </a: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de-AT" sz="1200">
                          <a:effectLst/>
                          <a:latin typeface="+mj-lt"/>
                        </a:rPr>
                        <a:t>3,36</a:t>
                      </a: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de-AT" sz="1200">
                          <a:effectLst/>
                          <a:latin typeface="+mj-lt"/>
                        </a:rPr>
                        <a:t>3,63</a:t>
                      </a: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rowSpan="12">
                  <a:txBody>
                    <a:bodyPr/>
                    <a:lstStyle/>
                    <a:p>
                      <a:pPr algn="ctr">
                        <a:lnSpc>
                          <a:spcPct val="107000"/>
                        </a:lnSpc>
                        <a:spcAft>
                          <a:spcPts val="0"/>
                        </a:spcAft>
                      </a:pPr>
                      <a:r>
                        <a:rPr lang="de-AT" sz="1200" b="0" dirty="0">
                          <a:effectLst/>
                          <a:latin typeface="+mj-lt"/>
                        </a:rPr>
                        <a:t>F(11, 762)=3,095, p=,001</a:t>
                      </a:r>
                      <a:r>
                        <a:rPr lang="de-AT" sz="1200" b="0" baseline="30000" dirty="0">
                          <a:effectLst/>
                          <a:latin typeface="+mj-lt"/>
                        </a:rPr>
                        <a:t> a</a:t>
                      </a:r>
                      <a:endParaRPr lang="de-AT" sz="1200" b="0"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lnSpc>
                          <a:spcPct val="107000"/>
                        </a:lnSpc>
                        <a:spcAft>
                          <a:spcPts val="0"/>
                        </a:spcAft>
                      </a:pPr>
                      <a:r>
                        <a:rPr lang="de-AT" sz="1200" dirty="0">
                          <a:effectLst/>
                          <a:latin typeface="+mj-lt"/>
                        </a:rPr>
                        <a:t>BH</a:t>
                      </a:r>
                      <a:endParaRPr lang="de-AT" sz="1200" dirty="0">
                        <a:solidFill>
                          <a:schemeClr val="tx1"/>
                        </a:solidFill>
                        <a:effectLst/>
                        <a:latin typeface="+mj-lt"/>
                        <a:ea typeface="Calibri" panose="020F0502020204030204" pitchFamily="34" charset="0"/>
                      </a:endParaRPr>
                    </a:p>
                  </a:txBody>
                  <a:tcPr marL="58070" marR="58070" marT="0" marB="0" anchor="b">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73142362"/>
                  </a:ext>
                </a:extLst>
              </a:tr>
              <a:tr h="271235">
                <a:tc vMerge="1">
                  <a:txBody>
                    <a:bodyPr/>
                    <a:lstStyle/>
                    <a:p>
                      <a:endParaRPr lang="de-AT"/>
                    </a:p>
                  </a:txBody>
                  <a:tcPr/>
                </a:tc>
                <a:tc>
                  <a:txBody>
                    <a:bodyPr/>
                    <a:lstStyle/>
                    <a:p>
                      <a:pPr>
                        <a:lnSpc>
                          <a:spcPct val="107000"/>
                        </a:lnSpc>
                        <a:spcAft>
                          <a:spcPts val="0"/>
                        </a:spcAft>
                      </a:pPr>
                      <a:r>
                        <a:rPr lang="de-AT" sz="1200" dirty="0">
                          <a:effectLst/>
                          <a:latin typeface="+mj-lt"/>
                        </a:rPr>
                        <a:t>B-</a:t>
                      </a:r>
                      <a:r>
                        <a:rPr lang="de-AT" sz="1200" dirty="0" err="1">
                          <a:effectLst/>
                          <a:latin typeface="+mj-lt"/>
                        </a:rPr>
                        <a:t>Accident</a:t>
                      </a:r>
                      <a:r>
                        <a:rPr lang="de-AT" sz="1200" dirty="0">
                          <a:effectLst/>
                          <a:latin typeface="+mj-lt"/>
                        </a:rPr>
                        <a:t> </a:t>
                      </a:r>
                      <a:r>
                        <a:rPr lang="de-AT" sz="1200" dirty="0" err="1">
                          <a:effectLst/>
                          <a:latin typeface="+mj-lt"/>
                        </a:rPr>
                        <a:t>surgery</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81</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3,87</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0,712</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3,72</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4,03</a:t>
                      </a:r>
                      <a:endParaRPr lang="de-AT" sz="1200" dirty="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2208535582"/>
                  </a:ext>
                </a:extLst>
              </a:tr>
              <a:tr h="271235">
                <a:tc vMerge="1">
                  <a:txBody>
                    <a:bodyPr/>
                    <a:lstStyle/>
                    <a:p>
                      <a:endParaRPr lang="de-AT"/>
                    </a:p>
                  </a:txBody>
                  <a:tcPr/>
                </a:tc>
                <a:tc>
                  <a:txBody>
                    <a:bodyPr/>
                    <a:lstStyle/>
                    <a:p>
                      <a:pPr>
                        <a:lnSpc>
                          <a:spcPct val="107000"/>
                        </a:lnSpc>
                        <a:spcAft>
                          <a:spcPts val="0"/>
                        </a:spcAft>
                      </a:pPr>
                      <a:r>
                        <a:rPr lang="de-AT" sz="1200" dirty="0">
                          <a:effectLst/>
                          <a:latin typeface="+mj-lt"/>
                        </a:rPr>
                        <a:t>C-Laboratory</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24</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3,75</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0,780</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3,42</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4,08</a:t>
                      </a:r>
                      <a:endParaRPr lang="de-AT" sz="120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3861846138"/>
                  </a:ext>
                </a:extLst>
              </a:tr>
              <a:tr h="271235">
                <a:tc vMerge="1">
                  <a:txBody>
                    <a:bodyPr/>
                    <a:lstStyle/>
                    <a:p>
                      <a:endParaRPr lang="de-AT"/>
                    </a:p>
                  </a:txBody>
                  <a:tcPr/>
                </a:tc>
                <a:tc>
                  <a:txBody>
                    <a:bodyPr/>
                    <a:lstStyle/>
                    <a:p>
                      <a:pPr>
                        <a:lnSpc>
                          <a:spcPct val="107000"/>
                        </a:lnSpc>
                        <a:spcAft>
                          <a:spcPts val="0"/>
                        </a:spcAft>
                      </a:pPr>
                      <a:r>
                        <a:rPr lang="de-AT" sz="1200">
                          <a:effectLst/>
                          <a:latin typeface="+mj-lt"/>
                        </a:rPr>
                        <a:t>D-Surgery</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76</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3,66</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0,682</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3,50</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3,81</a:t>
                      </a:r>
                      <a:endParaRPr lang="de-AT" sz="120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1311745045"/>
                  </a:ext>
                </a:extLst>
              </a:tr>
              <a:tr h="464356">
                <a:tc vMerge="1">
                  <a:txBody>
                    <a:bodyPr/>
                    <a:lstStyle/>
                    <a:p>
                      <a:endParaRPr lang="de-AT"/>
                    </a:p>
                  </a:txBody>
                  <a:tcPr/>
                </a:tc>
                <a:tc>
                  <a:txBody>
                    <a:bodyPr/>
                    <a:lstStyle/>
                    <a:p>
                      <a:pPr>
                        <a:lnSpc>
                          <a:spcPct val="107000"/>
                        </a:lnSpc>
                        <a:spcAft>
                          <a:spcPts val="0"/>
                        </a:spcAft>
                      </a:pPr>
                      <a:r>
                        <a:rPr lang="de-AT" sz="1200" dirty="0">
                          <a:effectLst/>
                          <a:latin typeface="+mj-lt"/>
                        </a:rPr>
                        <a:t>E-Internal </a:t>
                      </a:r>
                      <a:r>
                        <a:rPr lang="de-AT" sz="1200" dirty="0" err="1">
                          <a:effectLst/>
                          <a:latin typeface="+mj-lt"/>
                        </a:rPr>
                        <a:t>Medicine</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102</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3,59</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0,835</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3,42</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3,75</a:t>
                      </a:r>
                      <a:endParaRPr lang="de-AT" sz="1200" dirty="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gn="ctr">
                        <a:lnSpc>
                          <a:spcPct val="107000"/>
                        </a:lnSpc>
                        <a:spcAft>
                          <a:spcPts val="0"/>
                        </a:spcAft>
                      </a:pPr>
                      <a:r>
                        <a:rPr lang="de-AT" sz="1200">
                          <a:effectLst/>
                          <a:latin typeface="+mj-lt"/>
                        </a:rPr>
                        <a:t>H</a:t>
                      </a:r>
                      <a:endParaRPr lang="de-AT" sz="1200">
                        <a:solidFill>
                          <a:schemeClr val="tx1"/>
                        </a:solidFill>
                        <a:effectLst/>
                        <a:latin typeface="+mj-lt"/>
                        <a:ea typeface="Calibri" panose="020F0502020204030204" pitchFamily="34" charset="0"/>
                      </a:endParaRPr>
                    </a:p>
                  </a:txBody>
                  <a:tcPr marL="58070" marR="58070" marT="0" marB="0" anchor="ctr"/>
                </a:tc>
                <a:extLst>
                  <a:ext uri="{0D108BD9-81ED-4DB2-BD59-A6C34878D82A}">
                    <a16:rowId xmlns:a16="http://schemas.microsoft.com/office/drawing/2014/main" val="2218172336"/>
                  </a:ext>
                </a:extLst>
              </a:tr>
              <a:tr h="271235">
                <a:tc vMerge="1">
                  <a:txBody>
                    <a:bodyPr/>
                    <a:lstStyle/>
                    <a:p>
                      <a:endParaRPr lang="de-AT"/>
                    </a:p>
                  </a:txBody>
                  <a:tcPr/>
                </a:tc>
                <a:tc>
                  <a:txBody>
                    <a:bodyPr/>
                    <a:lstStyle/>
                    <a:p>
                      <a:pPr>
                        <a:lnSpc>
                          <a:spcPct val="107000"/>
                        </a:lnSpc>
                        <a:spcAft>
                          <a:spcPts val="0"/>
                        </a:spcAft>
                      </a:pPr>
                      <a:r>
                        <a:rPr lang="de-AT" sz="1200" dirty="0">
                          <a:effectLst/>
                          <a:latin typeface="+mj-lt"/>
                        </a:rPr>
                        <a:t>F-</a:t>
                      </a:r>
                      <a:r>
                        <a:rPr lang="de-AT" sz="1200" dirty="0" err="1">
                          <a:effectLst/>
                          <a:latin typeface="+mj-lt"/>
                        </a:rPr>
                        <a:t>Neurology</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34</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3,76</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0,777</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3,49</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4,03</a:t>
                      </a:r>
                      <a:endParaRPr lang="de-AT" sz="1200" dirty="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3473303477"/>
                  </a:ext>
                </a:extLst>
              </a:tr>
              <a:tr h="271235">
                <a:tc vMerge="1">
                  <a:txBody>
                    <a:bodyPr/>
                    <a:lstStyle/>
                    <a:p>
                      <a:endParaRPr lang="de-AT"/>
                    </a:p>
                  </a:txBody>
                  <a:tcPr/>
                </a:tc>
                <a:tc>
                  <a:txBody>
                    <a:bodyPr/>
                    <a:lstStyle/>
                    <a:p>
                      <a:pPr>
                        <a:lnSpc>
                          <a:spcPct val="107000"/>
                        </a:lnSpc>
                        <a:spcAft>
                          <a:spcPts val="0"/>
                        </a:spcAft>
                      </a:pPr>
                      <a:r>
                        <a:rPr lang="de-AT" sz="1200" dirty="0">
                          <a:effectLst/>
                          <a:latin typeface="+mj-lt"/>
                        </a:rPr>
                        <a:t>G-</a:t>
                      </a:r>
                      <a:r>
                        <a:rPr lang="de-AT" sz="1200" dirty="0" err="1">
                          <a:effectLst/>
                          <a:latin typeface="+mj-lt"/>
                        </a:rPr>
                        <a:t>Orthopedics</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119</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3,61</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0,961</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3,43</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3,78</a:t>
                      </a:r>
                      <a:endParaRPr lang="de-AT" sz="1200" dirty="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gn="ctr">
                        <a:lnSpc>
                          <a:spcPct val="107000"/>
                        </a:lnSpc>
                        <a:spcAft>
                          <a:spcPts val="0"/>
                        </a:spcAft>
                      </a:pPr>
                      <a:r>
                        <a:rPr lang="de-AT" sz="1200">
                          <a:effectLst/>
                          <a:latin typeface="+mj-lt"/>
                        </a:rPr>
                        <a:t>H</a:t>
                      </a:r>
                      <a:endParaRPr lang="de-AT" sz="1200">
                        <a:solidFill>
                          <a:schemeClr val="tx1"/>
                        </a:solidFill>
                        <a:effectLst/>
                        <a:latin typeface="+mj-lt"/>
                        <a:ea typeface="Calibri" panose="020F0502020204030204" pitchFamily="34" charset="0"/>
                      </a:endParaRPr>
                    </a:p>
                  </a:txBody>
                  <a:tcPr marL="58070" marR="58070" marT="0" marB="0" anchor="ctr"/>
                </a:tc>
                <a:extLst>
                  <a:ext uri="{0D108BD9-81ED-4DB2-BD59-A6C34878D82A}">
                    <a16:rowId xmlns:a16="http://schemas.microsoft.com/office/drawing/2014/main" val="149443608"/>
                  </a:ext>
                </a:extLst>
              </a:tr>
              <a:tr h="696533">
                <a:tc vMerge="1">
                  <a:txBody>
                    <a:bodyPr/>
                    <a:lstStyle/>
                    <a:p>
                      <a:endParaRPr lang="de-AT"/>
                    </a:p>
                  </a:txBody>
                  <a:tcPr/>
                </a:tc>
                <a:tc>
                  <a:txBody>
                    <a:bodyPr/>
                    <a:lstStyle/>
                    <a:p>
                      <a:pPr>
                        <a:lnSpc>
                          <a:spcPct val="107000"/>
                        </a:lnSpc>
                        <a:spcAft>
                          <a:spcPts val="0"/>
                        </a:spcAft>
                      </a:pPr>
                      <a:r>
                        <a:rPr lang="de-AT" sz="1200" dirty="0">
                          <a:effectLst/>
                          <a:latin typeface="+mj-lt"/>
                        </a:rPr>
                        <a:t>H-</a:t>
                      </a:r>
                      <a:r>
                        <a:rPr lang="de-AT" sz="1200" dirty="0" err="1">
                          <a:effectLst/>
                          <a:latin typeface="+mj-lt"/>
                        </a:rPr>
                        <a:t>Psychiatry</a:t>
                      </a:r>
                      <a:r>
                        <a:rPr lang="de-AT" sz="1200" dirty="0">
                          <a:effectLst/>
                          <a:latin typeface="+mj-lt"/>
                        </a:rPr>
                        <a:t>/mental </a:t>
                      </a:r>
                      <a:r>
                        <a:rPr lang="de-AT" sz="1200" dirty="0" err="1">
                          <a:effectLst/>
                          <a:latin typeface="+mj-lt"/>
                        </a:rPr>
                        <a:t>health</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56</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4,03</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0,689</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3,85</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4,22</a:t>
                      </a:r>
                      <a:endParaRPr lang="de-AT" sz="1200" dirty="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760746511"/>
                  </a:ext>
                </a:extLst>
              </a:tr>
              <a:tr h="271235">
                <a:tc vMerge="1">
                  <a:txBody>
                    <a:bodyPr/>
                    <a:lstStyle/>
                    <a:p>
                      <a:endParaRPr lang="de-AT"/>
                    </a:p>
                  </a:txBody>
                  <a:tcPr/>
                </a:tc>
                <a:tc>
                  <a:txBody>
                    <a:bodyPr/>
                    <a:lstStyle/>
                    <a:p>
                      <a:pPr>
                        <a:lnSpc>
                          <a:spcPct val="107000"/>
                        </a:lnSpc>
                        <a:spcAft>
                          <a:spcPts val="0"/>
                        </a:spcAft>
                      </a:pPr>
                      <a:r>
                        <a:rPr lang="de-AT" sz="1200" dirty="0">
                          <a:effectLst/>
                          <a:latin typeface="+mj-lt"/>
                        </a:rPr>
                        <a:t>I-</a:t>
                      </a:r>
                      <a:r>
                        <a:rPr lang="de-AT" sz="1200" dirty="0" err="1">
                          <a:effectLst/>
                          <a:latin typeface="+mj-lt"/>
                        </a:rPr>
                        <a:t>Dermatology</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19</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3,95</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0,827</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3,55</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dirty="0">
                          <a:effectLst/>
                          <a:latin typeface="+mj-lt"/>
                        </a:rPr>
                        <a:t>4,35</a:t>
                      </a:r>
                      <a:endParaRPr lang="de-AT" sz="1200" dirty="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516507667"/>
                  </a:ext>
                </a:extLst>
              </a:tr>
              <a:tr h="271235">
                <a:tc vMerge="1">
                  <a:txBody>
                    <a:bodyPr/>
                    <a:lstStyle/>
                    <a:p>
                      <a:endParaRPr lang="de-AT"/>
                    </a:p>
                  </a:txBody>
                  <a:tcPr/>
                </a:tc>
                <a:tc>
                  <a:txBody>
                    <a:bodyPr/>
                    <a:lstStyle/>
                    <a:p>
                      <a:pPr>
                        <a:lnSpc>
                          <a:spcPct val="107000"/>
                        </a:lnSpc>
                        <a:spcAft>
                          <a:spcPts val="0"/>
                        </a:spcAft>
                      </a:pPr>
                      <a:r>
                        <a:rPr lang="de-AT" sz="1200" dirty="0">
                          <a:effectLst/>
                          <a:latin typeface="+mj-lt"/>
                        </a:rPr>
                        <a:t>J-</a:t>
                      </a:r>
                      <a:r>
                        <a:rPr lang="de-AT" sz="1200" dirty="0" err="1">
                          <a:effectLst/>
                          <a:latin typeface="+mj-lt"/>
                        </a:rPr>
                        <a:t>Gynecology</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35</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3,67</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0,752</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3,41</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3,93</a:t>
                      </a:r>
                      <a:endParaRPr lang="de-AT" sz="120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a:solidFill>
                          <a:schemeClr val="tx1"/>
                        </a:solidFill>
                        <a:effectLst/>
                        <a:latin typeface="+mj-lt"/>
                      </a:endParaRPr>
                    </a:p>
                  </a:txBody>
                  <a:tcPr marL="58070" marR="58070" marT="0" marB="0" anchor="ctr"/>
                </a:tc>
                <a:extLst>
                  <a:ext uri="{0D108BD9-81ED-4DB2-BD59-A6C34878D82A}">
                    <a16:rowId xmlns:a16="http://schemas.microsoft.com/office/drawing/2014/main" val="3357355650"/>
                  </a:ext>
                </a:extLst>
              </a:tr>
              <a:tr h="464356">
                <a:tc vMerge="1">
                  <a:txBody>
                    <a:bodyPr/>
                    <a:lstStyle/>
                    <a:p>
                      <a:endParaRPr lang="de-AT"/>
                    </a:p>
                  </a:txBody>
                  <a:tcPr/>
                </a:tc>
                <a:tc>
                  <a:txBody>
                    <a:bodyPr/>
                    <a:lstStyle/>
                    <a:p>
                      <a:pPr>
                        <a:lnSpc>
                          <a:spcPct val="107000"/>
                        </a:lnSpc>
                        <a:spcAft>
                          <a:spcPts val="0"/>
                        </a:spcAft>
                      </a:pPr>
                      <a:r>
                        <a:rPr lang="de-AT" sz="1200" dirty="0">
                          <a:effectLst/>
                          <a:latin typeface="+mj-lt"/>
                        </a:rPr>
                        <a:t>K-</a:t>
                      </a:r>
                      <a:r>
                        <a:rPr lang="de-AT" sz="1200" dirty="0" err="1">
                          <a:effectLst/>
                          <a:latin typeface="+mj-lt"/>
                        </a:rPr>
                        <a:t>Pediatric</a:t>
                      </a:r>
                      <a:r>
                        <a:rPr lang="de-AT" sz="1200" dirty="0">
                          <a:effectLst/>
                          <a:latin typeface="+mj-lt"/>
                        </a:rPr>
                        <a:t> </a:t>
                      </a:r>
                      <a:r>
                        <a:rPr lang="de-AT" sz="1200" dirty="0" err="1">
                          <a:effectLst/>
                          <a:latin typeface="+mj-lt"/>
                        </a:rPr>
                        <a:t>Medicine</a:t>
                      </a:r>
                      <a:endParaRPr lang="de-AT" sz="1200" dirty="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64</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3,71</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0,747</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3,52</a:t>
                      </a:r>
                      <a:endParaRPr lang="de-AT" sz="1200">
                        <a:solidFill>
                          <a:schemeClr val="tx1"/>
                        </a:solidFill>
                        <a:effectLst/>
                        <a:latin typeface="+mj-lt"/>
                        <a:ea typeface="Calibri" panose="020F0502020204030204" pitchFamily="34" charset="0"/>
                      </a:endParaRPr>
                    </a:p>
                  </a:txBody>
                  <a:tcPr marL="58070" marR="58070" marT="0" marB="0" anchor="ctr"/>
                </a:tc>
                <a:tc>
                  <a:txBody>
                    <a:bodyPr/>
                    <a:lstStyle/>
                    <a:p>
                      <a:pPr algn="ctr">
                        <a:lnSpc>
                          <a:spcPct val="107000"/>
                        </a:lnSpc>
                        <a:spcAft>
                          <a:spcPts val="0"/>
                        </a:spcAft>
                      </a:pPr>
                      <a:r>
                        <a:rPr lang="de-AT" sz="1200">
                          <a:effectLst/>
                          <a:latin typeface="+mj-lt"/>
                        </a:rPr>
                        <a:t>3,90</a:t>
                      </a:r>
                      <a:endParaRPr lang="de-AT" sz="1200">
                        <a:solidFill>
                          <a:schemeClr val="tx1"/>
                        </a:solidFill>
                        <a:effectLst/>
                        <a:latin typeface="+mj-lt"/>
                        <a:ea typeface="Calibri" panose="020F0502020204030204" pitchFamily="34" charset="0"/>
                      </a:endParaRPr>
                    </a:p>
                  </a:txBody>
                  <a:tcPr marL="58070" marR="58070" marT="0" marB="0" anchor="ctr"/>
                </a:tc>
                <a:tc vMerge="1">
                  <a:txBody>
                    <a:bodyPr/>
                    <a:lstStyle/>
                    <a:p>
                      <a:endParaRPr lang="de-AT"/>
                    </a:p>
                  </a:txBody>
                  <a:tcPr/>
                </a:tc>
                <a:tc>
                  <a:txBody>
                    <a:bodyPr/>
                    <a:lstStyle/>
                    <a:p>
                      <a:pPr>
                        <a:lnSpc>
                          <a:spcPct val="107000"/>
                        </a:lnSpc>
                      </a:pPr>
                      <a:endParaRPr lang="de-AT" sz="1200" dirty="0">
                        <a:solidFill>
                          <a:schemeClr val="tx1"/>
                        </a:solidFill>
                        <a:effectLst/>
                        <a:latin typeface="+mj-lt"/>
                      </a:endParaRPr>
                    </a:p>
                  </a:txBody>
                  <a:tcPr marL="58070" marR="58070" marT="0" marB="0" anchor="ctr"/>
                </a:tc>
                <a:extLst>
                  <a:ext uri="{0D108BD9-81ED-4DB2-BD59-A6C34878D82A}">
                    <a16:rowId xmlns:a16="http://schemas.microsoft.com/office/drawing/2014/main" val="1842230022"/>
                  </a:ext>
                </a:extLst>
              </a:tr>
              <a:tr h="271235">
                <a:tc vMerge="1">
                  <a:txBody>
                    <a:bodyPr/>
                    <a:lstStyle/>
                    <a:p>
                      <a:endParaRPr lang="de-AT"/>
                    </a:p>
                  </a:txBody>
                  <a:tcPr/>
                </a:tc>
                <a:tc>
                  <a:txBody>
                    <a:bodyPr/>
                    <a:lstStyle/>
                    <a:p>
                      <a:pPr>
                        <a:lnSpc>
                          <a:spcPct val="107000"/>
                        </a:lnSpc>
                        <a:spcAft>
                          <a:spcPts val="0"/>
                        </a:spcAft>
                      </a:pPr>
                      <a:r>
                        <a:rPr lang="de-AT" sz="1200" b="0" dirty="0">
                          <a:effectLst/>
                          <a:latin typeface="+mj-lt"/>
                        </a:rPr>
                        <a:t>L-Administration</a:t>
                      </a:r>
                      <a:endParaRPr lang="de-AT" sz="1200" b="0"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ysDash"/>
                      <a:round/>
                      <a:headEnd type="none" w="med" len="med"/>
                      <a:tailEnd type="none" w="med" len="med"/>
                    </a:lnB>
                  </a:tcPr>
                </a:tc>
                <a:tc>
                  <a:txBody>
                    <a:bodyPr/>
                    <a:lstStyle/>
                    <a:p>
                      <a:pPr algn="ctr">
                        <a:lnSpc>
                          <a:spcPct val="107000"/>
                        </a:lnSpc>
                        <a:spcAft>
                          <a:spcPts val="0"/>
                        </a:spcAft>
                      </a:pPr>
                      <a:r>
                        <a:rPr lang="de-AT" sz="1200" b="0" dirty="0">
                          <a:effectLst/>
                          <a:latin typeface="+mj-lt"/>
                        </a:rPr>
                        <a:t>33</a:t>
                      </a:r>
                      <a:endParaRPr lang="de-AT" sz="1200" b="0"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ysDash"/>
                      <a:round/>
                      <a:headEnd type="none" w="med" len="med"/>
                      <a:tailEnd type="none" w="med" len="med"/>
                    </a:lnB>
                  </a:tcPr>
                </a:tc>
                <a:tc>
                  <a:txBody>
                    <a:bodyPr/>
                    <a:lstStyle/>
                    <a:p>
                      <a:pPr algn="ctr">
                        <a:lnSpc>
                          <a:spcPct val="107000"/>
                        </a:lnSpc>
                        <a:spcAft>
                          <a:spcPts val="0"/>
                        </a:spcAft>
                      </a:pPr>
                      <a:r>
                        <a:rPr lang="de-AT" sz="1200" b="0" dirty="0">
                          <a:effectLst/>
                          <a:latin typeface="+mj-lt"/>
                        </a:rPr>
                        <a:t>3,99</a:t>
                      </a:r>
                      <a:endParaRPr lang="de-AT" sz="1200" b="0"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ysDash"/>
                      <a:round/>
                      <a:headEnd type="none" w="med" len="med"/>
                      <a:tailEnd type="none" w="med" len="med"/>
                    </a:lnB>
                  </a:tcPr>
                </a:tc>
                <a:tc>
                  <a:txBody>
                    <a:bodyPr/>
                    <a:lstStyle/>
                    <a:p>
                      <a:pPr algn="ctr">
                        <a:lnSpc>
                          <a:spcPct val="107000"/>
                        </a:lnSpc>
                        <a:spcAft>
                          <a:spcPts val="0"/>
                        </a:spcAft>
                      </a:pPr>
                      <a:r>
                        <a:rPr lang="de-AT" sz="1200" b="0" dirty="0">
                          <a:effectLst/>
                          <a:latin typeface="+mj-lt"/>
                        </a:rPr>
                        <a:t>0,550</a:t>
                      </a:r>
                      <a:endParaRPr lang="de-AT" sz="1200" b="0"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ysDash"/>
                      <a:round/>
                      <a:headEnd type="none" w="med" len="med"/>
                      <a:tailEnd type="none" w="med" len="med"/>
                    </a:lnB>
                  </a:tcPr>
                </a:tc>
                <a:tc>
                  <a:txBody>
                    <a:bodyPr/>
                    <a:lstStyle/>
                    <a:p>
                      <a:pPr algn="ctr">
                        <a:lnSpc>
                          <a:spcPct val="107000"/>
                        </a:lnSpc>
                        <a:spcAft>
                          <a:spcPts val="0"/>
                        </a:spcAft>
                      </a:pPr>
                      <a:r>
                        <a:rPr lang="de-AT" sz="1200" b="0" dirty="0">
                          <a:effectLst/>
                          <a:latin typeface="+mj-lt"/>
                        </a:rPr>
                        <a:t>3,80</a:t>
                      </a:r>
                      <a:endParaRPr lang="de-AT" sz="1200" b="0"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ysDash"/>
                      <a:round/>
                      <a:headEnd type="none" w="med" len="med"/>
                      <a:tailEnd type="none" w="med" len="med"/>
                    </a:lnB>
                  </a:tcPr>
                </a:tc>
                <a:tc>
                  <a:txBody>
                    <a:bodyPr/>
                    <a:lstStyle/>
                    <a:p>
                      <a:pPr algn="ctr">
                        <a:lnSpc>
                          <a:spcPct val="107000"/>
                        </a:lnSpc>
                        <a:spcAft>
                          <a:spcPts val="0"/>
                        </a:spcAft>
                      </a:pPr>
                      <a:r>
                        <a:rPr lang="de-AT" sz="1200" b="0" dirty="0">
                          <a:effectLst/>
                          <a:latin typeface="+mj-lt"/>
                        </a:rPr>
                        <a:t>4,19</a:t>
                      </a:r>
                      <a:endParaRPr lang="de-AT" sz="1200" b="0" dirty="0">
                        <a:solidFill>
                          <a:schemeClr val="tx1"/>
                        </a:solidFill>
                        <a:effectLst/>
                        <a:latin typeface="+mj-lt"/>
                        <a:ea typeface="Calibri" panose="020F0502020204030204" pitchFamily="34" charset="0"/>
                      </a:endParaRPr>
                    </a:p>
                  </a:txBody>
                  <a:tcPr marL="58070" marR="58070" marT="0" marB="0" anchor="ctr">
                    <a:lnB w="3175" cap="flat" cmpd="sng" algn="ctr">
                      <a:solidFill>
                        <a:schemeClr val="tx1"/>
                      </a:solidFill>
                      <a:prstDash val="sysDash"/>
                      <a:round/>
                      <a:headEnd type="none" w="med" len="med"/>
                      <a:tailEnd type="none" w="med" len="med"/>
                    </a:lnB>
                  </a:tcPr>
                </a:tc>
                <a:tc vMerge="1">
                  <a:txBody>
                    <a:bodyPr/>
                    <a:lstStyle/>
                    <a:p>
                      <a:endParaRPr lang="de-AT"/>
                    </a:p>
                  </a:txBody>
                  <a:tcPr/>
                </a:tc>
                <a:tc>
                  <a:txBody>
                    <a:bodyPr/>
                    <a:lstStyle/>
                    <a:p>
                      <a:pPr>
                        <a:lnSpc>
                          <a:spcPct val="107000"/>
                        </a:lnSpc>
                      </a:pPr>
                      <a:endParaRPr lang="de-AT" sz="1200" b="1" dirty="0">
                        <a:solidFill>
                          <a:schemeClr val="tx1"/>
                        </a:solidFill>
                        <a:effectLst/>
                        <a:latin typeface="+mj-lt"/>
                      </a:endParaRPr>
                    </a:p>
                  </a:txBody>
                  <a:tcPr marL="58070" marR="58070" marT="0" marB="0" anchor="ctr">
                    <a:lnB w="317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526951553"/>
                  </a:ext>
                </a:extLst>
              </a:tr>
              <a:tr h="271235">
                <a:tc>
                  <a:txBody>
                    <a:bodyPr/>
                    <a:lstStyle/>
                    <a:p>
                      <a:pPr>
                        <a:lnSpc>
                          <a:spcPct val="107000"/>
                        </a:lnSpc>
                        <a:spcAft>
                          <a:spcPts val="0"/>
                        </a:spcAft>
                      </a:pPr>
                      <a:r>
                        <a:rPr lang="de-AT" sz="1200" b="1" dirty="0">
                          <a:effectLst/>
                          <a:latin typeface="+mj-lt"/>
                        </a:rPr>
                        <a:t> </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de-AT" sz="1200" b="1" dirty="0">
                          <a:effectLst/>
                          <a:latin typeface="+mj-lt"/>
                        </a:rPr>
                        <a:t>Total</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774</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3,70</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0,795</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3,64</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de-AT" sz="1200" b="1" dirty="0">
                          <a:effectLst/>
                          <a:latin typeface="+mj-lt"/>
                        </a:rPr>
                        <a:t>3,75</a:t>
                      </a:r>
                      <a:endParaRPr lang="de-AT" sz="1200" b="1"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de-AT" sz="1200" b="1" dirty="0">
                        <a:latin typeface="+mj-lt"/>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nSpc>
                          <a:spcPct val="107000"/>
                        </a:lnSpc>
                      </a:pPr>
                      <a:endParaRPr lang="de-AT" sz="1200" b="1" dirty="0">
                        <a:solidFill>
                          <a:schemeClr val="tx1"/>
                        </a:solidFill>
                        <a:effectLst/>
                        <a:latin typeface="+mj-lt"/>
                      </a:endParaRPr>
                    </a:p>
                  </a:txBody>
                  <a:tcPr marL="58070" marR="58070" marT="0" marB="0" anchor="ctr">
                    <a:lnT w="3175" cap="flat" cmpd="sng" algn="ctr">
                      <a:solidFill>
                        <a:schemeClr val="tx1"/>
                      </a:solidFill>
                      <a:prstDash val="sysDash"/>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8725960"/>
                  </a:ext>
                </a:extLst>
              </a:tr>
              <a:tr h="271235">
                <a:tc>
                  <a:txBody>
                    <a:bodyPr/>
                    <a:lstStyle/>
                    <a:p>
                      <a:pPr>
                        <a:lnSpc>
                          <a:spcPct val="107000"/>
                        </a:lnSpc>
                        <a:spcAft>
                          <a:spcPts val="0"/>
                        </a:spcAft>
                      </a:pP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nSpc>
                          <a:spcPct val="107000"/>
                        </a:lnSpc>
                        <a:spcAft>
                          <a:spcPts val="0"/>
                        </a:spcAft>
                      </a:pPr>
                      <a:endParaRPr lang="de-AT" sz="1200"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endParaRPr lang="de-AT" sz="120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gn="ctr">
                        <a:lnSpc>
                          <a:spcPct val="107000"/>
                        </a:lnSpc>
                        <a:spcAft>
                          <a:spcPts val="0"/>
                        </a:spcAft>
                      </a:pPr>
                      <a:endParaRPr lang="de-AT" sz="1200" dirty="0">
                        <a:solidFill>
                          <a:schemeClr val="tx1"/>
                        </a:solidFill>
                        <a:effectLst/>
                        <a:latin typeface="+mj-lt"/>
                        <a:ea typeface="Calibri" panose="020F0502020204030204" pitchFamily="34" charset="0"/>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endParaRPr lang="de-AT" sz="1200">
                        <a:latin typeface="+mj-lt"/>
                      </a:endParaRPr>
                    </a:p>
                  </a:txBody>
                  <a:tcPr marL="58070" marR="58070" marT="0" marB="0" anchor="ctr">
                    <a:lnT w="3175" cap="flat" cmpd="sng" algn="ctr">
                      <a:solidFill>
                        <a:schemeClr val="tx1"/>
                      </a:solidFill>
                      <a:prstDash val="solid"/>
                      <a:round/>
                      <a:headEnd type="none" w="med" len="med"/>
                      <a:tailEnd type="none" w="med" len="med"/>
                    </a:lnT>
                  </a:tcPr>
                </a:tc>
                <a:tc>
                  <a:txBody>
                    <a:bodyPr/>
                    <a:lstStyle/>
                    <a:p>
                      <a:pPr>
                        <a:lnSpc>
                          <a:spcPct val="107000"/>
                        </a:lnSpc>
                      </a:pPr>
                      <a:endParaRPr lang="de-AT" sz="1200" dirty="0">
                        <a:solidFill>
                          <a:schemeClr val="tx1"/>
                        </a:solidFill>
                        <a:effectLst/>
                        <a:latin typeface="+mj-lt"/>
                      </a:endParaRPr>
                    </a:p>
                  </a:txBody>
                  <a:tcPr marL="58070" marR="58070" marT="0" marB="0" anchor="ctr">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45113890"/>
                  </a:ext>
                </a:extLst>
              </a:tr>
            </a:tbl>
          </a:graphicData>
        </a:graphic>
      </p:graphicFrame>
    </p:spTree>
    <p:extLst>
      <p:ext uri="{BB962C8B-B14F-4D97-AF65-F5344CB8AC3E}">
        <p14:creationId xmlns:p14="http://schemas.microsoft.com/office/powerpoint/2010/main" val="2083569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9CCF9-1A87-4C0B-856B-B0C4111042F4}"/>
              </a:ext>
            </a:extLst>
          </p:cNvPr>
          <p:cNvSpPr>
            <a:spLocks noGrp="1"/>
          </p:cNvSpPr>
          <p:nvPr>
            <p:ph type="title"/>
          </p:nvPr>
        </p:nvSpPr>
        <p:spPr>
          <a:xfrm>
            <a:off x="1066800" y="116632"/>
            <a:ext cx="7772400" cy="1143000"/>
          </a:xfrm>
        </p:spPr>
        <p:txBody>
          <a:bodyPr/>
          <a:lstStyle/>
          <a:p>
            <a:r>
              <a:rPr lang="de-DE" sz="2400" b="1" dirty="0" err="1">
                <a:solidFill>
                  <a:srgbClr val="0B7983"/>
                </a:solidFill>
                <a:latin typeface="Arial" panose="020B0604020202020204" pitchFamily="34" charset="0"/>
                <a:cs typeface="Arial" panose="020B0604020202020204" pitchFamily="34" charset="0"/>
              </a:rPr>
              <a:t>PaSKI</a:t>
            </a:r>
            <a:r>
              <a:rPr lang="de-DE" sz="2400" b="1" dirty="0">
                <a:solidFill>
                  <a:srgbClr val="0B7983"/>
                </a:solidFill>
                <a:latin typeface="Arial" panose="020B0604020202020204" pitchFamily="34" charset="0"/>
                <a:cs typeface="Arial" panose="020B0604020202020204" pitchFamily="34" charset="0"/>
              </a:rPr>
              <a:t>-AUT Dimensionen I</a:t>
            </a:r>
            <a:endParaRPr lang="de-AT" sz="2400" b="1" dirty="0">
              <a:solidFill>
                <a:srgbClr val="0B7983"/>
              </a:solidFill>
              <a:latin typeface="Arial" panose="020B0604020202020204" pitchFamily="34" charset="0"/>
              <a:cs typeface="Arial" panose="020B0604020202020204" pitchFamily="34" charset="0"/>
            </a:endParaRPr>
          </a:p>
        </p:txBody>
      </p:sp>
      <p:graphicFrame>
        <p:nvGraphicFramePr>
          <p:cNvPr id="4" name="Inhaltsplatzhalter 4">
            <a:extLst>
              <a:ext uri="{FF2B5EF4-FFF2-40B4-BE49-F238E27FC236}">
                <a16:creationId xmlns:a16="http://schemas.microsoft.com/office/drawing/2014/main" id="{FE244155-5CEF-41F2-9FDB-10AE5C703006}"/>
              </a:ext>
            </a:extLst>
          </p:cNvPr>
          <p:cNvGraphicFramePr>
            <a:graphicFrameLocks noGrp="1"/>
          </p:cNvGraphicFramePr>
          <p:nvPr>
            <p:ph sz="half" idx="4294967295"/>
            <p:extLst/>
          </p:nvPr>
        </p:nvGraphicFramePr>
        <p:xfrm>
          <a:off x="1064568" y="1272891"/>
          <a:ext cx="7920880" cy="5309957"/>
        </p:xfrm>
        <a:graphic>
          <a:graphicData uri="http://schemas.openxmlformats.org/drawingml/2006/table">
            <a:tbl>
              <a:tblPr firstRow="1" bandRow="1">
                <a:tableStyleId>{72833802-FEF1-4C79-8D5D-14CF1EAF98D9}</a:tableStyleId>
              </a:tblPr>
              <a:tblGrid>
                <a:gridCol w="2086000">
                  <a:extLst>
                    <a:ext uri="{9D8B030D-6E8A-4147-A177-3AD203B41FA5}">
                      <a16:colId xmlns:a16="http://schemas.microsoft.com/office/drawing/2014/main" val="3494308054"/>
                    </a:ext>
                  </a:extLst>
                </a:gridCol>
                <a:gridCol w="5834880">
                  <a:extLst>
                    <a:ext uri="{9D8B030D-6E8A-4147-A177-3AD203B41FA5}">
                      <a16:colId xmlns:a16="http://schemas.microsoft.com/office/drawing/2014/main" val="46610719"/>
                    </a:ext>
                  </a:extLst>
                </a:gridCol>
              </a:tblGrid>
              <a:tr h="369027">
                <a:tc>
                  <a:txBody>
                    <a:bodyPr/>
                    <a:lstStyle/>
                    <a:p>
                      <a:pPr algn="ctr"/>
                      <a:r>
                        <a:rPr lang="de-AT" sz="1600" dirty="0"/>
                        <a:t>Dimension</a:t>
                      </a:r>
                      <a:endParaRPr lang="de-AT" sz="1600" dirty="0">
                        <a:solidFill>
                          <a:schemeClr val="bg1"/>
                        </a:solidFill>
                      </a:endParaRPr>
                    </a:p>
                  </a:txBody>
                  <a:tcPr>
                    <a:solidFill>
                      <a:srgbClr val="00B0F0"/>
                    </a:solidFill>
                  </a:tcPr>
                </a:tc>
                <a:tc>
                  <a:txBody>
                    <a:bodyPr/>
                    <a:lstStyle/>
                    <a:p>
                      <a:pPr algn="ctr"/>
                      <a:r>
                        <a:rPr lang="de-AT" sz="1600" dirty="0"/>
                        <a:t>Erläuterung </a:t>
                      </a:r>
                      <a:endParaRPr lang="de-AT" sz="1600" dirty="0">
                        <a:solidFill>
                          <a:schemeClr val="bg1"/>
                        </a:solidFill>
                      </a:endParaRPr>
                    </a:p>
                  </a:txBody>
                  <a:tcPr>
                    <a:solidFill>
                      <a:srgbClr val="00B0F0"/>
                    </a:solidFill>
                  </a:tcPr>
                </a:tc>
                <a:extLst>
                  <a:ext uri="{0D108BD9-81ED-4DB2-BD59-A6C34878D82A}">
                    <a16:rowId xmlns:a16="http://schemas.microsoft.com/office/drawing/2014/main" val="1103238618"/>
                  </a:ext>
                </a:extLst>
              </a:tr>
              <a:tr h="1123895">
                <a:tc>
                  <a:txBody>
                    <a:bodyPr/>
                    <a:lstStyle/>
                    <a:p>
                      <a:r>
                        <a:rPr lang="de-AT" sz="1400" b="1" kern="1200" dirty="0"/>
                        <a:t>Unterstützung der Krankenhausleitung hinsichtlich der Patienten- und Patientinnensicherheit </a:t>
                      </a:r>
                      <a:endParaRPr lang="de-AT" sz="1400" b="1" dirty="0"/>
                    </a:p>
                  </a:txBody>
                  <a:tcPr/>
                </a:tc>
                <a:tc>
                  <a:txBody>
                    <a:bodyPr/>
                    <a:lstStyle/>
                    <a:p>
                      <a:r>
                        <a:rPr lang="de-DE" sz="1400" dirty="0"/>
                        <a:t>Einstellungen, Wahrnehmungen, Erwartungen und Handlungen von Führung und Management (z.B. Krankenhausleitung, Ärztliche(r ) Direktor/Direktorin, Pflegedienstleitung) bezüglich der Sicherheit sowie Erreichbarkeit (Zugang) des Krankenhausmanagement für Mitarbeiter/Mitarbeiterinnen</a:t>
                      </a:r>
                      <a:endParaRPr lang="de-AT" sz="1400" dirty="0"/>
                    </a:p>
                  </a:txBody>
                  <a:tcPr/>
                </a:tc>
                <a:extLst>
                  <a:ext uri="{0D108BD9-81ED-4DB2-BD59-A6C34878D82A}">
                    <a16:rowId xmlns:a16="http://schemas.microsoft.com/office/drawing/2014/main" val="1958402600"/>
                  </a:ext>
                </a:extLst>
              </a:tr>
              <a:tr h="1194561">
                <a:tc>
                  <a:txBody>
                    <a:bodyPr/>
                    <a:lstStyle/>
                    <a:p>
                      <a:r>
                        <a:rPr lang="de-AT" sz="1400" b="1" kern="1200" dirty="0"/>
                        <a:t>Krankenhausübergaben und Teamarbeit zwischen den Kliniken/Abteilungen </a:t>
                      </a:r>
                      <a:endParaRPr lang="de-AT" sz="1400" b="1" dirty="0"/>
                    </a:p>
                  </a:txBody>
                  <a:tcPr/>
                </a:tc>
                <a:tc>
                  <a:txBody>
                    <a:bodyPr/>
                    <a:lstStyle/>
                    <a:p>
                      <a:r>
                        <a:rPr lang="de-DE" sz="1400" dirty="0"/>
                        <a:t>Informationsweitergabe und/oder -verlust bei Schichtwechsel und/oder Patientenverlegung/ Patientinnenverlegung (zwischen den Abteilungen/externe Verlegungen). Zusammenarbeit und Äußerung von gegenseitigem Respekt des Personals  zwischen den einzelnen Abteilungen/Kliniken sowie zwischen den Professionen.</a:t>
                      </a:r>
                      <a:endParaRPr lang="de-AT" sz="1400" dirty="0"/>
                    </a:p>
                  </a:txBody>
                  <a:tcPr/>
                </a:tc>
                <a:extLst>
                  <a:ext uri="{0D108BD9-81ED-4DB2-BD59-A6C34878D82A}">
                    <a16:rowId xmlns:a16="http://schemas.microsoft.com/office/drawing/2014/main" val="1794691825"/>
                  </a:ext>
                </a:extLst>
              </a:tr>
              <a:tr h="1002382">
                <a:tc>
                  <a:txBody>
                    <a:bodyPr/>
                    <a:lstStyle/>
                    <a:p>
                      <a:r>
                        <a:rPr lang="de-AT" sz="1400" b="1" kern="1200" dirty="0"/>
                        <a:t>Sicherheitsbezogene Haltung des/ der direkten Vorgesetzten </a:t>
                      </a:r>
                      <a:endParaRPr lang="de-AT"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t>Einstellungen, Wahrnehmungen, Erwartungen und Handlungen von direkt überstellten Mitarbeitern/ Mitarbeiterinnen (z.B. Stationsleitung, Fachbereichsleitung) bezüglich der Sicherheit sowie die Erreichbarkeit (Zugang) des/ der direkten Vorgesetzten für Mitarbeiter/ Mitarbeiterinnen. </a:t>
                      </a:r>
                      <a:endParaRPr lang="de-AT" sz="1400" dirty="0"/>
                    </a:p>
                  </a:txBody>
                  <a:tcPr/>
                </a:tc>
                <a:extLst>
                  <a:ext uri="{0D108BD9-81ED-4DB2-BD59-A6C34878D82A}">
                    <a16:rowId xmlns:a16="http://schemas.microsoft.com/office/drawing/2014/main" val="749767677"/>
                  </a:ext>
                </a:extLst>
              </a:tr>
              <a:tr h="640867">
                <a:tc>
                  <a:txBody>
                    <a:bodyPr/>
                    <a:lstStyle/>
                    <a:p>
                      <a:r>
                        <a:rPr lang="de-AT" sz="1400" b="1" kern="1200" dirty="0"/>
                        <a:t>Teamarbeit innerhalb der Klinik/der Abteilung </a:t>
                      </a:r>
                      <a:endParaRPr lang="de-AT" sz="1400" b="1" dirty="0"/>
                    </a:p>
                  </a:txBody>
                  <a:tcPr/>
                </a:tc>
                <a:tc>
                  <a:txBody>
                    <a:bodyPr/>
                    <a:lstStyle/>
                    <a:p>
                      <a:r>
                        <a:rPr lang="de-DE" sz="1400" dirty="0"/>
                        <a:t>Zusammenarbeit und Äußerung von gegenseitigem Respekt des Personals in Abteilungen/Kliniken sowie zwischen den Professionen.</a:t>
                      </a:r>
                      <a:endParaRPr lang="de-AT" sz="1400" dirty="0"/>
                    </a:p>
                  </a:txBody>
                  <a:tcPr/>
                </a:tc>
                <a:extLst>
                  <a:ext uri="{0D108BD9-81ED-4DB2-BD59-A6C34878D82A}">
                    <a16:rowId xmlns:a16="http://schemas.microsoft.com/office/drawing/2014/main" val="1178725367"/>
                  </a:ext>
                </a:extLst>
              </a:tr>
              <a:tr h="591632">
                <a:tc>
                  <a:txBody>
                    <a:bodyPr/>
                    <a:lstStyle/>
                    <a:p>
                      <a:r>
                        <a:rPr lang="de-AT" sz="1400" b="1" dirty="0"/>
                        <a:t>Feedback und Kommunikation über Fehler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t>Rückmeldung von Ursachen unerwünschter Ereignisse, Fehler und/oder Beinaheunfälle betreffender Mitarbeiter/Mitarbeiterinnen sowie Informationsweitergabe an Mitarbeiter/Mitarbeiterinnen über die Ursachen zur Vermeidung weiterer Fehler. </a:t>
                      </a:r>
                      <a:endParaRPr lang="de-AT" sz="1400" dirty="0"/>
                    </a:p>
                  </a:txBody>
                  <a:tcPr/>
                </a:tc>
                <a:extLst>
                  <a:ext uri="{0D108BD9-81ED-4DB2-BD59-A6C34878D82A}">
                    <a16:rowId xmlns:a16="http://schemas.microsoft.com/office/drawing/2014/main" val="2030809033"/>
                  </a:ext>
                </a:extLst>
              </a:tr>
            </a:tbl>
          </a:graphicData>
        </a:graphic>
      </p:graphicFrame>
    </p:spTree>
    <p:extLst>
      <p:ext uri="{BB962C8B-B14F-4D97-AF65-F5344CB8AC3E}">
        <p14:creationId xmlns:p14="http://schemas.microsoft.com/office/powerpoint/2010/main" val="2556472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9CCF9-1A87-4C0B-856B-B0C4111042F4}"/>
              </a:ext>
            </a:extLst>
          </p:cNvPr>
          <p:cNvSpPr>
            <a:spLocks noGrp="1"/>
          </p:cNvSpPr>
          <p:nvPr>
            <p:ph type="title"/>
          </p:nvPr>
        </p:nvSpPr>
        <p:spPr>
          <a:xfrm>
            <a:off x="1066800" y="188640"/>
            <a:ext cx="7772400" cy="1143000"/>
          </a:xfrm>
        </p:spPr>
        <p:txBody>
          <a:bodyPr/>
          <a:lstStyle/>
          <a:p>
            <a:r>
              <a:rPr lang="de-AT" sz="2400" b="1" dirty="0" err="1">
                <a:solidFill>
                  <a:srgbClr val="0B7983"/>
                </a:solidFill>
                <a:latin typeface="Arial" panose="020B0604020202020204" pitchFamily="34" charset="0"/>
                <a:cs typeface="Arial" panose="020B0604020202020204" pitchFamily="34" charset="0"/>
              </a:rPr>
              <a:t>PaSKI</a:t>
            </a:r>
            <a:r>
              <a:rPr lang="de-AT" sz="2400" b="1" dirty="0">
                <a:solidFill>
                  <a:srgbClr val="0B7983"/>
                </a:solidFill>
                <a:latin typeface="Arial" panose="020B0604020202020204" pitchFamily="34" charset="0"/>
                <a:cs typeface="Arial" panose="020B0604020202020204" pitchFamily="34" charset="0"/>
              </a:rPr>
              <a:t>-AUT </a:t>
            </a:r>
            <a:r>
              <a:rPr lang="de-DE" sz="2400" b="1" dirty="0">
                <a:solidFill>
                  <a:srgbClr val="0B7983"/>
                </a:solidFill>
                <a:latin typeface="Arial" panose="020B0604020202020204" pitchFamily="34" charset="0"/>
                <a:cs typeface="Arial" panose="020B0604020202020204" pitchFamily="34" charset="0"/>
              </a:rPr>
              <a:t>Dimensionen II</a:t>
            </a:r>
            <a:endParaRPr lang="de-AT" sz="2400" b="1" dirty="0">
              <a:solidFill>
                <a:srgbClr val="0B7983"/>
              </a:solidFill>
              <a:latin typeface="Arial" panose="020B0604020202020204" pitchFamily="34" charset="0"/>
              <a:cs typeface="Arial" panose="020B0604020202020204" pitchFamily="34" charset="0"/>
            </a:endParaRPr>
          </a:p>
        </p:txBody>
      </p:sp>
      <p:graphicFrame>
        <p:nvGraphicFramePr>
          <p:cNvPr id="4" name="Inhaltsplatzhalter 4">
            <a:extLst>
              <a:ext uri="{FF2B5EF4-FFF2-40B4-BE49-F238E27FC236}">
                <a16:creationId xmlns:a16="http://schemas.microsoft.com/office/drawing/2014/main" id="{FE244155-5CEF-41F2-9FDB-10AE5C703006}"/>
              </a:ext>
            </a:extLst>
          </p:cNvPr>
          <p:cNvGraphicFramePr>
            <a:graphicFrameLocks noGrp="1"/>
          </p:cNvGraphicFramePr>
          <p:nvPr>
            <p:ph sz="half" idx="4294967295"/>
            <p:extLst/>
          </p:nvPr>
        </p:nvGraphicFramePr>
        <p:xfrm>
          <a:off x="1066800" y="1412776"/>
          <a:ext cx="7918648" cy="4846320"/>
        </p:xfrm>
        <a:graphic>
          <a:graphicData uri="http://schemas.openxmlformats.org/drawingml/2006/table">
            <a:tbl>
              <a:tblPr firstRow="1" bandRow="1">
                <a:tableStyleId>{72833802-FEF1-4C79-8D5D-14CF1EAF98D9}</a:tableStyleId>
              </a:tblPr>
              <a:tblGrid>
                <a:gridCol w="2086000">
                  <a:extLst>
                    <a:ext uri="{9D8B030D-6E8A-4147-A177-3AD203B41FA5}">
                      <a16:colId xmlns:a16="http://schemas.microsoft.com/office/drawing/2014/main" val="3494308054"/>
                    </a:ext>
                  </a:extLst>
                </a:gridCol>
                <a:gridCol w="5832648">
                  <a:extLst>
                    <a:ext uri="{9D8B030D-6E8A-4147-A177-3AD203B41FA5}">
                      <a16:colId xmlns:a16="http://schemas.microsoft.com/office/drawing/2014/main" val="46610719"/>
                    </a:ext>
                  </a:extLst>
                </a:gridCol>
              </a:tblGrid>
              <a:tr h="288032">
                <a:tc>
                  <a:txBody>
                    <a:bodyPr/>
                    <a:lstStyle/>
                    <a:p>
                      <a:pPr marL="0" algn="ctr" defTabSz="914400" rtl="0" eaLnBrk="1" latinLnBrk="0" hangingPunct="1"/>
                      <a:r>
                        <a:rPr lang="de-AT" sz="1600" kern="1200" dirty="0"/>
                        <a:t>Dimension</a:t>
                      </a:r>
                      <a:endParaRPr lang="de-AT" sz="1600" b="1" kern="1200" dirty="0">
                        <a:solidFill>
                          <a:schemeClr val="bg1"/>
                        </a:solidFill>
                        <a:latin typeface="+mn-lt"/>
                        <a:ea typeface="+mn-ea"/>
                        <a:cs typeface="+mn-cs"/>
                      </a:endParaRPr>
                    </a:p>
                  </a:txBody>
                  <a:tcPr>
                    <a:solidFill>
                      <a:srgbClr val="00B0F0"/>
                    </a:solidFill>
                  </a:tcPr>
                </a:tc>
                <a:tc>
                  <a:txBody>
                    <a:bodyPr/>
                    <a:lstStyle/>
                    <a:p>
                      <a:pPr marL="0" algn="ctr" defTabSz="914400" rtl="0" eaLnBrk="1" latinLnBrk="0" hangingPunct="1"/>
                      <a:r>
                        <a:rPr lang="de-AT" sz="1600" kern="1200" dirty="0"/>
                        <a:t>Erläuterung </a:t>
                      </a:r>
                      <a:endParaRPr lang="de-AT" sz="1600" b="1" kern="1200" dirty="0">
                        <a:solidFill>
                          <a:schemeClr val="bg1"/>
                        </a:solidFill>
                        <a:latin typeface="+mn-lt"/>
                        <a:ea typeface="+mn-ea"/>
                        <a:cs typeface="+mn-cs"/>
                      </a:endParaRPr>
                    </a:p>
                  </a:txBody>
                  <a:tcPr>
                    <a:solidFill>
                      <a:srgbClr val="00B0F0"/>
                    </a:solidFill>
                  </a:tcPr>
                </a:tc>
                <a:extLst>
                  <a:ext uri="{0D108BD9-81ED-4DB2-BD59-A6C34878D82A}">
                    <a16:rowId xmlns:a16="http://schemas.microsoft.com/office/drawing/2014/main" val="1103238618"/>
                  </a:ext>
                </a:extLst>
              </a:tr>
              <a:tr h="677870">
                <a:tc>
                  <a:txBody>
                    <a:bodyPr/>
                    <a:lstStyle/>
                    <a:p>
                      <a:r>
                        <a:rPr lang="de-AT" sz="1400" b="1" kern="1200" dirty="0"/>
                        <a:t>Offenheit der Kommunikation </a:t>
                      </a:r>
                      <a:endParaRPr lang="de-AT" sz="1400" b="1" dirty="0"/>
                    </a:p>
                  </a:txBody>
                  <a:tcPr/>
                </a:tc>
                <a:tc>
                  <a:txBody>
                    <a:bodyPr/>
                    <a:lstStyle/>
                    <a:p>
                      <a:r>
                        <a:rPr lang="de-DE" sz="1400" dirty="0"/>
                        <a:t>Möglichkeit, Meinungen bzw. Vorschläge zur Patienten- und Patientinnensicherheit zu äußern, Verhalten kritisch zu hinterfragen und Fehler zugeben zu können, ohne Angst vor Sanktionen haben zu müssen. </a:t>
                      </a:r>
                      <a:endParaRPr lang="de-AT" sz="1400" dirty="0"/>
                    </a:p>
                  </a:txBody>
                  <a:tcPr/>
                </a:tc>
                <a:extLst>
                  <a:ext uri="{0D108BD9-81ED-4DB2-BD59-A6C34878D82A}">
                    <a16:rowId xmlns:a16="http://schemas.microsoft.com/office/drawing/2014/main" val="2426118410"/>
                  </a:ext>
                </a:extLst>
              </a:tr>
              <a:tr h="896997">
                <a:tc>
                  <a:txBody>
                    <a:bodyPr/>
                    <a:lstStyle/>
                    <a:p>
                      <a:r>
                        <a:rPr lang="de-AT" sz="1400" b="1" kern="1200" dirty="0"/>
                        <a:t>Nicht-strafender Umgang mit Fehlern </a:t>
                      </a:r>
                      <a:endParaRPr lang="de-AT" sz="1400" b="1" dirty="0"/>
                    </a:p>
                  </a:txBody>
                  <a:tcPr/>
                </a:tc>
                <a:tc>
                  <a:txBody>
                    <a:bodyPr/>
                    <a:lstStyle/>
                    <a:p>
                      <a:r>
                        <a:rPr lang="de-DE" sz="1400" dirty="0"/>
                        <a:t>Vorherrschen oder Entwicklung einer sogenannten „</a:t>
                      </a:r>
                      <a:r>
                        <a:rPr lang="de-DE" sz="1400" dirty="0" err="1"/>
                        <a:t>no</a:t>
                      </a:r>
                      <a:r>
                        <a:rPr lang="de-DE" sz="1400" dirty="0"/>
                        <a:t>-</a:t>
                      </a:r>
                      <a:r>
                        <a:rPr lang="de-DE" sz="1400" dirty="0" err="1"/>
                        <a:t>blame</a:t>
                      </a:r>
                      <a:r>
                        <a:rPr lang="de-DE" sz="1400" dirty="0"/>
                        <a:t>“-Kultur, in der Mitarbeiter/Mitarbeiterinnen nicht bestraft oder stigmatisiert (z.B. durch Vermerke in Personalakten) werden, nachdem unerwünschte Ereignisse, Fehler und/oder Beinaheunfälle gemacht bzw. gemeldet wurden.</a:t>
                      </a:r>
                      <a:endParaRPr lang="de-AT" sz="1400" dirty="0"/>
                    </a:p>
                  </a:txBody>
                  <a:tcPr/>
                </a:tc>
                <a:extLst>
                  <a:ext uri="{0D108BD9-81ED-4DB2-BD59-A6C34878D82A}">
                    <a16:rowId xmlns:a16="http://schemas.microsoft.com/office/drawing/2014/main" val="2740706732"/>
                  </a:ext>
                </a:extLst>
              </a:tr>
              <a:tr h="786430">
                <a:tc>
                  <a:txBody>
                    <a:bodyPr/>
                    <a:lstStyle/>
                    <a:p>
                      <a:r>
                        <a:rPr lang="de-AT" sz="1400" b="1" kern="1200" dirty="0"/>
                        <a:t>Unterstützung der Abteilungsleitung hinsichtlich der Patienten- und Patientinnensicherheit </a:t>
                      </a:r>
                      <a:endParaRPr lang="de-AT"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t>Einstellungen, Wahrnehmungen, Erwartungen und Handlungen von Führung und Management (z.B.  Abteilungsleitung) bezüglich der Sicherheit sowie Erreichbarkeit (Zugang) der Abteilungsleitung für Mitarbeiter/Mitarbeiterinnen.</a:t>
                      </a:r>
                      <a:endParaRPr lang="de-AT" sz="1400" dirty="0"/>
                    </a:p>
                  </a:txBody>
                  <a:tcPr/>
                </a:tc>
                <a:extLst>
                  <a:ext uri="{0D108BD9-81ED-4DB2-BD59-A6C34878D82A}">
                    <a16:rowId xmlns:a16="http://schemas.microsoft.com/office/drawing/2014/main" val="293658713"/>
                  </a:ext>
                </a:extLst>
              </a:tr>
              <a:tr h="432048">
                <a:tc>
                  <a:txBody>
                    <a:bodyPr/>
                    <a:lstStyle/>
                    <a:p>
                      <a:r>
                        <a:rPr lang="de-AT" sz="1400" b="1" kern="1200" dirty="0"/>
                        <a:t>Übergaben und Verlegungen innerhalb der Klinik/Abteilung </a:t>
                      </a:r>
                      <a:endParaRPr lang="de-AT" sz="1400" b="1" dirty="0"/>
                    </a:p>
                  </a:txBody>
                  <a:tcPr/>
                </a:tc>
                <a:tc>
                  <a:txBody>
                    <a:bodyPr/>
                    <a:lstStyle/>
                    <a:p>
                      <a:r>
                        <a:rPr lang="de-DE" sz="1400" dirty="0"/>
                        <a:t>Informationsweitergabe und/oder -verlust bei Schichtwechsel und/oder Patientenverlegung / Patientinnenverlegung (innerhalb von Abteilungen). </a:t>
                      </a:r>
                      <a:endParaRPr lang="de-AT" sz="1400" dirty="0"/>
                    </a:p>
                  </a:txBody>
                  <a:tcPr/>
                </a:tc>
                <a:extLst>
                  <a:ext uri="{0D108BD9-81ED-4DB2-BD59-A6C34878D82A}">
                    <a16:rowId xmlns:a16="http://schemas.microsoft.com/office/drawing/2014/main" val="303591754"/>
                  </a:ext>
                </a:extLst>
              </a:tr>
              <a:tr h="0">
                <a:tc>
                  <a:txBody>
                    <a:bodyPr/>
                    <a:lstStyle/>
                    <a:p>
                      <a:r>
                        <a:rPr lang="de-AT" sz="1400" b="1" kern="1200" dirty="0"/>
                        <a:t>Häufigkeit des Meldens von Ereignissen </a:t>
                      </a:r>
                      <a:endParaRPr lang="de-AT" sz="1400" b="1" dirty="0"/>
                    </a:p>
                  </a:txBody>
                  <a:tcPr/>
                </a:tc>
                <a:tc>
                  <a:txBody>
                    <a:bodyPr/>
                    <a:lstStyle/>
                    <a:p>
                      <a:r>
                        <a:rPr lang="de-DE" sz="1400" dirty="0"/>
                        <a:t>Meldung von Fehlern (unerwünschte Ereignisse, Fehler und/oder Beinaheunfälle) sowie Wissen darüber, wie und wo Fehler berichtet werden können. </a:t>
                      </a:r>
                      <a:endParaRPr lang="de-AT" sz="1400" dirty="0"/>
                    </a:p>
                  </a:txBody>
                  <a:tcPr/>
                </a:tc>
                <a:extLst>
                  <a:ext uri="{0D108BD9-81ED-4DB2-BD59-A6C34878D82A}">
                    <a16:rowId xmlns:a16="http://schemas.microsoft.com/office/drawing/2014/main" val="3535993791"/>
                  </a:ext>
                </a:extLst>
              </a:tr>
            </a:tbl>
          </a:graphicData>
        </a:graphic>
      </p:graphicFrame>
    </p:spTree>
    <p:extLst>
      <p:ext uri="{BB962C8B-B14F-4D97-AF65-F5344CB8AC3E}">
        <p14:creationId xmlns:p14="http://schemas.microsoft.com/office/powerpoint/2010/main" val="2081878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8C429ED1-7436-41C6-91E8-83AAF3EF700C}"/>
              </a:ext>
            </a:extLst>
          </p:cNvPr>
          <p:cNvGraphicFramePr>
            <a:graphicFrameLocks noGrp="1"/>
          </p:cNvGraphicFramePr>
          <p:nvPr>
            <p:extLst/>
          </p:nvPr>
        </p:nvGraphicFramePr>
        <p:xfrm>
          <a:off x="560513" y="188640"/>
          <a:ext cx="8784977" cy="5852160"/>
        </p:xfrm>
        <a:graphic>
          <a:graphicData uri="http://schemas.openxmlformats.org/drawingml/2006/table">
            <a:tbl>
              <a:tblPr firstRow="1" firstCol="1" bandRow="1">
                <a:tableStyleId>{72833802-FEF1-4C79-8D5D-14CF1EAF98D9}</a:tableStyleId>
              </a:tblPr>
              <a:tblGrid>
                <a:gridCol w="3985657">
                  <a:extLst>
                    <a:ext uri="{9D8B030D-6E8A-4147-A177-3AD203B41FA5}">
                      <a16:colId xmlns:a16="http://schemas.microsoft.com/office/drawing/2014/main" val="679062607"/>
                    </a:ext>
                  </a:extLst>
                </a:gridCol>
                <a:gridCol w="537749">
                  <a:extLst>
                    <a:ext uri="{9D8B030D-6E8A-4147-A177-3AD203B41FA5}">
                      <a16:colId xmlns:a16="http://schemas.microsoft.com/office/drawing/2014/main" val="3453950923"/>
                    </a:ext>
                  </a:extLst>
                </a:gridCol>
                <a:gridCol w="537749">
                  <a:extLst>
                    <a:ext uri="{9D8B030D-6E8A-4147-A177-3AD203B41FA5}">
                      <a16:colId xmlns:a16="http://schemas.microsoft.com/office/drawing/2014/main" val="2227778265"/>
                    </a:ext>
                  </a:extLst>
                </a:gridCol>
                <a:gridCol w="539505">
                  <a:extLst>
                    <a:ext uri="{9D8B030D-6E8A-4147-A177-3AD203B41FA5}">
                      <a16:colId xmlns:a16="http://schemas.microsoft.com/office/drawing/2014/main" val="2344241305"/>
                    </a:ext>
                  </a:extLst>
                </a:gridCol>
                <a:gridCol w="537749">
                  <a:extLst>
                    <a:ext uri="{9D8B030D-6E8A-4147-A177-3AD203B41FA5}">
                      <a16:colId xmlns:a16="http://schemas.microsoft.com/office/drawing/2014/main" val="1445090645"/>
                    </a:ext>
                  </a:extLst>
                </a:gridCol>
                <a:gridCol w="537749">
                  <a:extLst>
                    <a:ext uri="{9D8B030D-6E8A-4147-A177-3AD203B41FA5}">
                      <a16:colId xmlns:a16="http://schemas.microsoft.com/office/drawing/2014/main" val="1856427772"/>
                    </a:ext>
                  </a:extLst>
                </a:gridCol>
                <a:gridCol w="539505">
                  <a:extLst>
                    <a:ext uri="{9D8B030D-6E8A-4147-A177-3AD203B41FA5}">
                      <a16:colId xmlns:a16="http://schemas.microsoft.com/office/drawing/2014/main" val="3705344449"/>
                    </a:ext>
                  </a:extLst>
                </a:gridCol>
                <a:gridCol w="537749">
                  <a:extLst>
                    <a:ext uri="{9D8B030D-6E8A-4147-A177-3AD203B41FA5}">
                      <a16:colId xmlns:a16="http://schemas.microsoft.com/office/drawing/2014/main" val="15164714"/>
                    </a:ext>
                  </a:extLst>
                </a:gridCol>
                <a:gridCol w="537749">
                  <a:extLst>
                    <a:ext uri="{9D8B030D-6E8A-4147-A177-3AD203B41FA5}">
                      <a16:colId xmlns:a16="http://schemas.microsoft.com/office/drawing/2014/main" val="2922492248"/>
                    </a:ext>
                  </a:extLst>
                </a:gridCol>
                <a:gridCol w="493816">
                  <a:extLst>
                    <a:ext uri="{9D8B030D-6E8A-4147-A177-3AD203B41FA5}">
                      <a16:colId xmlns:a16="http://schemas.microsoft.com/office/drawing/2014/main" val="2600595499"/>
                    </a:ext>
                  </a:extLst>
                </a:gridCol>
              </a:tblGrid>
              <a:tr h="65464">
                <a:tc gridSpan="10">
                  <a:txBody>
                    <a:bodyPr/>
                    <a:lstStyle/>
                    <a:p>
                      <a:pPr marL="0" algn="ctr" defTabSz="914400" rtl="0" eaLnBrk="1" latinLnBrk="0" hangingPunct="1">
                        <a:spcAft>
                          <a:spcPts val="0"/>
                        </a:spcAft>
                      </a:pPr>
                      <a:r>
                        <a:rPr lang="en-US" sz="1600" b="1" kern="1200" dirty="0">
                          <a:solidFill>
                            <a:schemeClr val="bg1"/>
                          </a:solidFill>
                          <a:latin typeface="+mn-lt"/>
                          <a:ea typeface="+mn-ea"/>
                          <a:cs typeface="+mn-cs"/>
                        </a:rPr>
                        <a:t>Factors with loadings for the HSOPSC-</a:t>
                      </a:r>
                      <a:r>
                        <a:rPr lang="en-US" sz="1600" b="1" kern="1200" dirty="0" err="1">
                          <a:solidFill>
                            <a:schemeClr val="bg1"/>
                          </a:solidFill>
                          <a:latin typeface="+mn-lt"/>
                          <a:ea typeface="+mn-ea"/>
                          <a:cs typeface="+mn-cs"/>
                        </a:rPr>
                        <a:t>BiH</a:t>
                      </a:r>
                      <a:r>
                        <a:rPr lang="en-US" sz="1600" b="1" kern="1200" dirty="0">
                          <a:solidFill>
                            <a:schemeClr val="bg1"/>
                          </a:solidFill>
                          <a:latin typeface="+mn-lt"/>
                          <a:ea typeface="+mn-ea"/>
                          <a:cs typeface="+mn-cs"/>
                        </a:rPr>
                        <a:t> alternative model II</a:t>
                      </a:r>
                      <a:endParaRPr lang="de-AT" sz="1600" b="1" kern="1200" dirty="0">
                        <a:solidFill>
                          <a:schemeClr val="bg1"/>
                        </a:solidFill>
                        <a:latin typeface="+mn-lt"/>
                        <a:ea typeface="+mn-ea"/>
                        <a:cs typeface="+mn-cs"/>
                      </a:endParaRPr>
                    </a:p>
                  </a:txBody>
                  <a:tcPr marL="10226" marR="10226" marT="0" marB="0" anchor="ctr">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869908047"/>
                  </a:ext>
                </a:extLst>
              </a:tr>
              <a:tr h="65464">
                <a:tc>
                  <a:txBody>
                    <a:bodyPr/>
                    <a:lstStyle/>
                    <a:p>
                      <a:pP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gridSpan="9">
                  <a:txBody>
                    <a:bodyPr/>
                    <a:lstStyle/>
                    <a:p>
                      <a:pPr algn="ctr">
                        <a:spcAft>
                          <a:spcPts val="0"/>
                        </a:spcAft>
                      </a:pPr>
                      <a:r>
                        <a:rPr lang="en-US" sz="1600" dirty="0">
                          <a:solidFill>
                            <a:schemeClr val="bg1"/>
                          </a:solidFill>
                          <a:effectLst/>
                        </a:rPr>
                        <a:t>Factor loading</a:t>
                      </a:r>
                      <a:endParaRPr lang="de-AT"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088577418"/>
                  </a:ext>
                </a:extLst>
              </a:tr>
              <a:tr h="65464">
                <a:tc>
                  <a:txBody>
                    <a:bodyPr/>
                    <a:lstStyle/>
                    <a:p>
                      <a:pPr>
                        <a:spcAft>
                          <a:spcPts val="0"/>
                        </a:spcAft>
                      </a:pPr>
                      <a:r>
                        <a:rPr lang="en-US" sz="1600" dirty="0">
                          <a:effectLst/>
                        </a:rPr>
                        <a:t> Item</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extLst>
                  <a:ext uri="{0D108BD9-81ED-4DB2-BD59-A6C34878D82A}">
                    <a16:rowId xmlns:a16="http://schemas.microsoft.com/office/drawing/2014/main" val="1119552711"/>
                  </a:ext>
                </a:extLst>
              </a:tr>
              <a:tr h="81828">
                <a:tc>
                  <a:txBody>
                    <a:bodyPr/>
                    <a:lstStyle/>
                    <a:p>
                      <a:pPr>
                        <a:spcAft>
                          <a:spcPts val="0"/>
                        </a:spcAft>
                      </a:pPr>
                      <a:r>
                        <a:rPr lang="en-US" sz="1600" dirty="0">
                          <a:effectLst/>
                        </a:rPr>
                        <a:t>Factor 3: Communication openness and feedback on errors</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326012125"/>
                  </a:ext>
                </a:extLst>
              </a:tr>
              <a:tr h="130926">
                <a:tc>
                  <a:txBody>
                    <a:bodyPr/>
                    <a:lstStyle/>
                    <a:p>
                      <a:pPr>
                        <a:spcAft>
                          <a:spcPts val="0"/>
                        </a:spcAft>
                      </a:pPr>
                      <a:r>
                        <a:rPr lang="en-US" sz="1600" b="0" dirty="0">
                          <a:effectLst/>
                        </a:rPr>
                        <a:t>C2 – Staff will freely speak up if they see something that may negatively affect patient care.</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.059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.551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.100</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042747692"/>
                  </a:ext>
                </a:extLst>
              </a:tr>
              <a:tr h="130926">
                <a:tc>
                  <a:txBody>
                    <a:bodyPr/>
                    <a:lstStyle/>
                    <a:p>
                      <a:pPr>
                        <a:spcAft>
                          <a:spcPts val="0"/>
                        </a:spcAft>
                      </a:pPr>
                      <a:r>
                        <a:rPr lang="en-US" sz="1600" b="0">
                          <a:effectLst/>
                        </a:rPr>
                        <a:t>C4 – Staff feel free to question the decisions or actions of those with more authority</a:t>
                      </a:r>
                      <a:endParaRPr lang="de-AT" sz="1600" b="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-.095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-.093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.465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.090</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.084</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-.019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-.050</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-.086</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368135229"/>
                  </a:ext>
                </a:extLst>
              </a:tr>
              <a:tr h="81828">
                <a:tc>
                  <a:txBody>
                    <a:bodyPr/>
                    <a:lstStyle/>
                    <a:p>
                      <a:pPr>
                        <a:spcAft>
                          <a:spcPts val="0"/>
                        </a:spcAft>
                      </a:pPr>
                      <a:r>
                        <a:rPr lang="en-US" sz="1600" b="0">
                          <a:effectLst/>
                        </a:rPr>
                        <a:t>C3 – We are informed about errors that happen in this unit.</a:t>
                      </a:r>
                      <a:endParaRPr lang="de-AT" sz="1600" b="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.766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-.025</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.094</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714873964"/>
                  </a:ext>
                </a:extLst>
              </a:tr>
              <a:tr h="130926">
                <a:tc>
                  <a:txBody>
                    <a:bodyPr/>
                    <a:lstStyle/>
                    <a:p>
                      <a:pPr>
                        <a:spcAft>
                          <a:spcPts val="0"/>
                        </a:spcAft>
                      </a:pPr>
                      <a:r>
                        <a:rPr lang="en-US" sz="1600" b="0" dirty="0">
                          <a:effectLst/>
                        </a:rPr>
                        <a:t>C5 – In this unit, we discuss ways to prevent errors from happening again</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.574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.069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752838380"/>
                  </a:ext>
                </a:extLst>
              </a:tr>
              <a:tr h="130926">
                <a:tc>
                  <a:txBody>
                    <a:bodyPr/>
                    <a:lstStyle/>
                    <a:p>
                      <a:pPr>
                        <a:spcAft>
                          <a:spcPts val="0"/>
                        </a:spcAft>
                      </a:pPr>
                      <a:r>
                        <a:rPr lang="en-US" sz="1600" b="0" dirty="0">
                          <a:effectLst/>
                        </a:rPr>
                        <a:t>C1 – We are given feedback about changes put into place based on event reports</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.417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.088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.140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-.103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.060</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624377803"/>
                  </a:ext>
                </a:extLst>
              </a:tr>
              <a:tr h="81828">
                <a:tc>
                  <a:txBody>
                    <a:bodyPr/>
                    <a:lstStyle/>
                    <a:p>
                      <a:pPr>
                        <a:spcAft>
                          <a:spcPts val="0"/>
                        </a:spcAft>
                      </a:pPr>
                      <a:r>
                        <a:rPr lang="en-US" sz="1600">
                          <a:effectLst/>
                        </a:rPr>
                        <a:t>Factor 4: Non-punitive response to errors</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4088997131"/>
                  </a:ext>
                </a:extLst>
              </a:tr>
              <a:tr h="130926">
                <a:tc>
                  <a:txBody>
                    <a:bodyPr/>
                    <a:lstStyle/>
                    <a:p>
                      <a:pPr>
                        <a:spcAft>
                          <a:spcPts val="0"/>
                        </a:spcAft>
                      </a:pPr>
                      <a:r>
                        <a:rPr lang="en-US" sz="1600" b="0" dirty="0">
                          <a:effectLst/>
                        </a:rPr>
                        <a:t>D12r – When an event is reported, it feels like the person is being written up, not the problem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.097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.708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.084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.046</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663184837"/>
                  </a:ext>
                </a:extLst>
              </a:tr>
              <a:tr h="130926">
                <a:tc>
                  <a:txBody>
                    <a:bodyPr/>
                    <a:lstStyle/>
                    <a:p>
                      <a:pPr>
                        <a:spcAft>
                          <a:spcPts val="0"/>
                        </a:spcAft>
                      </a:pPr>
                      <a:r>
                        <a:rPr lang="en-US" sz="1600" b="0" dirty="0">
                          <a:effectLst/>
                        </a:rPr>
                        <a:t>D8r – Staff feel like their mistakes are held against them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.669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39512073"/>
                  </a:ext>
                </a:extLst>
              </a:tr>
              <a:tr h="130926">
                <a:tc>
                  <a:txBody>
                    <a:bodyPr/>
                    <a:lstStyle/>
                    <a:p>
                      <a:pPr>
                        <a:spcAft>
                          <a:spcPts val="0"/>
                        </a:spcAft>
                      </a:pPr>
                      <a:r>
                        <a:rPr lang="en-US" sz="1600" b="0" dirty="0">
                          <a:effectLst/>
                        </a:rPr>
                        <a:t>D16r – Staff worry that mistakes they make are kept in their personnel file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.516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.130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.002</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961755051"/>
                  </a:ext>
                </a:extLst>
              </a:tr>
            </a:tbl>
          </a:graphicData>
        </a:graphic>
      </p:graphicFrame>
    </p:spTree>
    <p:extLst>
      <p:ext uri="{BB962C8B-B14F-4D97-AF65-F5344CB8AC3E}">
        <p14:creationId xmlns:p14="http://schemas.microsoft.com/office/powerpoint/2010/main" val="990126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8C429ED1-7436-41C6-91E8-83AAF3EF700C}"/>
              </a:ext>
            </a:extLst>
          </p:cNvPr>
          <p:cNvGraphicFramePr>
            <a:graphicFrameLocks noGrp="1"/>
          </p:cNvGraphicFramePr>
          <p:nvPr>
            <p:extLst/>
          </p:nvPr>
        </p:nvGraphicFramePr>
        <p:xfrm>
          <a:off x="560513" y="188640"/>
          <a:ext cx="8784977" cy="6522720"/>
        </p:xfrm>
        <a:graphic>
          <a:graphicData uri="http://schemas.openxmlformats.org/drawingml/2006/table">
            <a:tbl>
              <a:tblPr firstRow="1" firstCol="1" bandRow="1">
                <a:tableStyleId>{72833802-FEF1-4C79-8D5D-14CF1EAF98D9}</a:tableStyleId>
              </a:tblPr>
              <a:tblGrid>
                <a:gridCol w="3985657">
                  <a:extLst>
                    <a:ext uri="{9D8B030D-6E8A-4147-A177-3AD203B41FA5}">
                      <a16:colId xmlns:a16="http://schemas.microsoft.com/office/drawing/2014/main" val="679062607"/>
                    </a:ext>
                  </a:extLst>
                </a:gridCol>
                <a:gridCol w="537749">
                  <a:extLst>
                    <a:ext uri="{9D8B030D-6E8A-4147-A177-3AD203B41FA5}">
                      <a16:colId xmlns:a16="http://schemas.microsoft.com/office/drawing/2014/main" val="3453950923"/>
                    </a:ext>
                  </a:extLst>
                </a:gridCol>
                <a:gridCol w="537749">
                  <a:extLst>
                    <a:ext uri="{9D8B030D-6E8A-4147-A177-3AD203B41FA5}">
                      <a16:colId xmlns:a16="http://schemas.microsoft.com/office/drawing/2014/main" val="2227778265"/>
                    </a:ext>
                  </a:extLst>
                </a:gridCol>
                <a:gridCol w="539505">
                  <a:extLst>
                    <a:ext uri="{9D8B030D-6E8A-4147-A177-3AD203B41FA5}">
                      <a16:colId xmlns:a16="http://schemas.microsoft.com/office/drawing/2014/main" val="2344241305"/>
                    </a:ext>
                  </a:extLst>
                </a:gridCol>
                <a:gridCol w="537749">
                  <a:extLst>
                    <a:ext uri="{9D8B030D-6E8A-4147-A177-3AD203B41FA5}">
                      <a16:colId xmlns:a16="http://schemas.microsoft.com/office/drawing/2014/main" val="1445090645"/>
                    </a:ext>
                  </a:extLst>
                </a:gridCol>
                <a:gridCol w="537749">
                  <a:extLst>
                    <a:ext uri="{9D8B030D-6E8A-4147-A177-3AD203B41FA5}">
                      <a16:colId xmlns:a16="http://schemas.microsoft.com/office/drawing/2014/main" val="1856427772"/>
                    </a:ext>
                  </a:extLst>
                </a:gridCol>
                <a:gridCol w="539505">
                  <a:extLst>
                    <a:ext uri="{9D8B030D-6E8A-4147-A177-3AD203B41FA5}">
                      <a16:colId xmlns:a16="http://schemas.microsoft.com/office/drawing/2014/main" val="3705344449"/>
                    </a:ext>
                  </a:extLst>
                </a:gridCol>
                <a:gridCol w="537749">
                  <a:extLst>
                    <a:ext uri="{9D8B030D-6E8A-4147-A177-3AD203B41FA5}">
                      <a16:colId xmlns:a16="http://schemas.microsoft.com/office/drawing/2014/main" val="15164714"/>
                    </a:ext>
                  </a:extLst>
                </a:gridCol>
                <a:gridCol w="537749">
                  <a:extLst>
                    <a:ext uri="{9D8B030D-6E8A-4147-A177-3AD203B41FA5}">
                      <a16:colId xmlns:a16="http://schemas.microsoft.com/office/drawing/2014/main" val="2922492248"/>
                    </a:ext>
                  </a:extLst>
                </a:gridCol>
                <a:gridCol w="493816">
                  <a:extLst>
                    <a:ext uri="{9D8B030D-6E8A-4147-A177-3AD203B41FA5}">
                      <a16:colId xmlns:a16="http://schemas.microsoft.com/office/drawing/2014/main" val="2600595499"/>
                    </a:ext>
                  </a:extLst>
                </a:gridCol>
              </a:tblGrid>
              <a:tr h="65464">
                <a:tc gridSpan="10">
                  <a:txBody>
                    <a:bodyPr/>
                    <a:lstStyle/>
                    <a:p>
                      <a:pPr marL="0" algn="ctr" defTabSz="914400" rtl="0" eaLnBrk="1" latinLnBrk="0" hangingPunct="1">
                        <a:spcAft>
                          <a:spcPts val="0"/>
                        </a:spcAft>
                      </a:pPr>
                      <a:r>
                        <a:rPr lang="en-US" sz="1600" b="1" kern="1200" dirty="0">
                          <a:solidFill>
                            <a:schemeClr val="bg1"/>
                          </a:solidFill>
                          <a:latin typeface="+mn-lt"/>
                          <a:ea typeface="+mn-ea"/>
                          <a:cs typeface="+mn-cs"/>
                        </a:rPr>
                        <a:t>Factors with loadings for the HSOPSC-</a:t>
                      </a:r>
                      <a:r>
                        <a:rPr lang="en-US" sz="1600" b="1" kern="1200" dirty="0" err="1">
                          <a:solidFill>
                            <a:schemeClr val="bg1"/>
                          </a:solidFill>
                          <a:latin typeface="+mn-lt"/>
                          <a:ea typeface="+mn-ea"/>
                          <a:cs typeface="+mn-cs"/>
                        </a:rPr>
                        <a:t>BiH</a:t>
                      </a:r>
                      <a:r>
                        <a:rPr lang="en-US" sz="1600" b="1" kern="1200" dirty="0">
                          <a:solidFill>
                            <a:schemeClr val="bg1"/>
                          </a:solidFill>
                          <a:latin typeface="+mn-lt"/>
                          <a:ea typeface="+mn-ea"/>
                          <a:cs typeface="+mn-cs"/>
                        </a:rPr>
                        <a:t> alternative model III</a:t>
                      </a:r>
                      <a:endParaRPr lang="de-AT" sz="1600" b="1" kern="1200" dirty="0">
                        <a:solidFill>
                          <a:schemeClr val="bg1"/>
                        </a:solidFill>
                        <a:latin typeface="+mn-lt"/>
                        <a:ea typeface="+mn-ea"/>
                        <a:cs typeface="+mn-cs"/>
                      </a:endParaRPr>
                    </a:p>
                  </a:txBody>
                  <a:tcPr marL="10226" marR="10226" marT="0" marB="0" anchor="ctr">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869908047"/>
                  </a:ext>
                </a:extLst>
              </a:tr>
              <a:tr h="65464">
                <a:tc>
                  <a:txBody>
                    <a:bodyPr/>
                    <a:lstStyle/>
                    <a:p>
                      <a:pP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gridSpan="9">
                  <a:txBody>
                    <a:bodyPr/>
                    <a:lstStyle/>
                    <a:p>
                      <a:pPr algn="ctr">
                        <a:spcAft>
                          <a:spcPts val="0"/>
                        </a:spcAft>
                      </a:pPr>
                      <a:r>
                        <a:rPr lang="en-US" sz="1600" dirty="0">
                          <a:solidFill>
                            <a:schemeClr val="bg1"/>
                          </a:solidFill>
                          <a:effectLst/>
                        </a:rPr>
                        <a:t>Factor loading</a:t>
                      </a:r>
                      <a:endParaRPr lang="de-AT"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088577418"/>
                  </a:ext>
                </a:extLst>
              </a:tr>
              <a:tr h="65464">
                <a:tc>
                  <a:txBody>
                    <a:bodyPr/>
                    <a:lstStyle/>
                    <a:p>
                      <a:pPr>
                        <a:spcAft>
                          <a:spcPts val="0"/>
                        </a:spcAft>
                      </a:pPr>
                      <a:r>
                        <a:rPr lang="en-US" sz="1600">
                          <a:effectLst/>
                        </a:rPr>
                        <a:t> Item</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extLst>
                  <a:ext uri="{0D108BD9-81ED-4DB2-BD59-A6C34878D82A}">
                    <a16:rowId xmlns:a16="http://schemas.microsoft.com/office/drawing/2014/main" val="1119552711"/>
                  </a:ext>
                </a:extLst>
              </a:tr>
              <a:tr h="81828">
                <a:tc>
                  <a:txBody>
                    <a:bodyPr/>
                    <a:lstStyle/>
                    <a:p>
                      <a:pPr>
                        <a:spcAft>
                          <a:spcPts val="0"/>
                        </a:spcAft>
                      </a:pPr>
                      <a:r>
                        <a:rPr lang="en-US" sz="1600" dirty="0">
                          <a:effectLst/>
                        </a:rPr>
                        <a:t>Factor 5: Hospital management support for patient safety</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00183455"/>
                  </a:ext>
                </a:extLst>
              </a:tr>
              <a:tr h="130926">
                <a:tc>
                  <a:txBody>
                    <a:bodyPr/>
                    <a:lstStyle/>
                    <a:p>
                      <a:pPr>
                        <a:spcAft>
                          <a:spcPts val="0"/>
                        </a:spcAft>
                      </a:pPr>
                      <a:r>
                        <a:rPr lang="en-US" sz="1600" b="0" dirty="0">
                          <a:effectLst/>
                        </a:rPr>
                        <a:t>E8 – The actions of hospital management show that patient safety is a top priority</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.813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372673272"/>
                  </a:ext>
                </a:extLst>
              </a:tr>
              <a:tr h="130926">
                <a:tc>
                  <a:txBody>
                    <a:bodyPr/>
                    <a:lstStyle/>
                    <a:p>
                      <a:pPr>
                        <a:spcAft>
                          <a:spcPts val="0"/>
                        </a:spcAft>
                      </a:pPr>
                      <a:r>
                        <a:rPr lang="en-US" sz="1600" b="0" dirty="0">
                          <a:effectLst/>
                        </a:rPr>
                        <a:t>E1 – Hospital management provides a work climate that promotes patient safety</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-.083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.525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261655907"/>
                  </a:ext>
                </a:extLst>
              </a:tr>
              <a:tr h="81828">
                <a:tc>
                  <a:txBody>
                    <a:bodyPr/>
                    <a:lstStyle/>
                    <a:p>
                      <a:pPr>
                        <a:spcAft>
                          <a:spcPts val="0"/>
                        </a:spcAft>
                      </a:pPr>
                      <a:r>
                        <a:rPr lang="en-US" sz="1600" dirty="0">
                          <a:effectLst/>
                        </a:rPr>
                        <a:t>Factor 6: Teamwork across hospital units</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600973779"/>
                  </a:ext>
                </a:extLst>
              </a:tr>
              <a:tr h="130926">
                <a:tc>
                  <a:txBody>
                    <a:bodyPr/>
                    <a:lstStyle/>
                    <a:p>
                      <a:pPr>
                        <a:spcAft>
                          <a:spcPts val="0"/>
                        </a:spcAft>
                      </a:pPr>
                      <a:r>
                        <a:rPr lang="en-US" sz="1600" b="0" dirty="0">
                          <a:effectLst/>
                        </a:rPr>
                        <a:t>F2r – Hospital units do not coordinate well with each other </a:t>
                      </a:r>
                      <a:r>
                        <a:rPr lang="en-US" sz="1400" b="0" dirty="0">
                          <a:effectLst/>
                        </a:rPr>
                        <a:t>(reversed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.089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.087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.473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.138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-.004</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643472375"/>
                  </a:ext>
                </a:extLst>
              </a:tr>
              <a:tr h="130926">
                <a:tc>
                  <a:txBody>
                    <a:bodyPr/>
                    <a:lstStyle/>
                    <a:p>
                      <a:pPr>
                        <a:spcAft>
                          <a:spcPts val="0"/>
                        </a:spcAft>
                      </a:pPr>
                      <a:r>
                        <a:rPr lang="en-US" sz="1600" b="0" dirty="0">
                          <a:effectLst/>
                        </a:rPr>
                        <a:t>F4 – There is good cooperation among hospital units that need to work together</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.133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.459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.166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.104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4028133809"/>
                  </a:ext>
                </a:extLst>
              </a:tr>
              <a:tr h="130926">
                <a:tc>
                  <a:txBody>
                    <a:bodyPr/>
                    <a:lstStyle/>
                    <a:p>
                      <a:pPr>
                        <a:spcAft>
                          <a:spcPts val="0"/>
                        </a:spcAft>
                      </a:pPr>
                      <a:r>
                        <a:rPr lang="en-US" sz="1600" b="0" dirty="0">
                          <a:effectLst/>
                        </a:rPr>
                        <a:t>F10 – Hospital units work well together to provide the best care for patients</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.166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.071</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.256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.037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171530112"/>
                  </a:ext>
                </a:extLst>
              </a:tr>
              <a:tr h="85920">
                <a:tc>
                  <a:txBody>
                    <a:bodyPr/>
                    <a:lstStyle/>
                    <a:p>
                      <a:pPr>
                        <a:spcAft>
                          <a:spcPts val="0"/>
                        </a:spcAft>
                      </a:pPr>
                      <a:r>
                        <a:rPr lang="en-US" sz="1600" dirty="0">
                          <a:effectLst/>
                        </a:rPr>
                        <a:t>Factor 7: Hospital handoffs and transitions</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651834955"/>
                  </a:ext>
                </a:extLst>
              </a:tr>
              <a:tr h="130926">
                <a:tc>
                  <a:txBody>
                    <a:bodyPr/>
                    <a:lstStyle/>
                    <a:p>
                      <a:pPr>
                        <a:spcAft>
                          <a:spcPts val="0"/>
                        </a:spcAft>
                      </a:pPr>
                      <a:r>
                        <a:rPr lang="en-US" sz="1600" b="0" dirty="0">
                          <a:effectLst/>
                        </a:rPr>
                        <a:t>G5r – Important patient care information is often lost during shift changes </a:t>
                      </a:r>
                      <a:r>
                        <a:rPr lang="en-US" sz="1400" b="0" dirty="0">
                          <a:effectLst/>
                        </a:rPr>
                        <a:t>(reversed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-.037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.733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69042400"/>
                  </a:ext>
                </a:extLst>
              </a:tr>
              <a:tr h="130926">
                <a:tc>
                  <a:txBody>
                    <a:bodyPr/>
                    <a:lstStyle/>
                    <a:p>
                      <a:pPr>
                        <a:spcAft>
                          <a:spcPts val="0"/>
                        </a:spcAft>
                      </a:pPr>
                      <a:r>
                        <a:rPr lang="en-US" sz="1600" b="0" dirty="0">
                          <a:effectLst/>
                        </a:rPr>
                        <a:t>G3r – Things “fall between the cracks” when transferring patients from one unit to another </a:t>
                      </a:r>
                      <a:r>
                        <a:rPr lang="en-US" sz="1400" b="0" dirty="0">
                          <a:effectLst/>
                        </a:rPr>
                        <a:t>(reversed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-.033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.532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.250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53613994"/>
                  </a:ext>
                </a:extLst>
              </a:tr>
              <a:tr h="0">
                <a:tc>
                  <a:txBody>
                    <a:bodyPr/>
                    <a:lstStyle/>
                    <a:p>
                      <a:pPr>
                        <a:spcAft>
                          <a:spcPts val="0"/>
                        </a:spcAft>
                      </a:pPr>
                      <a:r>
                        <a:rPr lang="en-US" sz="1600" b="0" dirty="0">
                          <a:effectLst/>
                        </a:rPr>
                        <a:t>G7r – Problems often occur in the exchange of information across hospital units </a:t>
                      </a:r>
                      <a:r>
                        <a:rPr lang="en-US" sz="1400" b="0" dirty="0">
                          <a:effectLst/>
                        </a:rPr>
                        <a:t>(reversed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-.049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.495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.176</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.001</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467363613"/>
                  </a:ext>
                </a:extLst>
              </a:tr>
              <a:tr h="130926">
                <a:tc>
                  <a:txBody>
                    <a:bodyPr/>
                    <a:lstStyle/>
                    <a:p>
                      <a:pPr>
                        <a:spcAft>
                          <a:spcPts val="0"/>
                        </a:spcAft>
                      </a:pPr>
                      <a:r>
                        <a:rPr lang="en-US" sz="1600" b="0" dirty="0">
                          <a:effectLst/>
                        </a:rPr>
                        <a:t>G11r – Shift changes are problematic for patients in this hospital </a:t>
                      </a:r>
                      <a:r>
                        <a:rPr lang="en-US" sz="1400" b="0" dirty="0">
                          <a:effectLst/>
                        </a:rPr>
                        <a:t>(reversed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-.053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.148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.479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.012</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603080903"/>
                  </a:ext>
                </a:extLst>
              </a:tr>
            </a:tbl>
          </a:graphicData>
        </a:graphic>
      </p:graphicFrame>
    </p:spTree>
    <p:extLst>
      <p:ext uri="{BB962C8B-B14F-4D97-AF65-F5344CB8AC3E}">
        <p14:creationId xmlns:p14="http://schemas.microsoft.com/office/powerpoint/2010/main" val="1903381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8C429ED1-7436-41C6-91E8-83AAF3EF700C}"/>
              </a:ext>
            </a:extLst>
          </p:cNvPr>
          <p:cNvGraphicFramePr>
            <a:graphicFrameLocks noGrp="1"/>
          </p:cNvGraphicFramePr>
          <p:nvPr>
            <p:extLst/>
          </p:nvPr>
        </p:nvGraphicFramePr>
        <p:xfrm>
          <a:off x="560513" y="188640"/>
          <a:ext cx="8784977" cy="5852160"/>
        </p:xfrm>
        <a:graphic>
          <a:graphicData uri="http://schemas.openxmlformats.org/drawingml/2006/table">
            <a:tbl>
              <a:tblPr firstRow="1" firstCol="1" bandRow="1">
                <a:tableStyleId>{72833802-FEF1-4C79-8D5D-14CF1EAF98D9}</a:tableStyleId>
              </a:tblPr>
              <a:tblGrid>
                <a:gridCol w="3985657">
                  <a:extLst>
                    <a:ext uri="{9D8B030D-6E8A-4147-A177-3AD203B41FA5}">
                      <a16:colId xmlns:a16="http://schemas.microsoft.com/office/drawing/2014/main" val="679062607"/>
                    </a:ext>
                  </a:extLst>
                </a:gridCol>
                <a:gridCol w="537749">
                  <a:extLst>
                    <a:ext uri="{9D8B030D-6E8A-4147-A177-3AD203B41FA5}">
                      <a16:colId xmlns:a16="http://schemas.microsoft.com/office/drawing/2014/main" val="3453950923"/>
                    </a:ext>
                  </a:extLst>
                </a:gridCol>
                <a:gridCol w="537749">
                  <a:extLst>
                    <a:ext uri="{9D8B030D-6E8A-4147-A177-3AD203B41FA5}">
                      <a16:colId xmlns:a16="http://schemas.microsoft.com/office/drawing/2014/main" val="2227778265"/>
                    </a:ext>
                  </a:extLst>
                </a:gridCol>
                <a:gridCol w="539505">
                  <a:extLst>
                    <a:ext uri="{9D8B030D-6E8A-4147-A177-3AD203B41FA5}">
                      <a16:colId xmlns:a16="http://schemas.microsoft.com/office/drawing/2014/main" val="2344241305"/>
                    </a:ext>
                  </a:extLst>
                </a:gridCol>
                <a:gridCol w="537749">
                  <a:extLst>
                    <a:ext uri="{9D8B030D-6E8A-4147-A177-3AD203B41FA5}">
                      <a16:colId xmlns:a16="http://schemas.microsoft.com/office/drawing/2014/main" val="1445090645"/>
                    </a:ext>
                  </a:extLst>
                </a:gridCol>
                <a:gridCol w="537749">
                  <a:extLst>
                    <a:ext uri="{9D8B030D-6E8A-4147-A177-3AD203B41FA5}">
                      <a16:colId xmlns:a16="http://schemas.microsoft.com/office/drawing/2014/main" val="1856427772"/>
                    </a:ext>
                  </a:extLst>
                </a:gridCol>
                <a:gridCol w="539505">
                  <a:extLst>
                    <a:ext uri="{9D8B030D-6E8A-4147-A177-3AD203B41FA5}">
                      <a16:colId xmlns:a16="http://schemas.microsoft.com/office/drawing/2014/main" val="3705344449"/>
                    </a:ext>
                  </a:extLst>
                </a:gridCol>
                <a:gridCol w="537749">
                  <a:extLst>
                    <a:ext uri="{9D8B030D-6E8A-4147-A177-3AD203B41FA5}">
                      <a16:colId xmlns:a16="http://schemas.microsoft.com/office/drawing/2014/main" val="15164714"/>
                    </a:ext>
                  </a:extLst>
                </a:gridCol>
                <a:gridCol w="537749">
                  <a:extLst>
                    <a:ext uri="{9D8B030D-6E8A-4147-A177-3AD203B41FA5}">
                      <a16:colId xmlns:a16="http://schemas.microsoft.com/office/drawing/2014/main" val="2922492248"/>
                    </a:ext>
                  </a:extLst>
                </a:gridCol>
                <a:gridCol w="493816">
                  <a:extLst>
                    <a:ext uri="{9D8B030D-6E8A-4147-A177-3AD203B41FA5}">
                      <a16:colId xmlns:a16="http://schemas.microsoft.com/office/drawing/2014/main" val="2600595499"/>
                    </a:ext>
                  </a:extLst>
                </a:gridCol>
              </a:tblGrid>
              <a:tr h="65464">
                <a:tc gridSpan="10">
                  <a:txBody>
                    <a:bodyPr/>
                    <a:lstStyle/>
                    <a:p>
                      <a:pPr marL="0" algn="ctr" defTabSz="914400" rtl="0" eaLnBrk="1" latinLnBrk="0" hangingPunct="1">
                        <a:spcAft>
                          <a:spcPts val="0"/>
                        </a:spcAft>
                      </a:pPr>
                      <a:r>
                        <a:rPr lang="en-US" sz="1600" b="1" kern="1200" dirty="0">
                          <a:solidFill>
                            <a:schemeClr val="bg1"/>
                          </a:solidFill>
                          <a:latin typeface="+mn-lt"/>
                          <a:ea typeface="+mn-ea"/>
                          <a:cs typeface="+mn-cs"/>
                        </a:rPr>
                        <a:t>Factors with loadings for the HSOPSC-</a:t>
                      </a:r>
                      <a:r>
                        <a:rPr lang="en-US" sz="1600" b="1" kern="1200" dirty="0" err="1">
                          <a:solidFill>
                            <a:schemeClr val="bg1"/>
                          </a:solidFill>
                          <a:latin typeface="+mn-lt"/>
                          <a:ea typeface="+mn-ea"/>
                          <a:cs typeface="+mn-cs"/>
                        </a:rPr>
                        <a:t>BiH</a:t>
                      </a:r>
                      <a:r>
                        <a:rPr lang="en-US" sz="1600" b="1" kern="1200" dirty="0">
                          <a:solidFill>
                            <a:schemeClr val="bg1"/>
                          </a:solidFill>
                          <a:latin typeface="+mn-lt"/>
                          <a:ea typeface="+mn-ea"/>
                          <a:cs typeface="+mn-cs"/>
                        </a:rPr>
                        <a:t> alternative model IV</a:t>
                      </a:r>
                      <a:endParaRPr lang="de-AT" sz="1600" b="1" kern="1200" dirty="0">
                        <a:solidFill>
                          <a:schemeClr val="bg1"/>
                        </a:solidFill>
                        <a:latin typeface="+mn-lt"/>
                        <a:ea typeface="+mn-ea"/>
                        <a:cs typeface="+mn-cs"/>
                      </a:endParaRPr>
                    </a:p>
                  </a:txBody>
                  <a:tcPr marL="10226" marR="10226" marT="0" marB="0" anchor="ctr">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869908047"/>
                  </a:ext>
                </a:extLst>
              </a:tr>
              <a:tr h="65464">
                <a:tc>
                  <a:txBody>
                    <a:bodyPr/>
                    <a:lstStyle/>
                    <a:p>
                      <a:pP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gridSpan="9">
                  <a:txBody>
                    <a:bodyPr/>
                    <a:lstStyle/>
                    <a:p>
                      <a:pPr algn="ctr">
                        <a:spcAft>
                          <a:spcPts val="0"/>
                        </a:spcAft>
                      </a:pPr>
                      <a:r>
                        <a:rPr lang="en-US" sz="1600" dirty="0">
                          <a:solidFill>
                            <a:schemeClr val="bg1"/>
                          </a:solidFill>
                          <a:effectLst/>
                        </a:rPr>
                        <a:t>Factor loading</a:t>
                      </a:r>
                      <a:endParaRPr lang="de-AT"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088577418"/>
                  </a:ext>
                </a:extLst>
              </a:tr>
              <a:tr h="65464">
                <a:tc>
                  <a:txBody>
                    <a:bodyPr/>
                    <a:lstStyle/>
                    <a:p>
                      <a:pPr>
                        <a:spcAft>
                          <a:spcPts val="0"/>
                        </a:spcAft>
                      </a:pPr>
                      <a:r>
                        <a:rPr lang="en-US" sz="1600">
                          <a:effectLst/>
                        </a:rPr>
                        <a:t> Item</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extLst>
                  <a:ext uri="{0D108BD9-81ED-4DB2-BD59-A6C34878D82A}">
                    <a16:rowId xmlns:a16="http://schemas.microsoft.com/office/drawing/2014/main" val="1119552711"/>
                  </a:ext>
                </a:extLst>
              </a:tr>
              <a:tr h="130926">
                <a:tc>
                  <a:txBody>
                    <a:bodyPr/>
                    <a:lstStyle/>
                    <a:p>
                      <a:pPr>
                        <a:spcAft>
                          <a:spcPts val="0"/>
                        </a:spcAft>
                      </a:pPr>
                      <a:r>
                        <a:rPr lang="en-US" sz="1600" dirty="0">
                          <a:effectLst/>
                        </a:rPr>
                        <a:t>Factor 8: Overall perceptions of safety and continuous improvement</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4159905534"/>
                  </a:ext>
                </a:extLst>
              </a:tr>
              <a:tr h="81828">
                <a:tc>
                  <a:txBody>
                    <a:bodyPr/>
                    <a:lstStyle/>
                    <a:p>
                      <a:pPr>
                        <a:spcAft>
                          <a:spcPts val="0"/>
                        </a:spcAft>
                      </a:pPr>
                      <a:r>
                        <a:rPr lang="en-US" sz="1600" b="0" dirty="0">
                          <a:effectLst/>
                        </a:rPr>
                        <a:t>H6 – We are actively doing things to improve patient safety</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.262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.115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-.090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413462406"/>
                  </a:ext>
                </a:extLst>
              </a:tr>
              <a:tr h="130926">
                <a:tc>
                  <a:txBody>
                    <a:bodyPr/>
                    <a:lstStyle/>
                    <a:p>
                      <a:pPr>
                        <a:spcAft>
                          <a:spcPts val="0"/>
                        </a:spcAft>
                      </a:pPr>
                      <a:r>
                        <a:rPr lang="en-US" sz="1600" b="0" dirty="0">
                          <a:effectLst/>
                        </a:rPr>
                        <a:t>H13 – After we make changes to improve patient safety, we evaluate their effectiveness</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-.156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.132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.377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.077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012381555"/>
                  </a:ext>
                </a:extLst>
              </a:tr>
              <a:tr h="81828">
                <a:tc>
                  <a:txBody>
                    <a:bodyPr/>
                    <a:lstStyle/>
                    <a:p>
                      <a:pPr>
                        <a:spcAft>
                          <a:spcPts val="0"/>
                        </a:spcAft>
                      </a:pPr>
                      <a:r>
                        <a:rPr lang="en-US" sz="1600" b="0" dirty="0">
                          <a:effectLst/>
                        </a:rPr>
                        <a:t>H15 – Patient safety is never sacrificed to get more work done</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.127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.143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.414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196777766"/>
                  </a:ext>
                </a:extLst>
              </a:tr>
              <a:tr h="130926">
                <a:tc>
                  <a:txBody>
                    <a:bodyPr/>
                    <a:lstStyle/>
                    <a:p>
                      <a:pPr>
                        <a:spcAft>
                          <a:spcPts val="0"/>
                        </a:spcAft>
                      </a:pPr>
                      <a:r>
                        <a:rPr lang="en-US" sz="1600" b="0" dirty="0">
                          <a:effectLst/>
                        </a:rPr>
                        <a:t>H18 – Our procedures and systems are good at preventing errors from happening</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-.091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.100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.157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.406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.026</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607217515"/>
                  </a:ext>
                </a:extLst>
              </a:tr>
              <a:tr h="81828">
                <a:tc>
                  <a:txBody>
                    <a:bodyPr/>
                    <a:lstStyle/>
                    <a:p>
                      <a:pPr>
                        <a:spcAft>
                          <a:spcPts val="0"/>
                        </a:spcAft>
                      </a:pPr>
                      <a:r>
                        <a:rPr lang="en-US" sz="1600" dirty="0">
                          <a:effectLst/>
                        </a:rPr>
                        <a:t>Factor 9: Frequency of event reporting</a:t>
                      </a:r>
                    </a:p>
                    <a:p>
                      <a:pPr>
                        <a:spcAft>
                          <a:spcPts val="0"/>
                        </a:spcAft>
                      </a:pP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575029074"/>
                  </a:ext>
                </a:extLst>
              </a:tr>
              <a:tr h="130926">
                <a:tc>
                  <a:txBody>
                    <a:bodyPr/>
                    <a:lstStyle/>
                    <a:p>
                      <a:pPr>
                        <a:spcAft>
                          <a:spcPts val="0"/>
                        </a:spcAft>
                      </a:pPr>
                      <a:r>
                        <a:rPr lang="en-US" sz="1600" b="0" dirty="0">
                          <a:effectLst/>
                        </a:rPr>
                        <a:t>I2 – When a mistake is made, but has no potential to harm the patient, how often is this reported?</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.879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608015249"/>
                  </a:ext>
                </a:extLst>
              </a:tr>
              <a:tr h="130926">
                <a:tc>
                  <a:txBody>
                    <a:bodyPr/>
                    <a:lstStyle/>
                    <a:p>
                      <a:pPr>
                        <a:spcAft>
                          <a:spcPts val="0"/>
                        </a:spcAft>
                      </a:pPr>
                      <a:r>
                        <a:rPr lang="en-US" sz="1600" b="0" dirty="0">
                          <a:effectLst/>
                        </a:rPr>
                        <a:t>I1 – When a mistake is made, but is caught and corrected before affecting the patient, how often is this reported?</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.796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954809393"/>
                  </a:ext>
                </a:extLst>
              </a:tr>
              <a:tr h="130926">
                <a:tc>
                  <a:txBody>
                    <a:bodyPr/>
                    <a:lstStyle/>
                    <a:p>
                      <a:pPr>
                        <a:spcAft>
                          <a:spcPts val="0"/>
                        </a:spcAft>
                      </a:pPr>
                      <a:r>
                        <a:rPr lang="en-US" sz="1600" b="0" dirty="0">
                          <a:effectLst/>
                        </a:rPr>
                        <a:t>I3 – When a mistake is made that could harm the patient, but does not, how often is this reported?</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.024</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.044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.749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125489059"/>
                  </a:ext>
                </a:extLst>
              </a:tr>
            </a:tbl>
          </a:graphicData>
        </a:graphic>
      </p:graphicFrame>
    </p:spTree>
    <p:extLst>
      <p:ext uri="{BB962C8B-B14F-4D97-AF65-F5344CB8AC3E}">
        <p14:creationId xmlns:p14="http://schemas.microsoft.com/office/powerpoint/2010/main" val="2383652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8C429ED1-7436-41C6-91E8-83AAF3EF700C}"/>
              </a:ext>
            </a:extLst>
          </p:cNvPr>
          <p:cNvGraphicFramePr>
            <a:graphicFrameLocks noGrp="1"/>
          </p:cNvGraphicFramePr>
          <p:nvPr>
            <p:extLst/>
          </p:nvPr>
        </p:nvGraphicFramePr>
        <p:xfrm>
          <a:off x="560513" y="188640"/>
          <a:ext cx="8784977" cy="5608320"/>
        </p:xfrm>
        <a:graphic>
          <a:graphicData uri="http://schemas.openxmlformats.org/drawingml/2006/table">
            <a:tbl>
              <a:tblPr firstRow="1" firstCol="1" bandRow="1">
                <a:tableStyleId>{72833802-FEF1-4C79-8D5D-14CF1EAF98D9}</a:tableStyleId>
              </a:tblPr>
              <a:tblGrid>
                <a:gridCol w="3985657">
                  <a:extLst>
                    <a:ext uri="{9D8B030D-6E8A-4147-A177-3AD203B41FA5}">
                      <a16:colId xmlns:a16="http://schemas.microsoft.com/office/drawing/2014/main" val="679062607"/>
                    </a:ext>
                  </a:extLst>
                </a:gridCol>
                <a:gridCol w="537749">
                  <a:extLst>
                    <a:ext uri="{9D8B030D-6E8A-4147-A177-3AD203B41FA5}">
                      <a16:colId xmlns:a16="http://schemas.microsoft.com/office/drawing/2014/main" val="3453950923"/>
                    </a:ext>
                  </a:extLst>
                </a:gridCol>
                <a:gridCol w="537749">
                  <a:extLst>
                    <a:ext uri="{9D8B030D-6E8A-4147-A177-3AD203B41FA5}">
                      <a16:colId xmlns:a16="http://schemas.microsoft.com/office/drawing/2014/main" val="2227778265"/>
                    </a:ext>
                  </a:extLst>
                </a:gridCol>
                <a:gridCol w="539505">
                  <a:extLst>
                    <a:ext uri="{9D8B030D-6E8A-4147-A177-3AD203B41FA5}">
                      <a16:colId xmlns:a16="http://schemas.microsoft.com/office/drawing/2014/main" val="2344241305"/>
                    </a:ext>
                  </a:extLst>
                </a:gridCol>
                <a:gridCol w="537749">
                  <a:extLst>
                    <a:ext uri="{9D8B030D-6E8A-4147-A177-3AD203B41FA5}">
                      <a16:colId xmlns:a16="http://schemas.microsoft.com/office/drawing/2014/main" val="1445090645"/>
                    </a:ext>
                  </a:extLst>
                </a:gridCol>
                <a:gridCol w="537749">
                  <a:extLst>
                    <a:ext uri="{9D8B030D-6E8A-4147-A177-3AD203B41FA5}">
                      <a16:colId xmlns:a16="http://schemas.microsoft.com/office/drawing/2014/main" val="1856427772"/>
                    </a:ext>
                  </a:extLst>
                </a:gridCol>
                <a:gridCol w="539505">
                  <a:extLst>
                    <a:ext uri="{9D8B030D-6E8A-4147-A177-3AD203B41FA5}">
                      <a16:colId xmlns:a16="http://schemas.microsoft.com/office/drawing/2014/main" val="3705344449"/>
                    </a:ext>
                  </a:extLst>
                </a:gridCol>
                <a:gridCol w="537749">
                  <a:extLst>
                    <a:ext uri="{9D8B030D-6E8A-4147-A177-3AD203B41FA5}">
                      <a16:colId xmlns:a16="http://schemas.microsoft.com/office/drawing/2014/main" val="15164714"/>
                    </a:ext>
                  </a:extLst>
                </a:gridCol>
                <a:gridCol w="537749">
                  <a:extLst>
                    <a:ext uri="{9D8B030D-6E8A-4147-A177-3AD203B41FA5}">
                      <a16:colId xmlns:a16="http://schemas.microsoft.com/office/drawing/2014/main" val="2922492248"/>
                    </a:ext>
                  </a:extLst>
                </a:gridCol>
                <a:gridCol w="493816">
                  <a:extLst>
                    <a:ext uri="{9D8B030D-6E8A-4147-A177-3AD203B41FA5}">
                      <a16:colId xmlns:a16="http://schemas.microsoft.com/office/drawing/2014/main" val="2600595499"/>
                    </a:ext>
                  </a:extLst>
                </a:gridCol>
              </a:tblGrid>
              <a:tr h="65464">
                <a:tc gridSpan="10">
                  <a:txBody>
                    <a:bodyPr/>
                    <a:lstStyle/>
                    <a:p>
                      <a:pPr marL="0" algn="ctr" defTabSz="914400" rtl="0" eaLnBrk="1" latinLnBrk="0" hangingPunct="1">
                        <a:spcAft>
                          <a:spcPts val="0"/>
                        </a:spcAft>
                      </a:pPr>
                      <a:r>
                        <a:rPr lang="en-US" sz="1600" b="1" kern="1200" dirty="0">
                          <a:solidFill>
                            <a:schemeClr val="bg1"/>
                          </a:solidFill>
                          <a:latin typeface="+mn-lt"/>
                          <a:ea typeface="+mn-ea"/>
                          <a:cs typeface="+mn-cs"/>
                        </a:rPr>
                        <a:t>Factors with loadings for the HSOPSC-</a:t>
                      </a:r>
                      <a:r>
                        <a:rPr lang="en-US" sz="1600" b="1" kern="1200" dirty="0" err="1">
                          <a:solidFill>
                            <a:schemeClr val="bg1"/>
                          </a:solidFill>
                          <a:latin typeface="+mn-lt"/>
                          <a:ea typeface="+mn-ea"/>
                          <a:cs typeface="+mn-cs"/>
                        </a:rPr>
                        <a:t>BiH</a:t>
                      </a:r>
                      <a:r>
                        <a:rPr lang="en-US" sz="1600" b="1" kern="1200" dirty="0">
                          <a:solidFill>
                            <a:schemeClr val="bg1"/>
                          </a:solidFill>
                          <a:latin typeface="+mn-lt"/>
                          <a:ea typeface="+mn-ea"/>
                          <a:cs typeface="+mn-cs"/>
                        </a:rPr>
                        <a:t> alternative model V</a:t>
                      </a:r>
                      <a:endParaRPr lang="de-AT" sz="1600" b="1" kern="1200" dirty="0">
                        <a:solidFill>
                          <a:schemeClr val="bg1"/>
                        </a:solidFill>
                        <a:latin typeface="+mn-lt"/>
                        <a:ea typeface="+mn-ea"/>
                        <a:cs typeface="+mn-cs"/>
                      </a:endParaRPr>
                    </a:p>
                  </a:txBody>
                  <a:tcPr marL="10226" marR="10226" marT="0" marB="0" anchor="ctr">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869908047"/>
                  </a:ext>
                </a:extLst>
              </a:tr>
              <a:tr h="65464">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gridSpan="9">
                  <a:txBody>
                    <a:bodyPr/>
                    <a:lstStyle/>
                    <a:p>
                      <a:pPr algn="ctr">
                        <a:spcAft>
                          <a:spcPts val="0"/>
                        </a:spcAft>
                      </a:pPr>
                      <a:r>
                        <a:rPr lang="en-US" sz="1600" dirty="0">
                          <a:solidFill>
                            <a:schemeClr val="bg1"/>
                          </a:solidFill>
                          <a:effectLst/>
                        </a:rPr>
                        <a:t>Factor loading</a:t>
                      </a:r>
                      <a:endParaRPr lang="de-AT"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088577418"/>
                  </a:ext>
                </a:extLst>
              </a:tr>
              <a:tr h="65464">
                <a:tc>
                  <a:txBody>
                    <a:bodyPr/>
                    <a:lstStyle/>
                    <a:p>
                      <a:pPr>
                        <a:spcAft>
                          <a:spcPts val="0"/>
                        </a:spcAft>
                      </a:pPr>
                      <a:r>
                        <a:rPr lang="en-US" sz="1600">
                          <a:effectLst/>
                        </a:rPr>
                        <a:t> Item</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extLst>
                  <a:ext uri="{0D108BD9-81ED-4DB2-BD59-A6C34878D82A}">
                    <a16:rowId xmlns:a16="http://schemas.microsoft.com/office/drawing/2014/main" val="1119552711"/>
                  </a:ext>
                </a:extLst>
              </a:tr>
              <a:tr h="65464">
                <a:tc gridSpan="10">
                  <a:txBody>
                    <a:bodyPr/>
                    <a:lstStyle/>
                    <a:p>
                      <a:pPr>
                        <a:spcAft>
                          <a:spcPts val="0"/>
                        </a:spcAft>
                      </a:pPr>
                      <a:r>
                        <a:rPr lang="en-US" sz="1600" dirty="0">
                          <a:effectLst/>
                        </a:rPr>
                        <a:t>EXCLUDED:</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676690049"/>
                  </a:ext>
                </a:extLst>
              </a:tr>
              <a:tr h="65464">
                <a:tc gridSpan="10">
                  <a:txBody>
                    <a:bodyPr/>
                    <a:lstStyle/>
                    <a:p>
                      <a:pPr>
                        <a:spcAft>
                          <a:spcPts val="0"/>
                        </a:spcAft>
                      </a:pPr>
                      <a:r>
                        <a:rPr lang="en-US" sz="1600">
                          <a:effectLst/>
                        </a:rPr>
                        <a:t>Supervisors’ and managers’ expectations and actions promoting safety</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680453898"/>
                  </a:ext>
                </a:extLst>
              </a:tr>
              <a:tr h="81828">
                <a:tc gridSpan="10">
                  <a:txBody>
                    <a:bodyPr/>
                    <a:lstStyle/>
                    <a:p>
                      <a:pPr>
                        <a:spcAft>
                          <a:spcPts val="0"/>
                        </a:spcAft>
                      </a:pPr>
                      <a:r>
                        <a:rPr lang="en-US" sz="1600" b="0">
                          <a:effectLst/>
                        </a:rPr>
                        <a:t>A3r – Whenever pressure builds up, my supervisor/manager wants us to work faster, even if it means taking shortcuts (reversed item)</a:t>
                      </a:r>
                      <a:endParaRPr lang="de-AT" sz="1600" b="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388133146"/>
                  </a:ext>
                </a:extLst>
              </a:tr>
              <a:tr h="81828">
                <a:tc gridSpan="10">
                  <a:txBody>
                    <a:bodyPr/>
                    <a:lstStyle/>
                    <a:p>
                      <a:pPr>
                        <a:spcAft>
                          <a:spcPts val="0"/>
                        </a:spcAft>
                      </a:pPr>
                      <a:r>
                        <a:rPr lang="en-US" sz="1600" b="0" dirty="0">
                          <a:effectLst/>
                        </a:rPr>
                        <a:t>A4r – My supervisor/manager overlooks patient safety problems that happen repeatedly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520971052"/>
                  </a:ext>
                </a:extLst>
              </a:tr>
              <a:tr h="65464">
                <a:tc gridSpan="10">
                  <a:txBody>
                    <a:bodyPr/>
                    <a:lstStyle/>
                    <a:p>
                      <a:pPr>
                        <a:spcAft>
                          <a:spcPts val="0"/>
                        </a:spcAft>
                      </a:pPr>
                      <a:r>
                        <a:rPr lang="en-US" sz="1600" dirty="0">
                          <a:effectLst/>
                        </a:rPr>
                        <a:t>Teamwork within units</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854498329"/>
                  </a:ext>
                </a:extLst>
              </a:tr>
              <a:tr h="65464">
                <a:tc gridSpan="10">
                  <a:txBody>
                    <a:bodyPr/>
                    <a:lstStyle/>
                    <a:p>
                      <a:pPr>
                        <a:spcAft>
                          <a:spcPts val="0"/>
                        </a:spcAft>
                      </a:pPr>
                      <a:r>
                        <a:rPr lang="en-US" sz="1600" b="0" dirty="0">
                          <a:effectLst/>
                        </a:rPr>
                        <a:t>B11 – When one area in this unit gets busy, others help out</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4096010502"/>
                  </a:ext>
                </a:extLst>
              </a:tr>
              <a:tr h="65464">
                <a:tc gridSpan="10">
                  <a:txBody>
                    <a:bodyPr/>
                    <a:lstStyle/>
                    <a:p>
                      <a:pPr>
                        <a:spcAft>
                          <a:spcPts val="0"/>
                        </a:spcAft>
                      </a:pPr>
                      <a:r>
                        <a:rPr lang="en-US" sz="1600" dirty="0">
                          <a:effectLst/>
                        </a:rPr>
                        <a:t>Communication Openness</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4281485359"/>
                  </a:ext>
                </a:extLst>
              </a:tr>
              <a:tr h="65464">
                <a:tc gridSpan="10">
                  <a:txBody>
                    <a:bodyPr/>
                    <a:lstStyle/>
                    <a:p>
                      <a:pPr>
                        <a:spcAft>
                          <a:spcPts val="0"/>
                        </a:spcAft>
                      </a:pPr>
                      <a:r>
                        <a:rPr lang="en-US" sz="1600" b="0" dirty="0">
                          <a:effectLst/>
                        </a:rPr>
                        <a:t>C6r – Staff are afraid to ask questions when something does not seem right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682633145"/>
                  </a:ext>
                </a:extLst>
              </a:tr>
              <a:tr h="65464">
                <a:tc gridSpan="10">
                  <a:txBody>
                    <a:bodyPr/>
                    <a:lstStyle/>
                    <a:p>
                      <a:pPr>
                        <a:spcAft>
                          <a:spcPts val="0"/>
                        </a:spcAft>
                      </a:pPr>
                      <a:r>
                        <a:rPr lang="en-US" sz="1600">
                          <a:effectLst/>
                        </a:rPr>
                        <a:t>Hospital management support for patient safety</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803036201"/>
                  </a:ext>
                </a:extLst>
              </a:tr>
              <a:tr h="65464">
                <a:tc gridSpan="10">
                  <a:txBody>
                    <a:bodyPr/>
                    <a:lstStyle/>
                    <a:p>
                      <a:pPr>
                        <a:spcAft>
                          <a:spcPts val="0"/>
                        </a:spcAft>
                      </a:pPr>
                      <a:r>
                        <a:rPr lang="en-US" sz="1600" b="0" dirty="0">
                          <a:effectLst/>
                        </a:rPr>
                        <a:t>E9r – Hospital management seems interested in patient safety only after an adverse event happens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863468017"/>
                  </a:ext>
                </a:extLst>
              </a:tr>
              <a:tr h="65464">
                <a:tc gridSpan="10">
                  <a:txBody>
                    <a:bodyPr/>
                    <a:lstStyle/>
                    <a:p>
                      <a:pPr>
                        <a:spcAft>
                          <a:spcPts val="0"/>
                        </a:spcAft>
                      </a:pPr>
                      <a:r>
                        <a:rPr lang="en-US" sz="1600">
                          <a:effectLst/>
                        </a:rPr>
                        <a:t>Teamwork across hospital units</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960929246"/>
                  </a:ext>
                </a:extLst>
              </a:tr>
              <a:tr h="65464">
                <a:tc gridSpan="10">
                  <a:txBody>
                    <a:bodyPr/>
                    <a:lstStyle/>
                    <a:p>
                      <a:pPr>
                        <a:spcAft>
                          <a:spcPts val="0"/>
                        </a:spcAft>
                      </a:pPr>
                      <a:r>
                        <a:rPr lang="en-US" sz="1600" b="0" dirty="0">
                          <a:effectLst/>
                        </a:rPr>
                        <a:t>F6r – It is often unpleasant to work with staff from other hospital units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130159582"/>
                  </a:ext>
                </a:extLst>
              </a:tr>
              <a:tr h="65464">
                <a:tc gridSpan="10">
                  <a:txBody>
                    <a:bodyPr/>
                    <a:lstStyle/>
                    <a:p>
                      <a:pPr>
                        <a:spcAft>
                          <a:spcPts val="0"/>
                        </a:spcAft>
                      </a:pPr>
                      <a:r>
                        <a:rPr lang="en-US" sz="1600">
                          <a:effectLst/>
                        </a:rPr>
                        <a:t>Organizational Learning—Continuous Improvement</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587622253"/>
                  </a:ext>
                </a:extLst>
              </a:tr>
              <a:tr h="65464">
                <a:tc gridSpan="10">
                  <a:txBody>
                    <a:bodyPr/>
                    <a:lstStyle/>
                    <a:p>
                      <a:pPr>
                        <a:spcAft>
                          <a:spcPts val="0"/>
                        </a:spcAft>
                      </a:pPr>
                      <a:r>
                        <a:rPr lang="en-US" sz="1600" b="0" dirty="0">
                          <a:effectLst/>
                        </a:rPr>
                        <a:t>H9 – Mistakes have led to positive changes here</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689635593"/>
                  </a:ext>
                </a:extLst>
              </a:tr>
              <a:tr h="65464">
                <a:tc gridSpan="10">
                  <a:txBody>
                    <a:bodyPr/>
                    <a:lstStyle/>
                    <a:p>
                      <a:pPr>
                        <a:spcAft>
                          <a:spcPts val="0"/>
                        </a:spcAft>
                      </a:pPr>
                      <a:r>
                        <a:rPr lang="en-US" sz="1600" dirty="0">
                          <a:effectLst/>
                        </a:rPr>
                        <a:t>Overall perceptions of safety</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3553040610"/>
                  </a:ext>
                </a:extLst>
              </a:tr>
              <a:tr h="65464">
                <a:tc gridSpan="10">
                  <a:txBody>
                    <a:bodyPr/>
                    <a:lstStyle/>
                    <a:p>
                      <a:pPr>
                        <a:spcAft>
                          <a:spcPts val="0"/>
                        </a:spcAft>
                      </a:pPr>
                      <a:r>
                        <a:rPr lang="en-US" sz="1600" b="0">
                          <a:effectLst/>
                        </a:rPr>
                        <a:t>H10r – It is just by chance that more serious mistakes do not happen around here (reversed item)</a:t>
                      </a:r>
                      <a:endParaRPr lang="de-AT" sz="1600" b="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742978707"/>
                  </a:ext>
                </a:extLst>
              </a:tr>
              <a:tr h="65464">
                <a:tc gridSpan="10">
                  <a:txBody>
                    <a:bodyPr/>
                    <a:lstStyle/>
                    <a:p>
                      <a:pPr>
                        <a:spcAft>
                          <a:spcPts val="0"/>
                        </a:spcAft>
                      </a:pPr>
                      <a:r>
                        <a:rPr lang="en-US" sz="1600" b="0" dirty="0">
                          <a:effectLst/>
                        </a:rPr>
                        <a:t>H17r – We have patient safety problems in this unit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3791073420"/>
                  </a:ext>
                </a:extLst>
              </a:tr>
            </a:tbl>
          </a:graphicData>
        </a:graphic>
      </p:graphicFrame>
    </p:spTree>
    <p:extLst>
      <p:ext uri="{BB962C8B-B14F-4D97-AF65-F5344CB8AC3E}">
        <p14:creationId xmlns:p14="http://schemas.microsoft.com/office/powerpoint/2010/main" val="3388816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8C429ED1-7436-41C6-91E8-83AAF3EF700C}"/>
              </a:ext>
            </a:extLst>
          </p:cNvPr>
          <p:cNvGraphicFramePr>
            <a:graphicFrameLocks noGrp="1"/>
          </p:cNvGraphicFramePr>
          <p:nvPr>
            <p:extLst/>
          </p:nvPr>
        </p:nvGraphicFramePr>
        <p:xfrm>
          <a:off x="560513" y="188640"/>
          <a:ext cx="8784977" cy="2438400"/>
        </p:xfrm>
        <a:graphic>
          <a:graphicData uri="http://schemas.openxmlformats.org/drawingml/2006/table">
            <a:tbl>
              <a:tblPr firstRow="1" firstCol="1" bandRow="1">
                <a:tableStyleId>{72833802-FEF1-4C79-8D5D-14CF1EAF98D9}</a:tableStyleId>
              </a:tblPr>
              <a:tblGrid>
                <a:gridCol w="3985657">
                  <a:extLst>
                    <a:ext uri="{9D8B030D-6E8A-4147-A177-3AD203B41FA5}">
                      <a16:colId xmlns:a16="http://schemas.microsoft.com/office/drawing/2014/main" val="679062607"/>
                    </a:ext>
                  </a:extLst>
                </a:gridCol>
                <a:gridCol w="537749">
                  <a:extLst>
                    <a:ext uri="{9D8B030D-6E8A-4147-A177-3AD203B41FA5}">
                      <a16:colId xmlns:a16="http://schemas.microsoft.com/office/drawing/2014/main" val="3453950923"/>
                    </a:ext>
                  </a:extLst>
                </a:gridCol>
                <a:gridCol w="537749">
                  <a:extLst>
                    <a:ext uri="{9D8B030D-6E8A-4147-A177-3AD203B41FA5}">
                      <a16:colId xmlns:a16="http://schemas.microsoft.com/office/drawing/2014/main" val="2227778265"/>
                    </a:ext>
                  </a:extLst>
                </a:gridCol>
                <a:gridCol w="539505">
                  <a:extLst>
                    <a:ext uri="{9D8B030D-6E8A-4147-A177-3AD203B41FA5}">
                      <a16:colId xmlns:a16="http://schemas.microsoft.com/office/drawing/2014/main" val="2344241305"/>
                    </a:ext>
                  </a:extLst>
                </a:gridCol>
                <a:gridCol w="537749">
                  <a:extLst>
                    <a:ext uri="{9D8B030D-6E8A-4147-A177-3AD203B41FA5}">
                      <a16:colId xmlns:a16="http://schemas.microsoft.com/office/drawing/2014/main" val="1445090645"/>
                    </a:ext>
                  </a:extLst>
                </a:gridCol>
                <a:gridCol w="537749">
                  <a:extLst>
                    <a:ext uri="{9D8B030D-6E8A-4147-A177-3AD203B41FA5}">
                      <a16:colId xmlns:a16="http://schemas.microsoft.com/office/drawing/2014/main" val="1856427772"/>
                    </a:ext>
                  </a:extLst>
                </a:gridCol>
                <a:gridCol w="539505">
                  <a:extLst>
                    <a:ext uri="{9D8B030D-6E8A-4147-A177-3AD203B41FA5}">
                      <a16:colId xmlns:a16="http://schemas.microsoft.com/office/drawing/2014/main" val="3705344449"/>
                    </a:ext>
                  </a:extLst>
                </a:gridCol>
                <a:gridCol w="537749">
                  <a:extLst>
                    <a:ext uri="{9D8B030D-6E8A-4147-A177-3AD203B41FA5}">
                      <a16:colId xmlns:a16="http://schemas.microsoft.com/office/drawing/2014/main" val="15164714"/>
                    </a:ext>
                  </a:extLst>
                </a:gridCol>
                <a:gridCol w="537749">
                  <a:extLst>
                    <a:ext uri="{9D8B030D-6E8A-4147-A177-3AD203B41FA5}">
                      <a16:colId xmlns:a16="http://schemas.microsoft.com/office/drawing/2014/main" val="2922492248"/>
                    </a:ext>
                  </a:extLst>
                </a:gridCol>
                <a:gridCol w="493816">
                  <a:extLst>
                    <a:ext uri="{9D8B030D-6E8A-4147-A177-3AD203B41FA5}">
                      <a16:colId xmlns:a16="http://schemas.microsoft.com/office/drawing/2014/main" val="2600595499"/>
                    </a:ext>
                  </a:extLst>
                </a:gridCol>
              </a:tblGrid>
              <a:tr h="65464">
                <a:tc gridSpan="10">
                  <a:txBody>
                    <a:bodyPr/>
                    <a:lstStyle/>
                    <a:p>
                      <a:pPr marL="0" algn="ctr" defTabSz="914400" rtl="0" eaLnBrk="1" latinLnBrk="0" hangingPunct="1">
                        <a:spcAft>
                          <a:spcPts val="0"/>
                        </a:spcAft>
                      </a:pPr>
                      <a:r>
                        <a:rPr lang="en-US" sz="1600" b="1" kern="1200" dirty="0">
                          <a:solidFill>
                            <a:schemeClr val="bg1"/>
                          </a:solidFill>
                          <a:latin typeface="+mn-lt"/>
                          <a:ea typeface="+mn-ea"/>
                          <a:cs typeface="+mn-cs"/>
                        </a:rPr>
                        <a:t>Factors with loadings for the HSOPSC-</a:t>
                      </a:r>
                      <a:r>
                        <a:rPr lang="en-US" sz="1600" b="1" kern="1200" dirty="0" err="1">
                          <a:solidFill>
                            <a:schemeClr val="bg1"/>
                          </a:solidFill>
                          <a:latin typeface="+mn-lt"/>
                          <a:ea typeface="+mn-ea"/>
                          <a:cs typeface="+mn-cs"/>
                        </a:rPr>
                        <a:t>BiH</a:t>
                      </a:r>
                      <a:r>
                        <a:rPr lang="en-US" sz="1600" b="1" kern="1200" dirty="0">
                          <a:solidFill>
                            <a:schemeClr val="bg1"/>
                          </a:solidFill>
                          <a:latin typeface="+mn-lt"/>
                          <a:ea typeface="+mn-ea"/>
                          <a:cs typeface="+mn-cs"/>
                        </a:rPr>
                        <a:t> alternative model VI</a:t>
                      </a:r>
                      <a:endParaRPr lang="de-AT" sz="1600" b="1" kern="1200" dirty="0">
                        <a:solidFill>
                          <a:schemeClr val="bg1"/>
                        </a:solidFill>
                        <a:latin typeface="+mn-lt"/>
                        <a:ea typeface="+mn-ea"/>
                        <a:cs typeface="+mn-cs"/>
                      </a:endParaRPr>
                    </a:p>
                  </a:txBody>
                  <a:tcPr marL="10226" marR="10226" marT="0" marB="0" anchor="ctr">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869908047"/>
                  </a:ext>
                </a:extLst>
              </a:tr>
              <a:tr h="65464">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gridSpan="9">
                  <a:txBody>
                    <a:bodyPr/>
                    <a:lstStyle/>
                    <a:p>
                      <a:pPr algn="ctr">
                        <a:spcAft>
                          <a:spcPts val="0"/>
                        </a:spcAft>
                      </a:pPr>
                      <a:r>
                        <a:rPr lang="en-US" sz="1600" dirty="0">
                          <a:solidFill>
                            <a:schemeClr val="bg1"/>
                          </a:solidFill>
                          <a:effectLst/>
                        </a:rPr>
                        <a:t>Factor loading</a:t>
                      </a:r>
                      <a:endParaRPr lang="de-AT"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088577418"/>
                  </a:ext>
                </a:extLst>
              </a:tr>
              <a:tr h="65464">
                <a:tc>
                  <a:txBody>
                    <a:bodyPr/>
                    <a:lstStyle/>
                    <a:p>
                      <a:pPr>
                        <a:spcAft>
                          <a:spcPts val="0"/>
                        </a:spcAft>
                      </a:pPr>
                      <a:r>
                        <a:rPr lang="en-US" sz="1600">
                          <a:effectLst/>
                        </a:rPr>
                        <a:t> Item</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extLst>
                  <a:ext uri="{0D108BD9-81ED-4DB2-BD59-A6C34878D82A}">
                    <a16:rowId xmlns:a16="http://schemas.microsoft.com/office/drawing/2014/main" val="1119552711"/>
                  </a:ext>
                </a:extLst>
              </a:tr>
              <a:tr h="65464">
                <a:tc gridSpan="10">
                  <a:txBody>
                    <a:bodyPr/>
                    <a:lstStyle/>
                    <a:p>
                      <a:pPr>
                        <a:spcAft>
                          <a:spcPts val="0"/>
                        </a:spcAft>
                      </a:pPr>
                      <a:r>
                        <a:rPr lang="en-US" sz="1600" dirty="0">
                          <a:effectLst/>
                        </a:rPr>
                        <a:t>EXCLUDED:</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676690049"/>
                  </a:ext>
                </a:extLst>
              </a:tr>
              <a:tr h="65464">
                <a:tc gridSpan="10">
                  <a:txBody>
                    <a:bodyPr/>
                    <a:lstStyle/>
                    <a:p>
                      <a:pPr>
                        <a:spcAft>
                          <a:spcPts val="0"/>
                        </a:spcAft>
                      </a:pPr>
                      <a:r>
                        <a:rPr lang="en-US" sz="1600" dirty="0">
                          <a:effectLst/>
                        </a:rPr>
                        <a:t>Staffing</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393892247"/>
                  </a:ext>
                </a:extLst>
              </a:tr>
              <a:tr h="65464">
                <a:tc gridSpan="10">
                  <a:txBody>
                    <a:bodyPr/>
                    <a:lstStyle/>
                    <a:p>
                      <a:pPr>
                        <a:spcAft>
                          <a:spcPts val="0"/>
                        </a:spcAft>
                      </a:pPr>
                      <a:r>
                        <a:rPr lang="en-US" sz="1600" b="0" dirty="0">
                          <a:effectLst/>
                        </a:rPr>
                        <a:t>J2 – We have enough staff to handle the workload</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1682916106"/>
                  </a:ext>
                </a:extLst>
              </a:tr>
              <a:tr h="65464">
                <a:tc gridSpan="10">
                  <a:txBody>
                    <a:bodyPr/>
                    <a:lstStyle/>
                    <a:p>
                      <a:pPr>
                        <a:spcAft>
                          <a:spcPts val="0"/>
                        </a:spcAft>
                      </a:pPr>
                      <a:r>
                        <a:rPr lang="en-US" sz="1600" b="0">
                          <a:effectLst/>
                        </a:rPr>
                        <a:t>J5r – Staff in this unit work longer hours than is best for patient care (reversed item)</a:t>
                      </a:r>
                      <a:endParaRPr lang="de-AT" sz="1600" b="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541857323"/>
                  </a:ext>
                </a:extLst>
              </a:tr>
              <a:tr h="65464">
                <a:tc gridSpan="10">
                  <a:txBody>
                    <a:bodyPr/>
                    <a:lstStyle/>
                    <a:p>
                      <a:pPr>
                        <a:spcAft>
                          <a:spcPts val="0"/>
                        </a:spcAft>
                      </a:pPr>
                      <a:r>
                        <a:rPr lang="en-US" sz="1600" b="0" dirty="0">
                          <a:effectLst/>
                        </a:rPr>
                        <a:t>J7r – We use more agency/temporary staff than is best for patient care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401442206"/>
                  </a:ext>
                </a:extLst>
              </a:tr>
              <a:tr h="65464">
                <a:tc gridSpan="10">
                  <a:txBody>
                    <a:bodyPr/>
                    <a:lstStyle/>
                    <a:p>
                      <a:pPr>
                        <a:spcAft>
                          <a:spcPts val="0"/>
                        </a:spcAft>
                      </a:pPr>
                      <a:r>
                        <a:rPr lang="en-US" sz="1600" b="0" dirty="0">
                          <a:effectLst/>
                        </a:rPr>
                        <a:t>J14r – We work in "crisis mode" trying to do too much, too quickly (reversed item)</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519804398"/>
                  </a:ext>
                </a:extLst>
              </a:tr>
              <a:tr h="80135">
                <a:tc gridSpan="10">
                  <a:txBody>
                    <a:bodyPr/>
                    <a:lstStyle/>
                    <a:p>
                      <a:pPr>
                        <a:spcAft>
                          <a:spcPts val="0"/>
                        </a:spcAft>
                      </a:pP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4273414368"/>
                  </a:ext>
                </a:extLst>
              </a:tr>
            </a:tbl>
          </a:graphicData>
        </a:graphic>
      </p:graphicFrame>
    </p:spTree>
    <p:extLst>
      <p:ext uri="{BB962C8B-B14F-4D97-AF65-F5344CB8AC3E}">
        <p14:creationId xmlns:p14="http://schemas.microsoft.com/office/powerpoint/2010/main" val="762695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8C429ED1-7436-41C6-91E8-83AAF3EF700C}"/>
              </a:ext>
            </a:extLst>
          </p:cNvPr>
          <p:cNvGraphicFramePr>
            <a:graphicFrameLocks noGrp="1"/>
          </p:cNvGraphicFramePr>
          <p:nvPr>
            <p:extLst/>
          </p:nvPr>
        </p:nvGraphicFramePr>
        <p:xfrm>
          <a:off x="560513" y="188640"/>
          <a:ext cx="8784977" cy="4389120"/>
        </p:xfrm>
        <a:graphic>
          <a:graphicData uri="http://schemas.openxmlformats.org/drawingml/2006/table">
            <a:tbl>
              <a:tblPr firstRow="1" firstCol="1" bandRow="1">
                <a:tableStyleId>{72833802-FEF1-4C79-8D5D-14CF1EAF98D9}</a:tableStyleId>
              </a:tblPr>
              <a:tblGrid>
                <a:gridCol w="3985657">
                  <a:extLst>
                    <a:ext uri="{9D8B030D-6E8A-4147-A177-3AD203B41FA5}">
                      <a16:colId xmlns:a16="http://schemas.microsoft.com/office/drawing/2014/main" val="679062607"/>
                    </a:ext>
                  </a:extLst>
                </a:gridCol>
                <a:gridCol w="537749">
                  <a:extLst>
                    <a:ext uri="{9D8B030D-6E8A-4147-A177-3AD203B41FA5}">
                      <a16:colId xmlns:a16="http://schemas.microsoft.com/office/drawing/2014/main" val="3453950923"/>
                    </a:ext>
                  </a:extLst>
                </a:gridCol>
                <a:gridCol w="537749">
                  <a:extLst>
                    <a:ext uri="{9D8B030D-6E8A-4147-A177-3AD203B41FA5}">
                      <a16:colId xmlns:a16="http://schemas.microsoft.com/office/drawing/2014/main" val="2227778265"/>
                    </a:ext>
                  </a:extLst>
                </a:gridCol>
                <a:gridCol w="539505">
                  <a:extLst>
                    <a:ext uri="{9D8B030D-6E8A-4147-A177-3AD203B41FA5}">
                      <a16:colId xmlns:a16="http://schemas.microsoft.com/office/drawing/2014/main" val="2344241305"/>
                    </a:ext>
                  </a:extLst>
                </a:gridCol>
                <a:gridCol w="537749">
                  <a:extLst>
                    <a:ext uri="{9D8B030D-6E8A-4147-A177-3AD203B41FA5}">
                      <a16:colId xmlns:a16="http://schemas.microsoft.com/office/drawing/2014/main" val="1445090645"/>
                    </a:ext>
                  </a:extLst>
                </a:gridCol>
                <a:gridCol w="537749">
                  <a:extLst>
                    <a:ext uri="{9D8B030D-6E8A-4147-A177-3AD203B41FA5}">
                      <a16:colId xmlns:a16="http://schemas.microsoft.com/office/drawing/2014/main" val="1856427772"/>
                    </a:ext>
                  </a:extLst>
                </a:gridCol>
                <a:gridCol w="539505">
                  <a:extLst>
                    <a:ext uri="{9D8B030D-6E8A-4147-A177-3AD203B41FA5}">
                      <a16:colId xmlns:a16="http://schemas.microsoft.com/office/drawing/2014/main" val="3705344449"/>
                    </a:ext>
                  </a:extLst>
                </a:gridCol>
                <a:gridCol w="537749">
                  <a:extLst>
                    <a:ext uri="{9D8B030D-6E8A-4147-A177-3AD203B41FA5}">
                      <a16:colId xmlns:a16="http://schemas.microsoft.com/office/drawing/2014/main" val="15164714"/>
                    </a:ext>
                  </a:extLst>
                </a:gridCol>
                <a:gridCol w="537749">
                  <a:extLst>
                    <a:ext uri="{9D8B030D-6E8A-4147-A177-3AD203B41FA5}">
                      <a16:colId xmlns:a16="http://schemas.microsoft.com/office/drawing/2014/main" val="2922492248"/>
                    </a:ext>
                  </a:extLst>
                </a:gridCol>
                <a:gridCol w="493816">
                  <a:extLst>
                    <a:ext uri="{9D8B030D-6E8A-4147-A177-3AD203B41FA5}">
                      <a16:colId xmlns:a16="http://schemas.microsoft.com/office/drawing/2014/main" val="2600595499"/>
                    </a:ext>
                  </a:extLst>
                </a:gridCol>
              </a:tblGrid>
              <a:tr h="65464">
                <a:tc gridSpan="10">
                  <a:txBody>
                    <a:bodyPr/>
                    <a:lstStyle/>
                    <a:p>
                      <a:pPr marL="0" algn="ctr" defTabSz="914400" rtl="0" eaLnBrk="1" latinLnBrk="0" hangingPunct="1">
                        <a:spcAft>
                          <a:spcPts val="0"/>
                        </a:spcAft>
                      </a:pPr>
                      <a:r>
                        <a:rPr lang="en-US" sz="1600" b="1" kern="1200" dirty="0">
                          <a:solidFill>
                            <a:schemeClr val="bg1"/>
                          </a:solidFill>
                          <a:latin typeface="+mn-lt"/>
                          <a:ea typeface="+mn-ea"/>
                          <a:cs typeface="+mn-cs"/>
                        </a:rPr>
                        <a:t>Factors with loadings for the HSOPSC-</a:t>
                      </a:r>
                      <a:r>
                        <a:rPr lang="en-US" sz="1600" b="1" kern="1200" dirty="0" err="1">
                          <a:solidFill>
                            <a:schemeClr val="bg1"/>
                          </a:solidFill>
                          <a:latin typeface="+mn-lt"/>
                          <a:ea typeface="+mn-ea"/>
                          <a:cs typeface="+mn-cs"/>
                        </a:rPr>
                        <a:t>BiH</a:t>
                      </a:r>
                      <a:r>
                        <a:rPr lang="en-US" sz="1600" b="1" kern="1200" dirty="0">
                          <a:solidFill>
                            <a:schemeClr val="bg1"/>
                          </a:solidFill>
                          <a:latin typeface="+mn-lt"/>
                          <a:ea typeface="+mn-ea"/>
                          <a:cs typeface="+mn-cs"/>
                        </a:rPr>
                        <a:t> alternative model I</a:t>
                      </a:r>
                      <a:endParaRPr lang="de-AT" sz="1600" b="1" kern="1200" dirty="0">
                        <a:solidFill>
                          <a:schemeClr val="bg1"/>
                        </a:solidFill>
                        <a:latin typeface="+mn-lt"/>
                        <a:ea typeface="+mn-ea"/>
                        <a:cs typeface="+mn-cs"/>
                      </a:endParaRPr>
                    </a:p>
                  </a:txBody>
                  <a:tcPr marL="10226" marR="10226" marT="0" marB="0" anchor="ctr">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869908047"/>
                  </a:ext>
                </a:extLst>
              </a:tr>
              <a:tr h="65464">
                <a:tc>
                  <a:txBody>
                    <a:bodyPr/>
                    <a:lstStyle/>
                    <a:p>
                      <a:pP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gridSpan="9">
                  <a:txBody>
                    <a:bodyPr/>
                    <a:lstStyle/>
                    <a:p>
                      <a:pPr algn="ctr">
                        <a:spcAft>
                          <a:spcPts val="0"/>
                        </a:spcAft>
                      </a:pPr>
                      <a:r>
                        <a:rPr lang="en-US" sz="1600" dirty="0">
                          <a:solidFill>
                            <a:schemeClr val="bg1"/>
                          </a:solidFill>
                          <a:effectLst/>
                        </a:rPr>
                        <a:t>Factor loading</a:t>
                      </a:r>
                      <a:endParaRPr lang="de-AT" sz="1600"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solidFill>
                      <a:srgbClr val="00B0F0"/>
                    </a:solidFill>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tc hMerge="1">
                  <a:txBody>
                    <a:bodyPr/>
                    <a:lstStyle/>
                    <a:p>
                      <a:endParaRPr lang="de-AT"/>
                    </a:p>
                  </a:txBody>
                  <a:tcPr/>
                </a:tc>
                <a:extLst>
                  <a:ext uri="{0D108BD9-81ED-4DB2-BD59-A6C34878D82A}">
                    <a16:rowId xmlns:a16="http://schemas.microsoft.com/office/drawing/2014/main" val="2088577418"/>
                  </a:ext>
                </a:extLst>
              </a:tr>
              <a:tr h="65464">
                <a:tc>
                  <a:txBody>
                    <a:bodyPr/>
                    <a:lstStyle/>
                    <a:p>
                      <a:pPr>
                        <a:spcAft>
                          <a:spcPts val="0"/>
                        </a:spcAft>
                      </a:pPr>
                      <a:r>
                        <a:rPr lang="en-US" sz="1600" dirty="0">
                          <a:effectLst/>
                        </a:rPr>
                        <a:t> Item</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7</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a:effectLst/>
                        </a:rPr>
                        <a:t>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tc>
                  <a:txBody>
                    <a:bodyPr/>
                    <a:lstStyle/>
                    <a:p>
                      <a:pPr algn="ctr">
                        <a:spcAft>
                          <a:spcPts val="0"/>
                        </a:spcAft>
                      </a:pPr>
                      <a:r>
                        <a:rPr lang="en-US" sz="1600" dirty="0">
                          <a:effectLst/>
                        </a:rPr>
                        <a:t>9</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b"/>
                </a:tc>
                <a:extLst>
                  <a:ext uri="{0D108BD9-81ED-4DB2-BD59-A6C34878D82A}">
                    <a16:rowId xmlns:a16="http://schemas.microsoft.com/office/drawing/2014/main" val="1119552711"/>
                  </a:ext>
                </a:extLst>
              </a:tr>
              <a:tr h="134199">
                <a:tc>
                  <a:txBody>
                    <a:bodyPr/>
                    <a:lstStyle/>
                    <a:p>
                      <a:pPr>
                        <a:spcAft>
                          <a:spcPts val="0"/>
                        </a:spcAft>
                      </a:pPr>
                      <a:r>
                        <a:rPr lang="en-US" sz="1600" dirty="0">
                          <a:effectLst/>
                        </a:rPr>
                        <a:t>Factor 1: Supervisors’ and managers’ expectations and actions promoting safety</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749876794"/>
                  </a:ext>
                </a:extLst>
              </a:tr>
              <a:tr h="182478">
                <a:tc>
                  <a:txBody>
                    <a:bodyPr/>
                    <a:lstStyle/>
                    <a:p>
                      <a:pPr>
                        <a:spcAft>
                          <a:spcPts val="0"/>
                        </a:spcAft>
                      </a:pPr>
                      <a:r>
                        <a:rPr lang="en-US" sz="1600" b="0" dirty="0">
                          <a:effectLst/>
                        </a:rPr>
                        <a:t>A1 – My supervisor/manager says a good word when he/she sees a job done according to established patient safety procedures.</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tc>
                <a:tc>
                  <a:txBody>
                    <a:bodyPr/>
                    <a:lstStyle/>
                    <a:p>
                      <a:pPr algn="r">
                        <a:spcAft>
                          <a:spcPts val="0"/>
                        </a:spcAft>
                      </a:pPr>
                      <a:r>
                        <a:rPr lang="en-US" sz="1600" dirty="0">
                          <a:effectLst/>
                        </a:rPr>
                        <a:t>-.893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-.005</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-.002</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4179357787"/>
                  </a:ext>
                </a:extLst>
              </a:tr>
              <a:tr h="130926">
                <a:tc>
                  <a:txBody>
                    <a:bodyPr/>
                    <a:lstStyle/>
                    <a:p>
                      <a:pPr>
                        <a:spcAft>
                          <a:spcPts val="0"/>
                        </a:spcAft>
                      </a:pPr>
                      <a:r>
                        <a:rPr lang="en-US" sz="1600" b="0" dirty="0">
                          <a:effectLst/>
                        </a:rPr>
                        <a:t>A2 – My supervisor/manager seriously considers staff suggestions for improving patient safety.</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-.779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.022</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.025</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-.015</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.020</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292826264"/>
                  </a:ext>
                </a:extLst>
              </a:tr>
              <a:tr h="85920">
                <a:tc>
                  <a:txBody>
                    <a:bodyPr/>
                    <a:lstStyle/>
                    <a:p>
                      <a:pPr>
                        <a:spcAft>
                          <a:spcPts val="0"/>
                        </a:spcAft>
                      </a:pPr>
                      <a:r>
                        <a:rPr lang="en-US" sz="1600">
                          <a:effectLst/>
                        </a:rPr>
                        <a:t>Factor 2: Teamwork within units</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a:effectLst/>
                        </a:rPr>
                        <a:t> </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1326015967"/>
                  </a:ext>
                </a:extLst>
              </a:tr>
              <a:tr h="85920">
                <a:tc>
                  <a:txBody>
                    <a:bodyPr/>
                    <a:lstStyle/>
                    <a:p>
                      <a:pPr>
                        <a:spcAft>
                          <a:spcPts val="0"/>
                        </a:spcAft>
                      </a:pPr>
                      <a:r>
                        <a:rPr lang="en-US" sz="1600" b="0">
                          <a:effectLst/>
                        </a:rPr>
                        <a:t>B1 – People support one another in this unit.</a:t>
                      </a:r>
                      <a:endParaRPr lang="de-AT" sz="1600" b="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.848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-.067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.040</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-.040</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.006</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481862634"/>
                  </a:ext>
                </a:extLst>
              </a:tr>
              <a:tr h="81828">
                <a:tc>
                  <a:txBody>
                    <a:bodyPr/>
                    <a:lstStyle/>
                    <a:p>
                      <a:pPr>
                        <a:spcAft>
                          <a:spcPts val="0"/>
                        </a:spcAft>
                      </a:pPr>
                      <a:r>
                        <a:rPr lang="en-US" sz="1600" b="0" dirty="0">
                          <a:effectLst/>
                        </a:rPr>
                        <a:t>B4 –People treat each other with respect in this unit.</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.834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-.014</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.053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.025</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-.003</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-.009</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.022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2300713917"/>
                  </a:ext>
                </a:extLst>
              </a:tr>
              <a:tr h="130926">
                <a:tc>
                  <a:txBody>
                    <a:bodyPr/>
                    <a:lstStyle/>
                    <a:p>
                      <a:pPr>
                        <a:spcAft>
                          <a:spcPts val="0"/>
                        </a:spcAft>
                      </a:pPr>
                      <a:r>
                        <a:rPr lang="en-US" sz="1600" b="0" dirty="0">
                          <a:effectLst/>
                        </a:rPr>
                        <a:t>B3 – When a lot of work needs to be done quickly, we work together as a team </a:t>
                      </a:r>
                      <a:endParaRPr lang="de-AT" sz="1600" b="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-.033</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.541</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.142</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.057</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a:effectLst/>
                        </a:rPr>
                        <a:t>.038</a:t>
                      </a: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-.091</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.068</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.006</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r">
                        <a:spcAft>
                          <a:spcPts val="0"/>
                        </a:spcAft>
                      </a:pPr>
                      <a:r>
                        <a:rPr lang="en-US" sz="1600" dirty="0">
                          <a:effectLst/>
                        </a:rPr>
                        <a:t>.008</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4156442138"/>
                  </a:ext>
                </a:extLst>
              </a:tr>
              <a:tr h="81828">
                <a:tc>
                  <a:txBody>
                    <a:bodyPr/>
                    <a:lstStyle/>
                    <a:p>
                      <a:pPr>
                        <a:spcAft>
                          <a:spcPts val="0"/>
                        </a:spcAft>
                      </a:pP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tc>
                  <a:txBody>
                    <a:bodyPr/>
                    <a:lstStyle/>
                    <a:p>
                      <a:pPr algn="ctr">
                        <a:spcAft>
                          <a:spcPts val="0"/>
                        </a:spcAft>
                      </a:pPr>
                      <a:r>
                        <a:rPr lang="en-US" sz="1600" dirty="0">
                          <a:effectLst/>
                        </a:rPr>
                        <a:t> </a:t>
                      </a:r>
                      <a:endParaRPr lang="de-AT" sz="1600" dirty="0">
                        <a:effectLst/>
                        <a:latin typeface="Calibri" panose="020F0502020204030204" pitchFamily="34" charset="0"/>
                        <a:ea typeface="Calibri" panose="020F0502020204030204" pitchFamily="34" charset="0"/>
                        <a:cs typeface="Mangal" panose="02040503050203030202" pitchFamily="18" charset="0"/>
                      </a:endParaRPr>
                    </a:p>
                  </a:txBody>
                  <a:tcPr marL="10226" marR="10226" marT="0" marB="0" anchor="ctr"/>
                </a:tc>
                <a:extLst>
                  <a:ext uri="{0D108BD9-81ED-4DB2-BD59-A6C34878D82A}">
                    <a16:rowId xmlns:a16="http://schemas.microsoft.com/office/drawing/2014/main" val="3326012125"/>
                  </a:ext>
                </a:extLst>
              </a:tr>
            </a:tbl>
          </a:graphicData>
        </a:graphic>
      </p:graphicFrame>
    </p:spTree>
    <p:extLst>
      <p:ext uri="{BB962C8B-B14F-4D97-AF65-F5344CB8AC3E}">
        <p14:creationId xmlns:p14="http://schemas.microsoft.com/office/powerpoint/2010/main" val="478598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94064"/>
            <a:ext cx="7772400" cy="1143000"/>
          </a:xfrm>
        </p:spPr>
        <p:txBody>
          <a:bodyPr/>
          <a:lstStyle/>
          <a:p>
            <a:r>
              <a:rPr lang="de-AT" sz="2400" b="1" dirty="0">
                <a:solidFill>
                  <a:srgbClr val="0B7983"/>
                </a:solidFill>
                <a:latin typeface="Arial" panose="020B0604020202020204" pitchFamily="34" charset="0"/>
                <a:cs typeface="Arial" panose="020B0604020202020204" pitchFamily="34" charset="0"/>
              </a:rPr>
              <a:t>Vergleich der Berufsgruppen in der Studie</a:t>
            </a:r>
          </a:p>
        </p:txBody>
      </p:sp>
      <p:sp>
        <p:nvSpPr>
          <p:cNvPr id="8" name="Inhaltsplatzhalter 2"/>
          <p:cNvSpPr>
            <a:spLocks noGrp="1"/>
          </p:cNvSpPr>
          <p:nvPr>
            <p:ph idx="1"/>
          </p:nvPr>
        </p:nvSpPr>
        <p:spPr>
          <a:xfrm>
            <a:off x="1066800" y="964372"/>
            <a:ext cx="8473440" cy="4320480"/>
          </a:xfrm>
        </p:spPr>
        <p:txBody>
          <a:bodyPr/>
          <a:lstStyle/>
          <a:p>
            <a:pPr>
              <a:spcBef>
                <a:spcPts val="0"/>
              </a:spcBef>
            </a:pPr>
            <a:endParaRPr lang="de-AT" sz="2400" kern="1200" dirty="0">
              <a:cs typeface="Arial" panose="020B0604020202020204" pitchFamily="34" charset="0"/>
            </a:endParaRPr>
          </a:p>
          <a:p>
            <a:pPr>
              <a:spcBef>
                <a:spcPts val="0"/>
              </a:spcBef>
            </a:pPr>
            <a:r>
              <a:rPr lang="de-AT" sz="2400" b="1" kern="1200" dirty="0">
                <a:cs typeface="Arial" panose="020B0604020202020204" pitchFamily="34" charset="0"/>
              </a:rPr>
              <a:t>Medizinisches Personal</a:t>
            </a:r>
          </a:p>
          <a:p>
            <a:pPr>
              <a:spcBef>
                <a:spcPts val="0"/>
              </a:spcBef>
            </a:pPr>
            <a:endParaRPr lang="de-AT" sz="2400" b="1" kern="1200" dirty="0">
              <a:cs typeface="Arial" panose="020B0604020202020204" pitchFamily="34" charset="0"/>
            </a:endParaRPr>
          </a:p>
          <a:p>
            <a:pPr>
              <a:spcBef>
                <a:spcPts val="0"/>
              </a:spcBef>
            </a:pPr>
            <a:r>
              <a:rPr lang="de-AT" sz="2400" b="1" kern="1200" dirty="0">
                <a:cs typeface="Arial" panose="020B0604020202020204" pitchFamily="34" charset="0"/>
              </a:rPr>
              <a:t>Diplomierte Pflegefachpersonal</a:t>
            </a:r>
          </a:p>
          <a:p>
            <a:pPr>
              <a:spcBef>
                <a:spcPts val="0"/>
              </a:spcBef>
            </a:pPr>
            <a:endParaRPr lang="bs-Latn-BA" sz="2400" b="1" kern="1200" dirty="0">
              <a:cs typeface="Arial" panose="020B0604020202020204" pitchFamily="34" charset="0"/>
            </a:endParaRPr>
          </a:p>
          <a:p>
            <a:pPr>
              <a:spcBef>
                <a:spcPts val="0"/>
              </a:spcBef>
            </a:pPr>
            <a:r>
              <a:rPr lang="de-DE" sz="2400" b="1" kern="1200" dirty="0">
                <a:cs typeface="Arial" panose="020B0604020202020204" pitchFamily="34" charset="0"/>
              </a:rPr>
              <a:t>Andere Mitarbeitende in der Pflege</a:t>
            </a:r>
            <a:endParaRPr lang="bs-Latn-BA" sz="2400" b="1" kern="1200" dirty="0">
              <a:cs typeface="Arial" panose="020B0604020202020204" pitchFamily="34" charset="0"/>
            </a:endParaRPr>
          </a:p>
          <a:p>
            <a:pPr>
              <a:spcBef>
                <a:spcPts val="0"/>
              </a:spcBef>
            </a:pPr>
            <a:endParaRPr lang="de-AT" sz="2400" b="1" kern="1200" dirty="0">
              <a:cs typeface="Arial" panose="020B0604020202020204" pitchFamily="34" charset="0"/>
            </a:endParaRPr>
          </a:p>
          <a:p>
            <a:pPr>
              <a:spcBef>
                <a:spcPts val="0"/>
              </a:spcBef>
            </a:pPr>
            <a:r>
              <a:rPr lang="de-AT" sz="2400" b="1" kern="1200" dirty="0">
                <a:cs typeface="Arial" panose="020B0604020202020204" pitchFamily="34" charset="0"/>
              </a:rPr>
              <a:t>Medizinisch-technisches-therapeutische Personal</a:t>
            </a:r>
          </a:p>
          <a:p>
            <a:pPr>
              <a:spcBef>
                <a:spcPts val="0"/>
              </a:spcBef>
            </a:pPr>
            <a:endParaRPr lang="de-AT" sz="2400" b="1" kern="1200" dirty="0">
              <a:cs typeface="Arial" panose="020B0604020202020204" pitchFamily="34" charset="0"/>
            </a:endParaRPr>
          </a:p>
          <a:p>
            <a:pPr>
              <a:spcBef>
                <a:spcPts val="0"/>
              </a:spcBef>
            </a:pPr>
            <a:r>
              <a:rPr lang="de-AT" sz="2400" b="1" kern="1200" dirty="0">
                <a:cs typeface="Arial" panose="020B0604020202020204" pitchFamily="34" charset="0"/>
              </a:rPr>
              <a:t>Management / administratives Personal</a:t>
            </a:r>
          </a:p>
          <a:p>
            <a:pPr>
              <a:spcBef>
                <a:spcPts val="0"/>
              </a:spcBef>
            </a:pPr>
            <a:endParaRPr lang="de-AT" sz="2400" b="1" kern="1200" dirty="0">
              <a:cs typeface="Arial" panose="020B0604020202020204" pitchFamily="34" charset="0"/>
            </a:endParaRPr>
          </a:p>
          <a:p>
            <a:pPr>
              <a:spcBef>
                <a:spcPts val="0"/>
              </a:spcBef>
            </a:pPr>
            <a:r>
              <a:rPr lang="de-AT" sz="2400" b="1" kern="1200" dirty="0">
                <a:cs typeface="Arial" panose="020B0604020202020204" pitchFamily="34" charset="0"/>
              </a:rPr>
              <a:t>Weiteres Personal …</a:t>
            </a:r>
          </a:p>
          <a:p>
            <a:pPr>
              <a:spcBef>
                <a:spcPts val="0"/>
              </a:spcBef>
              <a:buFont typeface="Arial" panose="020B0604020202020204" pitchFamily="34" charset="0"/>
              <a:buChar char="•"/>
            </a:pPr>
            <a:endParaRPr lang="de-AT" sz="2000" dirty="0">
              <a:cs typeface="Arial" panose="020B0604020202020204" pitchFamily="34" charset="0"/>
            </a:endParaRPr>
          </a:p>
          <a:p>
            <a:pPr marL="0" indent="0">
              <a:spcBef>
                <a:spcPts val="0"/>
              </a:spcBef>
              <a:buNone/>
            </a:pPr>
            <a:endParaRPr lang="de-AT" sz="2000" dirty="0">
              <a:cs typeface="Arial" panose="020B0604020202020204" pitchFamily="34" charset="0"/>
            </a:endParaRPr>
          </a:p>
          <a:p>
            <a:endParaRPr lang="de-AT" sz="2000" dirty="0">
              <a:cs typeface="Arial" panose="020B0604020202020204" pitchFamily="34" charset="0"/>
            </a:endParaRPr>
          </a:p>
          <a:p>
            <a:pPr marL="0" indent="0">
              <a:buNone/>
            </a:pPr>
            <a:endParaRPr lang="de-AT" sz="2000" dirty="0">
              <a:cs typeface="Arial" panose="020B0604020202020204" pitchFamily="34" charset="0"/>
            </a:endParaRPr>
          </a:p>
        </p:txBody>
      </p:sp>
    </p:spTree>
    <p:extLst>
      <p:ext uri="{BB962C8B-B14F-4D97-AF65-F5344CB8AC3E}">
        <p14:creationId xmlns:p14="http://schemas.microsoft.com/office/powerpoint/2010/main" val="4000698318"/>
      </p:ext>
    </p:extLst>
  </p:cSld>
  <p:clrMapOvr>
    <a:masterClrMapping/>
  </p:clrMapOvr>
</p:sld>
</file>

<file path=ppt/theme/theme1.xml><?xml version="1.0" encoding="utf-8"?>
<a:theme xmlns:a="http://schemas.openxmlformats.org/drawingml/2006/main" name="Allianz-Kontak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llianz_clea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AU Haupteingang">
  <a:themeElements>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ndara">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eere Präsentation">
  <a:themeElements>
    <a:clrScheme name="Leere Präsentatio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Leere Präsentation">
      <a:majorFont>
        <a:latin typeface="Arial"/>
        <a:ea typeface="Arial"/>
        <a:cs typeface="Arial"/>
      </a:majorFont>
      <a:minorFont>
        <a:latin typeface="Helvetica"/>
        <a:ea typeface="Helvetica"/>
        <a:cs typeface="Helvetica"/>
      </a:minorFont>
    </a:fontScheme>
    <a:fmtScheme name="Leere Präsentatio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0EA682F6F504F439A313A0D67762EFB" ma:contentTypeVersion="12" ma:contentTypeDescription="Ein neues Dokument erstellen." ma:contentTypeScope="" ma:versionID="0f47d5765ed4b8068a8eb9356bd73d48">
  <xsd:schema xmlns:xsd="http://www.w3.org/2001/XMLSchema" xmlns:xs="http://www.w3.org/2001/XMLSchema" xmlns:p="http://schemas.microsoft.com/office/2006/metadata/properties" xmlns:ns2="d232cd6b-c686-492d-8dca-de7237f03fc9" xmlns:ns3="6d89398a-b7a4-4602-a427-c3fe55f741fa" targetNamespace="http://schemas.microsoft.com/office/2006/metadata/properties" ma:root="true" ma:fieldsID="206feb3beb6b5a4e0d51c6956e9db962" ns2:_="" ns3:_="">
    <xsd:import namespace="d232cd6b-c686-492d-8dca-de7237f03fc9"/>
    <xsd:import namespace="6d89398a-b7a4-4602-a427-c3fe55f741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32cd6b-c686-492d-8dca-de7237f03f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89398a-b7a4-4602-a427-c3fe55f741fa"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7881A3-4C4E-432F-B2A1-976E1C3B1B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32cd6b-c686-492d-8dca-de7237f03fc9"/>
    <ds:schemaRef ds:uri="6d89398a-b7a4-4602-a427-c3fe55f74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7C472D-386C-4DD6-A447-3CFB20B2C898}">
  <ds:schemaRefs>
    <ds:schemaRef ds:uri="http://schemas.microsoft.com/sharepoint/v3/contenttype/forms"/>
  </ds:schemaRefs>
</ds:datastoreItem>
</file>

<file path=customXml/itemProps3.xml><?xml version="1.0" encoding="utf-8"?>
<ds:datastoreItem xmlns:ds="http://schemas.openxmlformats.org/officeDocument/2006/customXml" ds:itemID="{A47AC0A8-2129-401D-9A5E-4DF1CABCE057}">
  <ds:schemaRefs>
    <ds:schemaRef ds:uri="http://schemas.microsoft.com/office/2006/documentManagement/types"/>
    <ds:schemaRef ds:uri="http://purl.org/dc/terms/"/>
    <ds:schemaRef ds:uri="http://schemas.openxmlformats.org/package/2006/metadata/core-properties"/>
    <ds:schemaRef ds:uri="http://purl.org/dc/dcmitype/"/>
    <ds:schemaRef ds:uri="6d89398a-b7a4-4602-a427-c3fe55f741fa"/>
    <ds:schemaRef ds:uri="http://purl.org/dc/elements/1.1/"/>
    <ds:schemaRef ds:uri="http://schemas.microsoft.com/office/2006/metadata/properties"/>
    <ds:schemaRef ds:uri="http://schemas.microsoft.com/office/infopath/2007/PartnerControls"/>
    <ds:schemaRef ds:uri="d232cd6b-c686-492d-8dca-de7237f03fc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4877</Words>
  <Application>Microsoft Office PowerPoint</Application>
  <PresentationFormat>A4-Papier (210 x 297 mm)</PresentationFormat>
  <Paragraphs>991</Paragraphs>
  <Slides>35</Slides>
  <Notes>17</Notes>
  <HiddenSlides>0</HiddenSlides>
  <MMClips>0</MMClips>
  <ScaleCrop>false</ScaleCrop>
  <HeadingPairs>
    <vt:vector size="6" baseType="variant">
      <vt:variant>
        <vt:lpstr>Verwendete Schriftarten</vt:lpstr>
      </vt:variant>
      <vt:variant>
        <vt:i4>12</vt:i4>
      </vt:variant>
      <vt:variant>
        <vt:lpstr>Design</vt:lpstr>
      </vt:variant>
      <vt:variant>
        <vt:i4>3</vt:i4>
      </vt:variant>
      <vt:variant>
        <vt:lpstr>Folientitel</vt:lpstr>
      </vt:variant>
      <vt:variant>
        <vt:i4>35</vt:i4>
      </vt:variant>
    </vt:vector>
  </HeadingPairs>
  <TitlesOfParts>
    <vt:vector size="50" baseType="lpstr">
      <vt:lpstr>ＭＳ Ｐゴシック</vt:lpstr>
      <vt:lpstr>Arial</vt:lpstr>
      <vt:lpstr>Calibri</vt:lpstr>
      <vt:lpstr>Calibri Light</vt:lpstr>
      <vt:lpstr>Candara</vt:lpstr>
      <vt:lpstr>Helvetica</vt:lpstr>
      <vt:lpstr>Lucida Grande</vt:lpstr>
      <vt:lpstr>Mangal</vt:lpstr>
      <vt:lpstr>Segoe UI</vt:lpstr>
      <vt:lpstr>Times New Roman</vt:lpstr>
      <vt:lpstr>Trebuchet MS</vt:lpstr>
      <vt:lpstr>Wingdings</vt:lpstr>
      <vt:lpstr>Allianz-Kontakt</vt:lpstr>
      <vt:lpstr>Allianz_clean</vt:lpstr>
      <vt:lpstr>AAU Haupteingang</vt:lpstr>
      <vt:lpstr>PowerPoint-Präsentation</vt:lpstr>
      <vt:lpstr>PowerPoint-Präsentation</vt:lpstr>
      <vt:lpstr>Vorteile einer Checkliste</vt:lpstr>
      <vt:lpstr>PowerPoint-Präsentation</vt:lpstr>
      <vt:lpstr>PowerPoint-Präsentation</vt:lpstr>
      <vt:lpstr>Sicherheitskultur ist der bedeutendste Faktor mit Blick auf Erfolg</vt:lpstr>
      <vt:lpstr>Ziele der Studien im BMJ und PLOS One</vt:lpstr>
      <vt:lpstr>Warum die Messung und Entwicklung der Sicherheitskultur? </vt:lpstr>
      <vt:lpstr>PowerPoint-Präsentation</vt:lpstr>
      <vt:lpstr>PowerPoint-Präsentation</vt:lpstr>
      <vt:lpstr>Psychometrische Studie in Österreich – Neues Instrument „PatientInnensicherheitsklima-Inventar in Austria (PaSKI-AUT)“ I</vt:lpstr>
      <vt:lpstr>Psychometrische Studie in Österreich – Neues Instrument „PatientInnensicherheitsklima-Inventar in Austria (PaSKI-AUT)“ II</vt:lpstr>
      <vt:lpstr>Beispiel einer Dimension mit Items/Fragen</vt:lpstr>
      <vt:lpstr>Psychometrische Studie in Österreich – Model-Fit</vt:lpstr>
      <vt:lpstr>Auswertungsmöglichkeiten für jedes Krankenhaus</vt:lpstr>
      <vt:lpstr>Rücklaufquote der Querschnittstudie in Österreich </vt:lpstr>
      <vt:lpstr>Outcome Variable</vt:lpstr>
      <vt:lpstr>Outcome Variable</vt:lpstr>
      <vt:lpstr>PowerPoint-Präsentation</vt:lpstr>
      <vt:lpstr>PowerPoint-Präsentation</vt:lpstr>
      <vt:lpstr>Regressionsmodell</vt:lpstr>
      <vt:lpstr>Zusammenfassung   </vt:lpstr>
      <vt:lpstr>Vielen Dank für die Aufmerksamkeit!</vt:lpstr>
      <vt:lpstr>Evidenzbasiertes Handeln in der PatientInnensicherheit!</vt:lpstr>
      <vt:lpstr>Zusammenhang von Sicherheitskultur und Outcome</vt:lpstr>
      <vt:lpstr>PowerPoint-Präsentation</vt:lpstr>
      <vt:lpstr>PaSKI-AUT Dimensionen I</vt:lpstr>
      <vt:lpstr>PaSKI-AUT Dimensionen II</vt:lpstr>
      <vt:lpstr>PowerPoint-Präsentation</vt:lpstr>
      <vt:lpstr>PowerPoint-Präsentation</vt:lpstr>
      <vt:lpstr>PowerPoint-Präsentation</vt:lpstr>
      <vt:lpstr>PowerPoint-Präsentation</vt:lpstr>
      <vt:lpstr>PowerPoint-Präsentation</vt:lpstr>
      <vt:lpstr>PowerPoint-Präsentation</vt:lpstr>
      <vt:lpstr>Vergleich der Berufsgruppen in der Studie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Offermanns, Guido</dc:creator>
  <cp:lastModifiedBy>Offermanns, Guido</cp:lastModifiedBy>
  <cp:revision>207</cp:revision>
  <cp:lastPrinted>2021-07-26T16:15:22Z</cp:lastPrinted>
  <dcterms:modified xsi:type="dcterms:W3CDTF">2022-09-28T05:43:46Z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0x01010030EA682F6F504F439A313A0D67762EFB</vt:lpwstr>
  </property>
</Properties>
</file>