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6" r:id="rId9"/>
    <p:sldId id="267" r:id="rId10"/>
    <p:sldId id="268" r:id="rId11"/>
    <p:sldId id="273" r:id="rId12"/>
    <p:sldId id="271" r:id="rId13"/>
    <p:sldId id="270" r:id="rId14"/>
    <p:sldId id="272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A86D99-0593-6CC6-4908-ADFCF213AB11}" v="156" dt="2022-09-16T11:06:29.680"/>
    <p1510:client id="{A7B3B1C7-C3D7-4245-9326-A89EB0D87B7A}" v="145" dt="2022-09-16T09:36:50.461"/>
    <p1510:client id="{F42B9DBB-255C-4DAE-95A0-929E609C7D4A}" v="804" dt="2022-09-19T10:00:32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18746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302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392299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5346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5282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5919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70787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90000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80212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2288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5177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Tamara Johne | LKH Graz II | Tamara.Johne@kages.at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07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14" r:id="rId4"/>
    <p:sldLayoutId id="2147483715" r:id="rId5"/>
    <p:sldLayoutId id="2147483720" r:id="rId6"/>
    <p:sldLayoutId id="2147483716" r:id="rId7"/>
    <p:sldLayoutId id="2147483717" r:id="rId8"/>
    <p:sldLayoutId id="2147483718" r:id="rId9"/>
    <p:sldLayoutId id="2147483719" r:id="rId10"/>
    <p:sldLayoutId id="2147483721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06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395289"/>
            <a:ext cx="6080462" cy="22266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>
                <a:solidFill>
                  <a:srgbClr val="455709"/>
                </a:solidFill>
                <a:cs typeface="Calibri Light"/>
              </a:rPr>
              <a:t>Kolleg*innen für Kolleg*innen</a:t>
            </a:r>
            <a:endParaRPr lang="de-DE" dirty="0">
              <a:solidFill>
                <a:srgbClr val="455709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6135419"/>
            <a:ext cx="6080462" cy="6351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DE" sz="900" dirty="0" smtClean="0">
                <a:latin typeface="+mj-lt"/>
                <a:cs typeface="Calibri"/>
              </a:rPr>
              <a:t>IPS Jahrestagung | 28.09.2022 | </a:t>
            </a:r>
            <a:r>
              <a:rPr lang="de-DE" sz="900" dirty="0" err="1" smtClean="0">
                <a:latin typeface="+mj-lt"/>
                <a:cs typeface="Calibri"/>
              </a:rPr>
              <a:t>Congress</a:t>
            </a:r>
            <a:r>
              <a:rPr lang="de-DE" sz="900" dirty="0" smtClean="0">
                <a:latin typeface="+mj-lt"/>
                <a:cs typeface="Calibri"/>
              </a:rPr>
              <a:t> Graz</a:t>
            </a:r>
            <a:endParaRPr lang="de-DE" sz="900" dirty="0">
              <a:latin typeface="+mj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F37AA1-A09B-4E28-987B-38E5060E1B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74D018-FDBA-4AD4-8C74-17D41F4FB6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43F5C4-EF74-49F4-97CB-97938DDC2F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74E0761-A6EC-4896-A2D4-97A0AF0AA00F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" name="Freeform 68">
                  <a:extLst>
                    <a:ext uri="{FF2B5EF4-FFF2-40B4-BE49-F238E27FC236}">
                      <a16:creationId xmlns:a16="http://schemas.microsoft.com/office/drawing/2014/main" id="{E02DDA0C-BC2F-4EA7-B34E-E0A38B82BA22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69">
                  <a:extLst>
                    <a:ext uri="{FF2B5EF4-FFF2-40B4-BE49-F238E27FC236}">
                      <a16:creationId xmlns:a16="http://schemas.microsoft.com/office/drawing/2014/main" id="{CF13B05D-4163-4B4E-A2D2-FA7ED9468237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Line 70">
                  <a:extLst>
                    <a:ext uri="{FF2B5EF4-FFF2-40B4-BE49-F238E27FC236}">
                      <a16:creationId xmlns:a16="http://schemas.microsoft.com/office/drawing/2014/main" id="{6D222543-B140-45C1-A731-C56E6B3A17C5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1D25868-4B38-41A5-8DA7-BB01E8534246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6" name="Freeform 68">
                  <a:extLst>
                    <a:ext uri="{FF2B5EF4-FFF2-40B4-BE49-F238E27FC236}">
                      <a16:creationId xmlns:a16="http://schemas.microsoft.com/office/drawing/2014/main" id="{9BA6FA89-CCD8-4CC0-954F-FBBFA59737E7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69">
                  <a:extLst>
                    <a:ext uri="{FF2B5EF4-FFF2-40B4-BE49-F238E27FC236}">
                      <a16:creationId xmlns:a16="http://schemas.microsoft.com/office/drawing/2014/main" id="{73005E59-2B44-4A62-A8F1-504FB170608D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Line 70">
                  <a:extLst>
                    <a:ext uri="{FF2B5EF4-FFF2-40B4-BE49-F238E27FC236}">
                      <a16:creationId xmlns:a16="http://schemas.microsoft.com/office/drawing/2014/main" id="{C9AB3E16-8B92-47B2-BA2E-02935767A80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F8DDB2D-38CA-E084-33CC-EB1ACC32B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02" r="2226" b="4"/>
          <a:stretch/>
        </p:blipFill>
        <p:spPr>
          <a:xfrm>
            <a:off x="6080462" y="6306"/>
            <a:ext cx="6111538" cy="6858000"/>
          </a:xfrm>
          <a:prstGeom prst="rect">
            <a:avLst/>
          </a:prstGeom>
        </p:spPr>
      </p:pic>
      <p:sp>
        <p:nvSpPr>
          <p:cNvPr id="22" name="Untertitel 2"/>
          <p:cNvSpPr txBox="1">
            <a:spLocks/>
          </p:cNvSpPr>
          <p:nvPr/>
        </p:nvSpPr>
        <p:spPr>
          <a:xfrm>
            <a:off x="1142400" y="4400400"/>
            <a:ext cx="4075200" cy="207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2400" i="0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8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6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6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>
              <a:latin typeface="+mj-lt"/>
            </a:endParaRPr>
          </a:p>
        </p:txBody>
      </p:sp>
      <p:sp>
        <p:nvSpPr>
          <p:cNvPr id="23" name="Untertitel 2"/>
          <p:cNvSpPr txBox="1">
            <a:spLocks/>
          </p:cNvSpPr>
          <p:nvPr/>
        </p:nvSpPr>
        <p:spPr>
          <a:xfrm>
            <a:off x="0" y="4326831"/>
            <a:ext cx="6080462" cy="1469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2400" i="0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8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6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6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>
                <a:latin typeface="+mj-lt"/>
                <a:cs typeface="Calibri"/>
              </a:rPr>
              <a:t>Stessbewältigung</a:t>
            </a:r>
            <a:r>
              <a:rPr lang="de-DE" dirty="0" smtClean="0">
                <a:latin typeface="+mj-lt"/>
                <a:cs typeface="Calibri"/>
              </a:rPr>
              <a:t> nach belastenden Ereignissen am LKH Graz II</a:t>
            </a:r>
            <a:endParaRPr lang="de-DE" dirty="0">
              <a:latin typeface="+mj-lt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5688"/>
            <a:ext cx="1025816" cy="73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16405-567A-1DE3-0234-7E880404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658" y="2231379"/>
            <a:ext cx="6395525" cy="2003332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sz="6000" dirty="0"/>
              <a:t>ritical 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sz="6000" dirty="0"/>
              <a:t>ncident 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en-US" sz="6000" dirty="0"/>
              <a:t>tress 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</a:rPr>
              <a:t>M</a:t>
            </a:r>
            <a:r>
              <a:rPr lang="en-US" sz="6000" dirty="0"/>
              <a:t>anagement</a:t>
            </a:r>
          </a:p>
        </p:txBody>
      </p:sp>
      <p:pic>
        <p:nvPicPr>
          <p:cNvPr id="4" name="Graphic 4" descr="Lupe mit einfarbiger Füllung">
            <a:extLst>
              <a:ext uri="{FF2B5EF4-FFF2-40B4-BE49-F238E27FC236}">
                <a16:creationId xmlns:a16="http://schemas.microsoft.com/office/drawing/2014/main" id="{BEBFF793-F968-63CC-A604-5C157A916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989" y="1764000"/>
            <a:ext cx="3330000" cy="33300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060615-B9D7-4C22-A01E-121566BF5E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59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8DA4C3-6EB8-49E8-8E9E-C8F58C3C7D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86924" y="265081"/>
            <a:ext cx="1069728" cy="1002885"/>
            <a:chOff x="10786924" y="265081"/>
            <a:chExt cx="1069728" cy="10028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FAA839-7535-403D-B354-270C0A2E80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826785" y="265081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05C7C88-4789-4310-AA9A-755EA0FC61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11001196" y="412511"/>
              <a:ext cx="641183" cy="1069728"/>
              <a:chOff x="6484112" y="2967038"/>
              <a:chExt cx="641183" cy="106972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FE8EF28-3FED-4818-BD2E-D218D9AB1DF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9" name="Freeform 68">
                  <a:extLst>
                    <a:ext uri="{FF2B5EF4-FFF2-40B4-BE49-F238E27FC236}">
                      <a16:creationId xmlns:a16="http://schemas.microsoft.com/office/drawing/2014/main" id="{30D4BA19-D8F4-4B13-BEBD-16B061CA985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69">
                  <a:extLst>
                    <a:ext uri="{FF2B5EF4-FFF2-40B4-BE49-F238E27FC236}">
                      <a16:creationId xmlns:a16="http://schemas.microsoft.com/office/drawing/2014/main" id="{725737BE-AB84-4984-857A-7CC4CC6D0733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0">
                  <a:extLst>
                    <a:ext uri="{FF2B5EF4-FFF2-40B4-BE49-F238E27FC236}">
                      <a16:creationId xmlns:a16="http://schemas.microsoft.com/office/drawing/2014/main" id="{50BA4883-80F8-4DF2-B9BD-D4500C1251EB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748E797-53C7-48D6-A500-223C3CFB7E0E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6" name="Freeform 68">
                  <a:extLst>
                    <a:ext uri="{FF2B5EF4-FFF2-40B4-BE49-F238E27FC236}">
                      <a16:creationId xmlns:a16="http://schemas.microsoft.com/office/drawing/2014/main" id="{B3BC0047-74CA-4860-9BDD-0BC26F6510A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69">
                  <a:extLst>
                    <a:ext uri="{FF2B5EF4-FFF2-40B4-BE49-F238E27FC236}">
                      <a16:creationId xmlns:a16="http://schemas.microsoft.com/office/drawing/2014/main" id="{3F8015CA-DE08-4541-ADF5-9D9402EFC1F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70">
                  <a:extLst>
                    <a:ext uri="{FF2B5EF4-FFF2-40B4-BE49-F238E27FC236}">
                      <a16:creationId xmlns:a16="http://schemas.microsoft.com/office/drawing/2014/main" id="{56E6EAC8-DC21-4209-8825-80E353DCF3C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15E05-BA75-37B4-90C7-5575B914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04DB8-B2C4-F259-868C-6FFD4994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Tamara Johne | LKH Graz II | Tamara.Johne@kages.at</a:t>
            </a:r>
          </a:p>
        </p:txBody>
      </p:sp>
    </p:spTree>
    <p:extLst>
      <p:ext uri="{BB962C8B-B14F-4D97-AF65-F5344CB8AC3E}">
        <p14:creationId xmlns:p14="http://schemas.microsoft.com/office/powerpoint/2010/main" val="101967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3EF71-5FA0-9E9C-EE84-1F9AB32E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67" y="924814"/>
            <a:ext cx="5347241" cy="596226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>
                <a:solidFill>
                  <a:srgbClr val="455709"/>
                </a:solidFill>
              </a:rPr>
              <a:t>körperliche/verbale Bedrohung</a:t>
            </a:r>
            <a:endParaRPr lang="de-DE" dirty="0">
              <a:solidFill>
                <a:srgbClr val="455709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D45D7-984D-4CDD-B1BC-0CF407C722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248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6" descr="Blitz mit einfarbiger Füllung">
            <a:extLst>
              <a:ext uri="{FF2B5EF4-FFF2-40B4-BE49-F238E27FC236}">
                <a16:creationId xmlns:a16="http://schemas.microsoft.com/office/drawing/2014/main" id="{3EE87080-974B-B217-FC0C-63437D7F6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3650" y="2045319"/>
            <a:ext cx="2767362" cy="276736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0C484-6AF7-72E7-CC45-44C69604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4312" y="6357600"/>
            <a:ext cx="6683376" cy="460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CD4D29-FE74-D3E5-A010-5670340AD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F2BD96E-3838-45D2-9031-D3AF67C920A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A59E14-128B-85C0-EBCD-9E8C8311B970}"/>
              </a:ext>
            </a:extLst>
          </p:cNvPr>
          <p:cNvSpPr txBox="1">
            <a:spLocks/>
          </p:cNvSpPr>
          <p:nvPr/>
        </p:nvSpPr>
        <p:spPr>
          <a:xfrm>
            <a:off x="5047685" y="1943123"/>
            <a:ext cx="2345423" cy="6308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/>
              <a:t>Verletzungen</a:t>
            </a:r>
            <a:endParaRPr lang="de-D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0D27AC-B71C-F5F3-B04F-9923FBD4B3DA}"/>
              </a:ext>
            </a:extLst>
          </p:cNvPr>
          <p:cNvSpPr txBox="1">
            <a:spLocks/>
          </p:cNvSpPr>
          <p:nvPr/>
        </p:nvSpPr>
        <p:spPr>
          <a:xfrm>
            <a:off x="868231" y="3005305"/>
            <a:ext cx="3569241" cy="59622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2B5C10"/>
                </a:solidFill>
              </a:rPr>
              <a:t>plötzliche</a:t>
            </a:r>
            <a:r>
              <a:rPr lang="en-US" dirty="0" smtClean="0">
                <a:solidFill>
                  <a:srgbClr val="2B5C10"/>
                </a:solidFill>
              </a:rPr>
              <a:t> </a:t>
            </a:r>
            <a:r>
              <a:rPr lang="de-DE" dirty="0" smtClean="0">
                <a:solidFill>
                  <a:srgbClr val="2B5C10"/>
                </a:solidFill>
              </a:rPr>
              <a:t>Todesfälle</a:t>
            </a:r>
            <a:endParaRPr lang="de-DE" dirty="0">
              <a:solidFill>
                <a:srgbClr val="2B5C1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CBC9A6C-F8FC-316C-7935-7BDA0AD887EE}"/>
              </a:ext>
            </a:extLst>
          </p:cNvPr>
          <p:cNvSpPr txBox="1">
            <a:spLocks/>
          </p:cNvSpPr>
          <p:nvPr/>
        </p:nvSpPr>
        <p:spPr>
          <a:xfrm>
            <a:off x="5601867" y="3603287"/>
            <a:ext cx="1387151" cy="59622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105D35"/>
                </a:solidFill>
              </a:rPr>
              <a:t>Suizid</a:t>
            </a:r>
            <a:endParaRPr lang="de-DE" dirty="0">
              <a:solidFill>
                <a:srgbClr val="105D35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A8BE1CB-0979-4147-A3C4-3280F3E7E407}"/>
              </a:ext>
            </a:extLst>
          </p:cNvPr>
          <p:cNvSpPr txBox="1">
            <a:spLocks/>
          </p:cNvSpPr>
          <p:nvPr/>
        </p:nvSpPr>
        <p:spPr>
          <a:xfrm>
            <a:off x="868231" y="5048850"/>
            <a:ext cx="5936059" cy="59622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dirty="0"/>
              <a:t>öffentlichkeitswirksame Ereignisse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0825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3EF71-5FA0-9E9C-EE84-1F9AB32E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67" y="924814"/>
            <a:ext cx="5347241" cy="596226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>
                <a:solidFill>
                  <a:srgbClr val="D8D8D8"/>
                </a:solidFill>
              </a:rPr>
              <a:t>körperliche/verbale</a:t>
            </a:r>
            <a:r>
              <a:rPr lang="en-US" dirty="0" smtClean="0">
                <a:solidFill>
                  <a:srgbClr val="D8D8D8"/>
                </a:solidFill>
              </a:rPr>
              <a:t> </a:t>
            </a:r>
            <a:r>
              <a:rPr lang="de-DE" dirty="0" smtClean="0">
                <a:solidFill>
                  <a:srgbClr val="D8D8D8"/>
                </a:solidFill>
              </a:rPr>
              <a:t>Bedrohung</a:t>
            </a:r>
            <a:endParaRPr lang="de-DE" dirty="0">
              <a:solidFill>
                <a:srgbClr val="D8D8D8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D45D7-984D-4CDD-B1BC-0CF407C722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248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6" descr="Blitz mit einfarbiger Füllung">
            <a:extLst>
              <a:ext uri="{FF2B5EF4-FFF2-40B4-BE49-F238E27FC236}">
                <a16:creationId xmlns:a16="http://schemas.microsoft.com/office/drawing/2014/main" id="{3EE87080-974B-B217-FC0C-63437D7F6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3650" y="2045319"/>
            <a:ext cx="2767362" cy="276736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0C484-6AF7-72E7-CC45-44C69604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4312" y="6357600"/>
            <a:ext cx="6683376" cy="460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 dirty="0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CD4D29-FE74-D3E5-A010-5670340AD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F2BD96E-3838-45D2-9031-D3AF67C920A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A59E14-128B-85C0-EBCD-9E8C8311B970}"/>
              </a:ext>
            </a:extLst>
          </p:cNvPr>
          <p:cNvSpPr txBox="1">
            <a:spLocks/>
          </p:cNvSpPr>
          <p:nvPr/>
        </p:nvSpPr>
        <p:spPr>
          <a:xfrm>
            <a:off x="5047685" y="1943123"/>
            <a:ext cx="2345423" cy="6308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D8D8D8"/>
                </a:solidFill>
              </a:rPr>
              <a:t>Verletzungen</a:t>
            </a:r>
            <a:endParaRPr lang="de-DE" dirty="0">
              <a:solidFill>
                <a:srgbClr val="D8D8D8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0D27AC-B71C-F5F3-B04F-9923FBD4B3DA}"/>
              </a:ext>
            </a:extLst>
          </p:cNvPr>
          <p:cNvSpPr txBox="1">
            <a:spLocks/>
          </p:cNvSpPr>
          <p:nvPr/>
        </p:nvSpPr>
        <p:spPr>
          <a:xfrm>
            <a:off x="868231" y="3005305"/>
            <a:ext cx="3569241" cy="59622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D8D8D8"/>
                </a:solidFill>
              </a:rPr>
              <a:t>plötzliche</a:t>
            </a:r>
            <a:r>
              <a:rPr lang="en-US" dirty="0" smtClean="0">
                <a:solidFill>
                  <a:srgbClr val="D8D8D8"/>
                </a:solidFill>
              </a:rPr>
              <a:t> </a:t>
            </a:r>
            <a:r>
              <a:rPr lang="de-DE" dirty="0" smtClean="0">
                <a:solidFill>
                  <a:srgbClr val="D8D8D8"/>
                </a:solidFill>
              </a:rPr>
              <a:t>Todesfälle</a:t>
            </a:r>
            <a:endParaRPr lang="de-DE" dirty="0">
              <a:solidFill>
                <a:srgbClr val="D8D8D8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CBC9A6C-F8FC-316C-7935-7BDA0AD887EE}"/>
              </a:ext>
            </a:extLst>
          </p:cNvPr>
          <p:cNvSpPr txBox="1">
            <a:spLocks/>
          </p:cNvSpPr>
          <p:nvPr/>
        </p:nvSpPr>
        <p:spPr>
          <a:xfrm>
            <a:off x="5601867" y="3603287"/>
            <a:ext cx="1387151" cy="59622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D8D8D8"/>
                </a:solidFill>
              </a:rPr>
              <a:t>Suizid</a:t>
            </a:r>
            <a:endParaRPr lang="de-DE" dirty="0">
              <a:solidFill>
                <a:srgbClr val="D8D8D8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A8BE1CB-0979-4147-A3C4-3280F3E7E407}"/>
              </a:ext>
            </a:extLst>
          </p:cNvPr>
          <p:cNvSpPr txBox="1">
            <a:spLocks/>
          </p:cNvSpPr>
          <p:nvPr/>
        </p:nvSpPr>
        <p:spPr>
          <a:xfrm>
            <a:off x="868231" y="5048850"/>
            <a:ext cx="5936059" cy="59622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dirty="0">
                <a:solidFill>
                  <a:srgbClr val="D8D8D8"/>
                </a:solidFill>
              </a:rPr>
              <a:t>öffentlichkeitswirksame </a:t>
            </a:r>
            <a:r>
              <a:rPr lang="de-DE" dirty="0" smtClean="0">
                <a:solidFill>
                  <a:srgbClr val="D8D8D8"/>
                </a:solidFill>
              </a:rPr>
              <a:t>Ereignisse</a:t>
            </a:r>
            <a:endParaRPr lang="de-DE" dirty="0">
              <a:solidFill>
                <a:srgbClr val="D8D8D8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C7700EE-BDB9-2583-24FA-96C8F69E6E55}"/>
              </a:ext>
            </a:extLst>
          </p:cNvPr>
          <p:cNvSpPr txBox="1">
            <a:spLocks/>
          </p:cNvSpPr>
          <p:nvPr/>
        </p:nvSpPr>
        <p:spPr>
          <a:xfrm>
            <a:off x="1196488" y="1601984"/>
            <a:ext cx="2853423" cy="6308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2B5C10"/>
                </a:solidFill>
              </a:rPr>
              <a:t>traumatisierend</a:t>
            </a:r>
            <a:endParaRPr lang="de-DE" dirty="0">
              <a:solidFill>
                <a:srgbClr val="2B5C1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E1CBFE-6BB3-8F2C-EEAC-A240E90DE815}"/>
              </a:ext>
            </a:extLst>
          </p:cNvPr>
          <p:cNvSpPr txBox="1">
            <a:spLocks/>
          </p:cNvSpPr>
          <p:nvPr/>
        </p:nvSpPr>
        <p:spPr>
          <a:xfrm>
            <a:off x="2854340" y="5687138"/>
            <a:ext cx="3821546" cy="6308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Ausfälle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Kündigung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A96485-CEFB-D654-719A-0642CB122E62}"/>
              </a:ext>
            </a:extLst>
          </p:cNvPr>
          <p:cNvSpPr txBox="1">
            <a:spLocks/>
          </p:cNvSpPr>
          <p:nvPr/>
        </p:nvSpPr>
        <p:spPr>
          <a:xfrm>
            <a:off x="5197775" y="2797486"/>
            <a:ext cx="2853423" cy="6308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Kontrollverlust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8C4BE7F-5BC6-7DBC-4F31-34EE06662FD4}"/>
              </a:ext>
            </a:extLst>
          </p:cNvPr>
          <p:cNvSpPr txBox="1">
            <a:spLocks/>
          </p:cNvSpPr>
          <p:nvPr/>
        </p:nvSpPr>
        <p:spPr>
          <a:xfrm>
            <a:off x="371774" y="4182630"/>
            <a:ext cx="6721149" cy="53849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DE" dirty="0" smtClean="0">
                <a:solidFill>
                  <a:srgbClr val="105D35"/>
                </a:solidFill>
              </a:rPr>
              <a:t>Versagen</a:t>
            </a:r>
            <a:r>
              <a:rPr lang="en-US" dirty="0" smtClean="0">
                <a:solidFill>
                  <a:srgbClr val="105D35"/>
                </a:solidFill>
              </a:rPr>
              <a:t> </a:t>
            </a:r>
            <a:r>
              <a:rPr lang="en-US" dirty="0">
                <a:solidFill>
                  <a:srgbClr val="105D35"/>
                </a:solidFill>
              </a:rPr>
              <a:t>der </a:t>
            </a:r>
            <a:r>
              <a:rPr lang="de-DE" dirty="0" smtClean="0">
                <a:solidFill>
                  <a:srgbClr val="105D35"/>
                </a:solidFill>
              </a:rPr>
              <a:t>Bewältigungsmechanismen</a:t>
            </a:r>
            <a:endParaRPr lang="de-DE" dirty="0">
              <a:solidFill>
                <a:srgbClr val="105D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16405-567A-1DE3-0234-7E880404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383" y="545742"/>
            <a:ext cx="6395525" cy="64096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dirty="0"/>
              <a:t>ritical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dirty="0"/>
              <a:t>ncident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en-US" dirty="0"/>
              <a:t>tress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M</a:t>
            </a:r>
            <a:r>
              <a:rPr lang="en-US" dirty="0"/>
              <a:t>anagement</a:t>
            </a:r>
          </a:p>
        </p:txBody>
      </p:sp>
      <p:pic>
        <p:nvPicPr>
          <p:cNvPr id="4" name="Graphic 4" descr="Lupe mit einfarbiger Füllung">
            <a:extLst>
              <a:ext uri="{FF2B5EF4-FFF2-40B4-BE49-F238E27FC236}">
                <a16:creationId xmlns:a16="http://schemas.microsoft.com/office/drawing/2014/main" id="{BEBFF793-F968-63CC-A604-5C157A916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989" y="1764000"/>
            <a:ext cx="3330000" cy="33300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060615-B9D7-4C22-A01E-121566BF5E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59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8DA4C3-6EB8-49E8-8E9E-C8F58C3C7D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86924" y="265081"/>
            <a:ext cx="1069728" cy="1002885"/>
            <a:chOff x="10786924" y="265081"/>
            <a:chExt cx="1069728" cy="10028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FAA839-7535-403D-B354-270C0A2E80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826785" y="265081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05C7C88-4789-4310-AA9A-755EA0FC61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11001196" y="412511"/>
              <a:ext cx="641183" cy="1069728"/>
              <a:chOff x="6484112" y="2967038"/>
              <a:chExt cx="641183" cy="106972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FE8EF28-3FED-4818-BD2E-D218D9AB1DF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9" name="Freeform 68">
                  <a:extLst>
                    <a:ext uri="{FF2B5EF4-FFF2-40B4-BE49-F238E27FC236}">
                      <a16:creationId xmlns:a16="http://schemas.microsoft.com/office/drawing/2014/main" id="{30D4BA19-D8F4-4B13-BEBD-16B061CA985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69">
                  <a:extLst>
                    <a:ext uri="{FF2B5EF4-FFF2-40B4-BE49-F238E27FC236}">
                      <a16:creationId xmlns:a16="http://schemas.microsoft.com/office/drawing/2014/main" id="{725737BE-AB84-4984-857A-7CC4CC6D0733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0">
                  <a:extLst>
                    <a:ext uri="{FF2B5EF4-FFF2-40B4-BE49-F238E27FC236}">
                      <a16:creationId xmlns:a16="http://schemas.microsoft.com/office/drawing/2014/main" id="{50BA4883-80F8-4DF2-B9BD-D4500C1251EB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748E797-53C7-48D6-A500-223C3CFB7E0E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6" name="Freeform 68">
                  <a:extLst>
                    <a:ext uri="{FF2B5EF4-FFF2-40B4-BE49-F238E27FC236}">
                      <a16:creationId xmlns:a16="http://schemas.microsoft.com/office/drawing/2014/main" id="{B3BC0047-74CA-4860-9BDD-0BC26F6510A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69">
                  <a:extLst>
                    <a:ext uri="{FF2B5EF4-FFF2-40B4-BE49-F238E27FC236}">
                      <a16:creationId xmlns:a16="http://schemas.microsoft.com/office/drawing/2014/main" id="{3F8015CA-DE08-4541-ADF5-9D9402EFC1F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70">
                  <a:extLst>
                    <a:ext uri="{FF2B5EF4-FFF2-40B4-BE49-F238E27FC236}">
                      <a16:creationId xmlns:a16="http://schemas.microsoft.com/office/drawing/2014/main" id="{56E6EAC8-DC21-4209-8825-80E353DCF3C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15E05-BA75-37B4-90C7-5575B914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04DB8-B2C4-F259-868C-6FFD4994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Tamara Johne | LKH Graz II | Tamara.Johne@kages.at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A848C8-D3D4-493F-7FA4-DB19F5172D0E}"/>
              </a:ext>
            </a:extLst>
          </p:cNvPr>
          <p:cNvSpPr txBox="1">
            <a:spLocks/>
          </p:cNvSpPr>
          <p:nvPr/>
        </p:nvSpPr>
        <p:spPr>
          <a:xfrm>
            <a:off x="5001504" y="1562123"/>
            <a:ext cx="5936059" cy="17623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/>
              <a:t>Handlungstool bei schweren Ereignissen</a:t>
            </a:r>
            <a:endParaRPr lang="en-US" dirty="0"/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/>
              <a:t>Psychologische erste Hilfe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 smtClean="0"/>
              <a:t>Mitarbeiter*innen für Mitarbeiter*innen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02925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16405-567A-1DE3-0234-7E880404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383" y="545742"/>
            <a:ext cx="6395525" cy="64096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dirty="0"/>
              <a:t>ritical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dirty="0"/>
              <a:t>ncident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en-US" dirty="0"/>
              <a:t>tress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M</a:t>
            </a:r>
            <a:r>
              <a:rPr lang="en-US" dirty="0"/>
              <a:t>anagement</a:t>
            </a:r>
          </a:p>
        </p:txBody>
      </p:sp>
      <p:pic>
        <p:nvPicPr>
          <p:cNvPr id="4" name="Graphic 4" descr="Lupe mit einfarbiger Füllung">
            <a:extLst>
              <a:ext uri="{FF2B5EF4-FFF2-40B4-BE49-F238E27FC236}">
                <a16:creationId xmlns:a16="http://schemas.microsoft.com/office/drawing/2014/main" id="{BEBFF793-F968-63CC-A604-5C157A916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989" y="1764000"/>
            <a:ext cx="3330000" cy="33300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060615-B9D7-4C22-A01E-121566BF5E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59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8DA4C3-6EB8-49E8-8E9E-C8F58C3C7D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86924" y="265081"/>
            <a:ext cx="1069728" cy="1002885"/>
            <a:chOff x="10786924" y="265081"/>
            <a:chExt cx="1069728" cy="10028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FAA839-7535-403D-B354-270C0A2E80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826785" y="265081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05C7C88-4789-4310-AA9A-755EA0FC61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11001196" y="412511"/>
              <a:ext cx="641183" cy="1069728"/>
              <a:chOff x="6484112" y="2967038"/>
              <a:chExt cx="641183" cy="106972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FE8EF28-3FED-4818-BD2E-D218D9AB1DF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9" name="Freeform 68">
                  <a:extLst>
                    <a:ext uri="{FF2B5EF4-FFF2-40B4-BE49-F238E27FC236}">
                      <a16:creationId xmlns:a16="http://schemas.microsoft.com/office/drawing/2014/main" id="{30D4BA19-D8F4-4B13-BEBD-16B061CA985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69">
                  <a:extLst>
                    <a:ext uri="{FF2B5EF4-FFF2-40B4-BE49-F238E27FC236}">
                      <a16:creationId xmlns:a16="http://schemas.microsoft.com/office/drawing/2014/main" id="{725737BE-AB84-4984-857A-7CC4CC6D0733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0">
                  <a:extLst>
                    <a:ext uri="{FF2B5EF4-FFF2-40B4-BE49-F238E27FC236}">
                      <a16:creationId xmlns:a16="http://schemas.microsoft.com/office/drawing/2014/main" id="{50BA4883-80F8-4DF2-B9BD-D4500C1251EB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748E797-53C7-48D6-A500-223C3CFB7E0E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6" name="Freeform 68">
                  <a:extLst>
                    <a:ext uri="{FF2B5EF4-FFF2-40B4-BE49-F238E27FC236}">
                      <a16:creationId xmlns:a16="http://schemas.microsoft.com/office/drawing/2014/main" id="{B3BC0047-74CA-4860-9BDD-0BC26F6510A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69">
                  <a:extLst>
                    <a:ext uri="{FF2B5EF4-FFF2-40B4-BE49-F238E27FC236}">
                      <a16:creationId xmlns:a16="http://schemas.microsoft.com/office/drawing/2014/main" id="{3F8015CA-DE08-4541-ADF5-9D9402EFC1F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70">
                  <a:extLst>
                    <a:ext uri="{FF2B5EF4-FFF2-40B4-BE49-F238E27FC236}">
                      <a16:creationId xmlns:a16="http://schemas.microsoft.com/office/drawing/2014/main" id="{56E6EAC8-DC21-4209-8825-80E353DCF3C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15E05-BA75-37B4-90C7-5575B914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04DB8-B2C4-F259-868C-6FFD4994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Tamara Johne | LKH Graz II | Tamara.Johne@kages.at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A848C8-D3D4-493F-7FA4-DB19F5172D0E}"/>
              </a:ext>
            </a:extLst>
          </p:cNvPr>
          <p:cNvSpPr txBox="1">
            <a:spLocks/>
          </p:cNvSpPr>
          <p:nvPr/>
        </p:nvSpPr>
        <p:spPr>
          <a:xfrm>
            <a:off x="5001504" y="1562123"/>
            <a:ext cx="5936059" cy="17623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>
                <a:solidFill>
                  <a:srgbClr val="D8D8D8"/>
                </a:solidFill>
              </a:rPr>
              <a:t>Handlungstool bei schweren Ereignissen</a:t>
            </a:r>
            <a:endParaRPr lang="en-US">
              <a:solidFill>
                <a:srgbClr val="D8D8D8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>
                <a:solidFill>
                  <a:srgbClr val="D8D8D8"/>
                </a:solidFill>
              </a:rPr>
              <a:t>Psychologische erste Hilfe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>
                <a:solidFill>
                  <a:srgbClr val="D8D8D8"/>
                </a:solidFill>
              </a:rPr>
              <a:t>Rasch und niederschwellig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DF9116-4EC0-9574-E9B6-50358C728D4E}"/>
              </a:ext>
            </a:extLst>
          </p:cNvPr>
          <p:cNvSpPr txBox="1">
            <a:spLocks/>
          </p:cNvSpPr>
          <p:nvPr/>
        </p:nvSpPr>
        <p:spPr>
          <a:xfrm>
            <a:off x="5001503" y="3340123"/>
            <a:ext cx="5936059" cy="17623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endParaRPr lang="de-AT" sz="2400" dirty="0" smtClean="0"/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endParaRPr lang="de-AT" sz="2400" dirty="0"/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 smtClean="0"/>
              <a:t>Rasch und niederschwellig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 smtClean="0"/>
              <a:t>Stabilisierende </a:t>
            </a:r>
            <a:r>
              <a:rPr lang="de-AT" sz="2400" dirty="0"/>
              <a:t>Wirkung</a:t>
            </a:r>
            <a:endParaRPr lang="en-US" dirty="0"/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de-AT" sz="2400" dirty="0"/>
              <a:t>Ressourcen </a:t>
            </a:r>
            <a:r>
              <a:rPr lang="de-AT" sz="2400" dirty="0" smtClean="0"/>
              <a:t>aktivieren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32429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70DDB-78BE-9B6E-E3E3-56B900DC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F13A9-E247-A5B2-12A4-E77C82D67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7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C59CA84-9BDD-6E9C-18E1-B93D74FBC076}"/>
              </a:ext>
            </a:extLst>
          </p:cNvPr>
          <p:cNvSpPr/>
          <p:nvPr/>
        </p:nvSpPr>
        <p:spPr>
          <a:xfrm>
            <a:off x="709279" y="750375"/>
            <a:ext cx="10073896" cy="774914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4F90DDB-78A6-AE62-A95C-313E77E20D48}"/>
              </a:ext>
            </a:extLst>
          </p:cNvPr>
          <p:cNvSpPr/>
          <p:nvPr/>
        </p:nvSpPr>
        <p:spPr>
          <a:xfrm>
            <a:off x="1148397" y="1331560"/>
            <a:ext cx="10073896" cy="774914"/>
          </a:xfrm>
          <a:prstGeom prst="parallelogram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837CDFDA-4C41-C5E1-1E1E-F39F14017102}"/>
              </a:ext>
            </a:extLst>
          </p:cNvPr>
          <p:cNvSpPr/>
          <p:nvPr/>
        </p:nvSpPr>
        <p:spPr>
          <a:xfrm>
            <a:off x="1690838" y="1912747"/>
            <a:ext cx="10073896" cy="774914"/>
          </a:xfrm>
          <a:prstGeom prst="parallelogram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3AFBA-0D0D-647A-C0F0-82F7DFB9F01E}"/>
              </a:ext>
            </a:extLst>
          </p:cNvPr>
          <p:cNvSpPr txBox="1"/>
          <p:nvPr/>
        </p:nvSpPr>
        <p:spPr>
          <a:xfrm>
            <a:off x="823992" y="685801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Primärprävention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AD75D-BE4B-F1DA-3155-1E82AD2D1341}"/>
              </a:ext>
            </a:extLst>
          </p:cNvPr>
          <p:cNvSpPr txBox="1"/>
          <p:nvPr/>
        </p:nvSpPr>
        <p:spPr>
          <a:xfrm>
            <a:off x="1418093" y="1292816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Sekundärprävention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F475E6-33A7-31EA-AC0F-FCDF8DAE6571}"/>
              </a:ext>
            </a:extLst>
          </p:cNvPr>
          <p:cNvSpPr txBox="1"/>
          <p:nvPr/>
        </p:nvSpPr>
        <p:spPr>
          <a:xfrm>
            <a:off x="1689313" y="1938578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Tertiärprävention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1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DCF5F5-B75B-6571-BE0E-1F796A6E9B25}"/>
              </a:ext>
            </a:extLst>
          </p:cNvPr>
          <p:cNvSpPr txBox="1"/>
          <p:nvPr/>
        </p:nvSpPr>
        <p:spPr>
          <a:xfrm>
            <a:off x="1917915" y="1783554"/>
            <a:ext cx="826834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Information zum Angebot, Ablauf und Struktur</a:t>
            </a:r>
            <a:endParaRPr lang="de-DE" dirty="0" smtClean="0"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Ausbildung zu CISM Kontaktpersonen</a:t>
            </a:r>
          </a:p>
          <a:p>
            <a:pPr marL="342900" indent="-342900">
              <a:buFont typeface="Arial"/>
              <a:buChar char="•"/>
            </a:pPr>
            <a:endParaRPr lang="de-DE" sz="24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70DDB-78BE-9B6E-E3E3-56B900DC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F13A9-E247-A5B2-12A4-E77C82D67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8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C59CA84-9BDD-6E9C-18E1-B93D74FBC076}"/>
              </a:ext>
            </a:extLst>
          </p:cNvPr>
          <p:cNvSpPr/>
          <p:nvPr/>
        </p:nvSpPr>
        <p:spPr>
          <a:xfrm>
            <a:off x="709279" y="750375"/>
            <a:ext cx="10073896" cy="774914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4F90DDB-78A6-AE62-A95C-313E77E20D48}"/>
              </a:ext>
            </a:extLst>
          </p:cNvPr>
          <p:cNvSpPr/>
          <p:nvPr/>
        </p:nvSpPr>
        <p:spPr>
          <a:xfrm>
            <a:off x="1148397" y="3139696"/>
            <a:ext cx="10073896" cy="77491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837CDFDA-4C41-C5E1-1E1E-F39F14017102}"/>
              </a:ext>
            </a:extLst>
          </p:cNvPr>
          <p:cNvSpPr/>
          <p:nvPr/>
        </p:nvSpPr>
        <p:spPr>
          <a:xfrm>
            <a:off x="1690838" y="3720883"/>
            <a:ext cx="10073896" cy="77491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3AFBA-0D0D-647A-C0F0-82F7DFB9F01E}"/>
              </a:ext>
            </a:extLst>
          </p:cNvPr>
          <p:cNvSpPr txBox="1"/>
          <p:nvPr/>
        </p:nvSpPr>
        <p:spPr>
          <a:xfrm>
            <a:off x="823992" y="685801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Primärprävention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AD75D-BE4B-F1DA-3155-1E82AD2D1341}"/>
              </a:ext>
            </a:extLst>
          </p:cNvPr>
          <p:cNvSpPr txBox="1"/>
          <p:nvPr/>
        </p:nvSpPr>
        <p:spPr>
          <a:xfrm>
            <a:off x="1418093" y="3100952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2"/>
                </a:solidFill>
                <a:latin typeface="Goudy Old Style"/>
              </a:rPr>
              <a:t>Sekundärprävention</a:t>
            </a:r>
            <a:endParaRPr lang="de-DE" sz="4000" b="1" dirty="0">
              <a:solidFill>
                <a:schemeClr val="bg2"/>
              </a:solidFill>
              <a:latin typeface="Goudy Old Styl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F475E6-33A7-31EA-AC0F-FCDF8DAE6571}"/>
              </a:ext>
            </a:extLst>
          </p:cNvPr>
          <p:cNvSpPr txBox="1"/>
          <p:nvPr/>
        </p:nvSpPr>
        <p:spPr>
          <a:xfrm>
            <a:off x="1689313" y="3746714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2"/>
                </a:solidFill>
                <a:latin typeface="Goudy Old Style"/>
              </a:rPr>
              <a:t>Tertiärprävention</a:t>
            </a:r>
            <a:endParaRPr lang="de-DE" sz="4000" b="1" dirty="0">
              <a:solidFill>
                <a:schemeClr val="bg2"/>
              </a:solidFill>
              <a:latin typeface="Goudy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50233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70DDB-78BE-9B6E-E3E3-56B900DC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F13A9-E247-A5B2-12A4-E77C82D67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9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C59CA84-9BDD-6E9C-18E1-B93D74FBC076}"/>
              </a:ext>
            </a:extLst>
          </p:cNvPr>
          <p:cNvSpPr/>
          <p:nvPr/>
        </p:nvSpPr>
        <p:spPr>
          <a:xfrm>
            <a:off x="709279" y="750375"/>
            <a:ext cx="10073896" cy="77491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4F90DDB-78A6-AE62-A95C-313E77E20D48}"/>
              </a:ext>
            </a:extLst>
          </p:cNvPr>
          <p:cNvSpPr/>
          <p:nvPr/>
        </p:nvSpPr>
        <p:spPr>
          <a:xfrm>
            <a:off x="1148397" y="1331560"/>
            <a:ext cx="10073896" cy="774914"/>
          </a:xfrm>
          <a:prstGeom prst="parallelogram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837CDFDA-4C41-C5E1-1E1E-F39F14017102}"/>
              </a:ext>
            </a:extLst>
          </p:cNvPr>
          <p:cNvSpPr/>
          <p:nvPr/>
        </p:nvSpPr>
        <p:spPr>
          <a:xfrm>
            <a:off x="1690838" y="3875866"/>
            <a:ext cx="10073896" cy="77491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3AFBA-0D0D-647A-C0F0-82F7DFB9F01E}"/>
              </a:ext>
            </a:extLst>
          </p:cNvPr>
          <p:cNvSpPr txBox="1"/>
          <p:nvPr/>
        </p:nvSpPr>
        <p:spPr>
          <a:xfrm>
            <a:off x="823992" y="685801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2"/>
                </a:solidFill>
                <a:latin typeface="Goudy Old Style"/>
              </a:rPr>
              <a:t>Primärprävention</a:t>
            </a:r>
            <a:endParaRPr lang="de-DE" sz="4000" b="1" dirty="0">
              <a:solidFill>
                <a:schemeClr val="bg2"/>
              </a:solidFill>
              <a:latin typeface="Goudy Old Styl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AD75D-BE4B-F1DA-3155-1E82AD2D1341}"/>
              </a:ext>
            </a:extLst>
          </p:cNvPr>
          <p:cNvSpPr txBox="1"/>
          <p:nvPr/>
        </p:nvSpPr>
        <p:spPr>
          <a:xfrm>
            <a:off x="1418093" y="1292816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Sekundärprävention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F475E6-33A7-31EA-AC0F-FCDF8DAE6571}"/>
              </a:ext>
            </a:extLst>
          </p:cNvPr>
          <p:cNvSpPr txBox="1"/>
          <p:nvPr/>
        </p:nvSpPr>
        <p:spPr>
          <a:xfrm>
            <a:off x="1689313" y="3901697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2"/>
                </a:solidFill>
                <a:latin typeface="Goudy Old Style"/>
              </a:rPr>
              <a:t>Tertiärprävention</a:t>
            </a:r>
            <a:endParaRPr lang="de-DE" sz="4000" b="1" dirty="0">
              <a:solidFill>
                <a:schemeClr val="bg2"/>
              </a:solidFill>
              <a:latin typeface="Goudy Old Styl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92D7-7E79-30E6-1AB6-DFA61F7BAD07}"/>
              </a:ext>
            </a:extLst>
          </p:cNvPr>
          <p:cNvSpPr txBox="1"/>
          <p:nvPr/>
        </p:nvSpPr>
        <p:spPr>
          <a:xfrm>
            <a:off x="2047067" y="2102602"/>
            <a:ext cx="8268345" cy="16946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Einzel- oder Gruppengespräch durch CISM Mitglieder</a:t>
            </a:r>
            <a:endParaRPr lang="de-DE" sz="2400" dirty="0" smtClean="0">
              <a:latin typeface="Goudy Old Style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Entlastungsmaßnahmen auf Station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Nachbereitung bei Bedarf</a:t>
            </a:r>
            <a:endParaRPr lang="de-DE" sz="24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73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70DDB-78BE-9B6E-E3E3-56B900DC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F13A9-E247-A5B2-12A4-E77C82D67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10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C59CA84-9BDD-6E9C-18E1-B93D74FBC076}"/>
              </a:ext>
            </a:extLst>
          </p:cNvPr>
          <p:cNvSpPr/>
          <p:nvPr/>
        </p:nvSpPr>
        <p:spPr>
          <a:xfrm>
            <a:off x="709279" y="750375"/>
            <a:ext cx="10073896" cy="77491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4F90DDB-78A6-AE62-A95C-313E77E20D48}"/>
              </a:ext>
            </a:extLst>
          </p:cNvPr>
          <p:cNvSpPr/>
          <p:nvPr/>
        </p:nvSpPr>
        <p:spPr>
          <a:xfrm>
            <a:off x="1148397" y="1331560"/>
            <a:ext cx="10073896" cy="77491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837CDFDA-4C41-C5E1-1E1E-F39F14017102}"/>
              </a:ext>
            </a:extLst>
          </p:cNvPr>
          <p:cNvSpPr/>
          <p:nvPr/>
        </p:nvSpPr>
        <p:spPr>
          <a:xfrm>
            <a:off x="1690838" y="1912747"/>
            <a:ext cx="10073896" cy="774914"/>
          </a:xfrm>
          <a:prstGeom prst="parallelogram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3AFBA-0D0D-647A-C0F0-82F7DFB9F01E}"/>
              </a:ext>
            </a:extLst>
          </p:cNvPr>
          <p:cNvSpPr txBox="1"/>
          <p:nvPr/>
        </p:nvSpPr>
        <p:spPr>
          <a:xfrm>
            <a:off x="823992" y="685801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2"/>
                </a:solidFill>
                <a:latin typeface="Goudy Old Style"/>
              </a:rPr>
              <a:t>Primärprävention</a:t>
            </a:r>
            <a:endParaRPr lang="de-DE" sz="4000" b="1" dirty="0">
              <a:solidFill>
                <a:schemeClr val="bg2"/>
              </a:solidFill>
              <a:latin typeface="Goudy Old Styl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AD75D-BE4B-F1DA-3155-1E82AD2D1341}"/>
              </a:ext>
            </a:extLst>
          </p:cNvPr>
          <p:cNvSpPr txBox="1"/>
          <p:nvPr/>
        </p:nvSpPr>
        <p:spPr>
          <a:xfrm>
            <a:off x="1418093" y="1292816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2"/>
                </a:solidFill>
                <a:latin typeface="Goudy Old Style"/>
              </a:rPr>
              <a:t>Sekundärprävention</a:t>
            </a:r>
            <a:endParaRPr lang="de-DE" sz="4000" b="1" dirty="0">
              <a:solidFill>
                <a:schemeClr val="bg2"/>
              </a:solidFill>
              <a:latin typeface="Goudy Old Styl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F475E6-33A7-31EA-AC0F-FCDF8DAE6571}"/>
              </a:ext>
            </a:extLst>
          </p:cNvPr>
          <p:cNvSpPr txBox="1"/>
          <p:nvPr/>
        </p:nvSpPr>
        <p:spPr>
          <a:xfrm>
            <a:off x="1689313" y="1938578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Tertiärprävention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84BCD-CE6C-A4DF-3560-29D081FDB98B}"/>
              </a:ext>
            </a:extLst>
          </p:cNvPr>
          <p:cNvSpPr txBox="1"/>
          <p:nvPr/>
        </p:nvSpPr>
        <p:spPr>
          <a:xfrm>
            <a:off x="2444857" y="2771614"/>
            <a:ext cx="8268345" cy="11406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Supervision oder Coaching</a:t>
            </a:r>
            <a:endParaRPr lang="de-DE" sz="2400" dirty="0" smtClean="0">
              <a:latin typeface="Goudy Old Style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e-DE" sz="2400" dirty="0" smtClean="0">
                <a:latin typeface="+mj-lt"/>
                <a:ea typeface="+mj-ea"/>
                <a:cs typeface="+mj-cs"/>
              </a:rPr>
              <a:t>intern oder extern</a:t>
            </a:r>
            <a:endParaRPr lang="de-DE" sz="24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4995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70DDB-78BE-9B6E-E3E3-56B900DC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Tamara Johne | LKH Graz II | Tamara.Johne@kages.at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F13A9-E247-A5B2-12A4-E77C82D67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11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C59CA84-9BDD-6E9C-18E1-B93D74FBC076}"/>
              </a:ext>
            </a:extLst>
          </p:cNvPr>
          <p:cNvSpPr/>
          <p:nvPr/>
        </p:nvSpPr>
        <p:spPr>
          <a:xfrm>
            <a:off x="709279" y="750375"/>
            <a:ext cx="10073896" cy="774914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4F90DDB-78A6-AE62-A95C-313E77E20D48}"/>
              </a:ext>
            </a:extLst>
          </p:cNvPr>
          <p:cNvSpPr/>
          <p:nvPr/>
        </p:nvSpPr>
        <p:spPr>
          <a:xfrm>
            <a:off x="1148397" y="1331560"/>
            <a:ext cx="10073896" cy="774914"/>
          </a:xfrm>
          <a:prstGeom prst="parallelogram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837CDFDA-4C41-C5E1-1E1E-F39F14017102}"/>
              </a:ext>
            </a:extLst>
          </p:cNvPr>
          <p:cNvSpPr/>
          <p:nvPr/>
        </p:nvSpPr>
        <p:spPr>
          <a:xfrm>
            <a:off x="1690838" y="1912747"/>
            <a:ext cx="10073896" cy="774914"/>
          </a:xfrm>
          <a:prstGeom prst="parallelogram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3AFBA-0D0D-647A-C0F0-82F7DFB9F01E}"/>
              </a:ext>
            </a:extLst>
          </p:cNvPr>
          <p:cNvSpPr txBox="1"/>
          <p:nvPr/>
        </p:nvSpPr>
        <p:spPr>
          <a:xfrm>
            <a:off x="823992" y="685801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Primärprävention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AD75D-BE4B-F1DA-3155-1E82AD2D1341}"/>
              </a:ext>
            </a:extLst>
          </p:cNvPr>
          <p:cNvSpPr txBox="1"/>
          <p:nvPr/>
        </p:nvSpPr>
        <p:spPr>
          <a:xfrm>
            <a:off x="1418093" y="1292816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Sekundärprävention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F475E6-33A7-31EA-AC0F-FCDF8DAE6571}"/>
              </a:ext>
            </a:extLst>
          </p:cNvPr>
          <p:cNvSpPr txBox="1"/>
          <p:nvPr/>
        </p:nvSpPr>
        <p:spPr>
          <a:xfrm>
            <a:off x="1689313" y="1938578"/>
            <a:ext cx="990083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Tertiärprävention</a:t>
            </a:r>
            <a:endParaRPr lang="de-DE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662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060615-B9D7-4C22-A01E-121566BF5E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59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8DA4C3-6EB8-49E8-8E9E-C8F58C3C7D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86924" y="265081"/>
            <a:ext cx="1069728" cy="1002885"/>
            <a:chOff x="10786924" y="265081"/>
            <a:chExt cx="1069728" cy="10028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FAA839-7535-403D-B354-270C0A2E80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826785" y="265081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05C7C88-4789-4310-AA9A-755EA0FC61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11001196" y="412511"/>
              <a:ext cx="641183" cy="1069728"/>
              <a:chOff x="6484112" y="2967038"/>
              <a:chExt cx="641183" cy="106972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FE8EF28-3FED-4818-BD2E-D218D9AB1DF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9" name="Freeform 68">
                  <a:extLst>
                    <a:ext uri="{FF2B5EF4-FFF2-40B4-BE49-F238E27FC236}">
                      <a16:creationId xmlns:a16="http://schemas.microsoft.com/office/drawing/2014/main" id="{30D4BA19-D8F4-4B13-BEBD-16B061CA985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69">
                  <a:extLst>
                    <a:ext uri="{FF2B5EF4-FFF2-40B4-BE49-F238E27FC236}">
                      <a16:creationId xmlns:a16="http://schemas.microsoft.com/office/drawing/2014/main" id="{725737BE-AB84-4984-857A-7CC4CC6D0733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0">
                  <a:extLst>
                    <a:ext uri="{FF2B5EF4-FFF2-40B4-BE49-F238E27FC236}">
                      <a16:creationId xmlns:a16="http://schemas.microsoft.com/office/drawing/2014/main" id="{50BA4883-80F8-4DF2-B9BD-D4500C1251EB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748E797-53C7-48D6-A500-223C3CFB7E0E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6" name="Freeform 68">
                  <a:extLst>
                    <a:ext uri="{FF2B5EF4-FFF2-40B4-BE49-F238E27FC236}">
                      <a16:creationId xmlns:a16="http://schemas.microsoft.com/office/drawing/2014/main" id="{B3BC0047-74CA-4860-9BDD-0BC26F6510A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69">
                  <a:extLst>
                    <a:ext uri="{FF2B5EF4-FFF2-40B4-BE49-F238E27FC236}">
                      <a16:creationId xmlns:a16="http://schemas.microsoft.com/office/drawing/2014/main" id="{3F8015CA-DE08-4541-ADF5-9D9402EFC1F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70">
                  <a:extLst>
                    <a:ext uri="{FF2B5EF4-FFF2-40B4-BE49-F238E27FC236}">
                      <a16:creationId xmlns:a16="http://schemas.microsoft.com/office/drawing/2014/main" id="{56E6EAC8-DC21-4209-8825-80E353DCF3C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15E05-BA75-37B4-90C7-5575B914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04DB8-B2C4-F259-868C-6FFD4994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Tamara Johne | LKH Graz II | Tamara.Johne@kages.at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871619" y="1891375"/>
            <a:ext cx="62737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Initiative durch Stationsleitun</a:t>
            </a:r>
            <a:r>
              <a:rPr lang="de-AT" sz="2400" dirty="0">
                <a:latin typeface="+mj-lt"/>
              </a:rPr>
              <a:t>g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Organisatorischer Rahmen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Ziel/Nutzen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Feedback von Mitarbeiterin/Kollegin</a:t>
            </a:r>
            <a:endParaRPr lang="de-AT" sz="2400" dirty="0">
              <a:latin typeface="+mj-lt"/>
            </a:endParaRPr>
          </a:p>
          <a:p>
            <a:endParaRPr lang="de-DE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5A116405-567A-1DE3-0234-7E880404EB77}"/>
              </a:ext>
            </a:extLst>
          </p:cNvPr>
          <p:cNvSpPr txBox="1">
            <a:spLocks/>
          </p:cNvSpPr>
          <p:nvPr/>
        </p:nvSpPr>
        <p:spPr>
          <a:xfrm>
            <a:off x="57189" y="1891375"/>
            <a:ext cx="4621970" cy="121694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60000"/>
              </a:lnSpc>
            </a:pPr>
            <a:r>
              <a:rPr lang="de-DE" sz="4000" b="1" dirty="0" smtClean="0">
                <a:solidFill>
                  <a:schemeClr val="accent6">
                    <a:lumMod val="50000"/>
                  </a:schemeClr>
                </a:solidFill>
              </a:rPr>
              <a:t>Fallbeispiel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I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423213" y="3525773"/>
            <a:ext cx="3889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latin typeface="+mj-lt"/>
              </a:rPr>
              <a:t>Kollegiales Einzelgespräch</a:t>
            </a:r>
            <a:endParaRPr lang="de-DE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189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060615-B9D7-4C22-A01E-121566BF5E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59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8DA4C3-6EB8-49E8-8E9E-C8F58C3C7D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86924" y="265081"/>
            <a:ext cx="1069728" cy="1002885"/>
            <a:chOff x="10786924" y="265081"/>
            <a:chExt cx="1069728" cy="10028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FAA839-7535-403D-B354-270C0A2E80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826785" y="265081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20000"/>
                  </a:srgbClr>
                </a:gs>
              </a:gsLst>
              <a:lin ang="189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05C7C88-4789-4310-AA9A-755EA0FC61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11001196" y="412511"/>
              <a:ext cx="641183" cy="1069728"/>
              <a:chOff x="6484112" y="2967038"/>
              <a:chExt cx="641183" cy="106972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FE8EF28-3FED-4818-BD2E-D218D9AB1DF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9" name="Freeform 68">
                  <a:extLst>
                    <a:ext uri="{FF2B5EF4-FFF2-40B4-BE49-F238E27FC236}">
                      <a16:creationId xmlns:a16="http://schemas.microsoft.com/office/drawing/2014/main" id="{30D4BA19-D8F4-4B13-BEBD-16B061CA985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69">
                  <a:extLst>
                    <a:ext uri="{FF2B5EF4-FFF2-40B4-BE49-F238E27FC236}">
                      <a16:creationId xmlns:a16="http://schemas.microsoft.com/office/drawing/2014/main" id="{725737BE-AB84-4984-857A-7CC4CC6D0733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0">
                  <a:extLst>
                    <a:ext uri="{FF2B5EF4-FFF2-40B4-BE49-F238E27FC236}">
                      <a16:creationId xmlns:a16="http://schemas.microsoft.com/office/drawing/2014/main" id="{50BA4883-80F8-4DF2-B9BD-D4500C1251EB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748E797-53C7-48D6-A500-223C3CFB7E0E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6" name="Freeform 68">
                  <a:extLst>
                    <a:ext uri="{FF2B5EF4-FFF2-40B4-BE49-F238E27FC236}">
                      <a16:creationId xmlns:a16="http://schemas.microsoft.com/office/drawing/2014/main" id="{B3BC0047-74CA-4860-9BDD-0BC26F6510A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69">
                  <a:extLst>
                    <a:ext uri="{FF2B5EF4-FFF2-40B4-BE49-F238E27FC236}">
                      <a16:creationId xmlns:a16="http://schemas.microsoft.com/office/drawing/2014/main" id="{3F8015CA-DE08-4541-ADF5-9D9402EFC1F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70">
                  <a:extLst>
                    <a:ext uri="{FF2B5EF4-FFF2-40B4-BE49-F238E27FC236}">
                      <a16:creationId xmlns:a16="http://schemas.microsoft.com/office/drawing/2014/main" id="{56E6EAC8-DC21-4209-8825-80E353DCF3C0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15E05-BA75-37B4-90C7-5575B914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04DB8-B2C4-F259-868C-6FFD4994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Tamara Johne | LKH Graz II | Tamara.Johne@kages.at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871619" y="1891375"/>
            <a:ext cx="62737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Initiative </a:t>
            </a:r>
            <a:endParaRPr lang="de-DE" sz="2400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+mj-lt"/>
              </a:rPr>
              <a:t>Organisatorischer </a:t>
            </a:r>
            <a:r>
              <a:rPr lang="de-DE" sz="2400" dirty="0">
                <a:latin typeface="+mj-lt"/>
              </a:rPr>
              <a:t>Rahmen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Ziel/Nutzen</a:t>
            </a:r>
          </a:p>
          <a:p>
            <a:pPr marL="285750" indent="-28575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2400" dirty="0">
                <a:latin typeface="+mj-lt"/>
              </a:rPr>
              <a:t>Feedback von </a:t>
            </a:r>
            <a:r>
              <a:rPr lang="de-DE" sz="2400" dirty="0" smtClean="0">
                <a:latin typeface="+mj-lt"/>
              </a:rPr>
              <a:t>Mitarbeiterinnen/Kolleginnen</a:t>
            </a:r>
            <a:endParaRPr lang="de-AT" sz="2400" dirty="0">
              <a:latin typeface="+mj-lt"/>
            </a:endParaRPr>
          </a:p>
          <a:p>
            <a:endParaRPr lang="de-DE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5A116405-567A-1DE3-0234-7E880404EB77}"/>
              </a:ext>
            </a:extLst>
          </p:cNvPr>
          <p:cNvSpPr txBox="1">
            <a:spLocks/>
          </p:cNvSpPr>
          <p:nvPr/>
        </p:nvSpPr>
        <p:spPr>
          <a:xfrm>
            <a:off x="57189" y="1891375"/>
            <a:ext cx="4621970" cy="121694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60000"/>
              </a:lnSpc>
            </a:pPr>
            <a:r>
              <a:rPr lang="de-DE" sz="4000" b="1" dirty="0" smtClean="0">
                <a:solidFill>
                  <a:schemeClr val="accent6">
                    <a:lumMod val="50000"/>
                  </a:schemeClr>
                </a:solidFill>
              </a:rPr>
              <a:t>Fallbeispiel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II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23213" y="3525773"/>
            <a:ext cx="3889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latin typeface="+mj-lt"/>
              </a:rPr>
              <a:t>Gruppenintervention</a:t>
            </a:r>
            <a:endParaRPr lang="de-DE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20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06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90000" y="395289"/>
            <a:ext cx="4075200" cy="22266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 smtClean="0">
                <a:solidFill>
                  <a:srgbClr val="455709"/>
                </a:solidFill>
                <a:cs typeface="Calibri Light"/>
              </a:rPr>
              <a:t>Danke.</a:t>
            </a:r>
            <a:endParaRPr lang="de-DE" dirty="0">
              <a:solidFill>
                <a:srgbClr val="455709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F37AA1-A09B-4E28-987B-38E5060E1B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74D018-FDBA-4AD4-8C74-17D41F4FB6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43F5C4-EF74-49F4-97CB-97938DDC2F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74E0761-A6EC-4896-A2D4-97A0AF0AA00F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" name="Freeform 68">
                  <a:extLst>
                    <a:ext uri="{FF2B5EF4-FFF2-40B4-BE49-F238E27FC236}">
                      <a16:creationId xmlns:a16="http://schemas.microsoft.com/office/drawing/2014/main" id="{E02DDA0C-BC2F-4EA7-B34E-E0A38B82BA22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69">
                  <a:extLst>
                    <a:ext uri="{FF2B5EF4-FFF2-40B4-BE49-F238E27FC236}">
                      <a16:creationId xmlns:a16="http://schemas.microsoft.com/office/drawing/2014/main" id="{CF13B05D-4163-4B4E-A2D2-FA7ED9468237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Line 70">
                  <a:extLst>
                    <a:ext uri="{FF2B5EF4-FFF2-40B4-BE49-F238E27FC236}">
                      <a16:creationId xmlns:a16="http://schemas.microsoft.com/office/drawing/2014/main" id="{6D222543-B140-45C1-A731-C56E6B3A17C5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1D25868-4B38-41A5-8DA7-BB01E8534246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6" name="Freeform 68">
                  <a:extLst>
                    <a:ext uri="{FF2B5EF4-FFF2-40B4-BE49-F238E27FC236}">
                      <a16:creationId xmlns:a16="http://schemas.microsoft.com/office/drawing/2014/main" id="{9BA6FA89-CCD8-4CC0-954F-FBBFA59737E7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69">
                  <a:extLst>
                    <a:ext uri="{FF2B5EF4-FFF2-40B4-BE49-F238E27FC236}">
                      <a16:creationId xmlns:a16="http://schemas.microsoft.com/office/drawing/2014/main" id="{73005E59-2B44-4A62-A8F1-504FB170608D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Line 70">
                  <a:extLst>
                    <a:ext uri="{FF2B5EF4-FFF2-40B4-BE49-F238E27FC236}">
                      <a16:creationId xmlns:a16="http://schemas.microsoft.com/office/drawing/2014/main" id="{C9AB3E16-8B92-47B2-BA2E-02935767A808}"/>
                    </a:ext>
                    <a:ext uri="{C183D7F6-B498-43B3-948B-1728B52AA6E4}">
                      <adec:decorative xmlns=""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F8DDB2D-38CA-E084-33CC-EB1ACC32B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02" r="2226" b="4"/>
          <a:stretch/>
        </p:blipFill>
        <p:spPr>
          <a:xfrm>
            <a:off x="6080462" y="6306"/>
            <a:ext cx="6111538" cy="6858000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5688"/>
            <a:ext cx="1025816" cy="73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ostyVTI">
  <a:themeElements>
    <a:clrScheme name="AnalogousFromRegularSeedLeftStep">
      <a:dk1>
        <a:srgbClr val="000000"/>
      </a:dk1>
      <a:lt1>
        <a:srgbClr val="FFFFFF"/>
      </a:lt1>
      <a:dk2>
        <a:srgbClr val="20392C"/>
      </a:dk2>
      <a:lt2>
        <a:srgbClr val="E8E4E2"/>
      </a:lt2>
      <a:accent1>
        <a:srgbClr val="29ACE7"/>
      </a:accent1>
      <a:accent2>
        <a:srgbClr val="14B4A3"/>
      </a:accent2>
      <a:accent3>
        <a:srgbClr val="21BA6A"/>
      </a:accent3>
      <a:accent4>
        <a:srgbClr val="14BA1E"/>
      </a:accent4>
      <a:accent5>
        <a:srgbClr val="57B821"/>
      </a:accent5>
      <a:accent6>
        <a:srgbClr val="8BAE13"/>
      </a:accent6>
      <a:hlink>
        <a:srgbClr val="BF673F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Breitbild</PresentationFormat>
  <Paragraphs>90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Avenir Next LT Pro</vt:lpstr>
      <vt:lpstr>Calibri</vt:lpstr>
      <vt:lpstr>Calibri Light</vt:lpstr>
      <vt:lpstr>Goudy Old Style</vt:lpstr>
      <vt:lpstr>Wingdings</vt:lpstr>
      <vt:lpstr>FrostyVTI</vt:lpstr>
      <vt:lpstr>Kolleg*innen für Kolleg*innen</vt:lpstr>
      <vt:lpstr>Critical Incident Stress Management</vt:lpstr>
      <vt:lpstr>körperliche/verbale Bedrohung</vt:lpstr>
      <vt:lpstr>körperliche/verbale Bedrohung</vt:lpstr>
      <vt:lpstr>Critical Incident Stress Management</vt:lpstr>
      <vt:lpstr>Critical Incident Stress Management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Danke.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Gschaider Nadja</dc:creator>
  <cp:lastModifiedBy>Gschaider Nadja</cp:lastModifiedBy>
  <cp:revision>379</cp:revision>
  <dcterms:created xsi:type="dcterms:W3CDTF">2022-09-16T09:20:00Z</dcterms:created>
  <dcterms:modified xsi:type="dcterms:W3CDTF">2022-09-27T08:50:41Z</dcterms:modified>
</cp:coreProperties>
</file>