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5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6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7.xml" ContentType="application/vnd.openxmlformats-officedocument.theme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theme/theme8.xml" ContentType="application/vnd.openxmlformats-officedocument.theme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9.xml" ContentType="application/vnd.openxmlformats-officedocument.theme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drawings/drawing1.xml" ContentType="application/vnd.openxmlformats-officedocument.drawingml.chartshape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50" r:id="rId2"/>
    <p:sldMasterId id="2147483789" r:id="rId3"/>
    <p:sldMasterId id="2147483869" r:id="rId4"/>
    <p:sldMasterId id="2147484081" r:id="rId5"/>
    <p:sldMasterId id="2147484094" r:id="rId6"/>
    <p:sldMasterId id="2147484122" r:id="rId7"/>
    <p:sldMasterId id="2147484161" r:id="rId8"/>
    <p:sldMasterId id="2147484199" r:id="rId9"/>
    <p:sldMasterId id="2147484214" r:id="rId10"/>
  </p:sldMasterIdLst>
  <p:notesMasterIdLst>
    <p:notesMasterId r:id="rId93"/>
  </p:notesMasterIdLst>
  <p:handoutMasterIdLst>
    <p:handoutMasterId r:id="rId94"/>
  </p:handoutMasterIdLst>
  <p:sldIdLst>
    <p:sldId id="849" r:id="rId11"/>
    <p:sldId id="850" r:id="rId12"/>
    <p:sldId id="258" r:id="rId13"/>
    <p:sldId id="583" r:id="rId14"/>
    <p:sldId id="804" r:id="rId15"/>
    <p:sldId id="851" r:id="rId16"/>
    <p:sldId id="806" r:id="rId17"/>
    <p:sldId id="907" r:id="rId18"/>
    <p:sldId id="908" r:id="rId19"/>
    <p:sldId id="909" r:id="rId20"/>
    <p:sldId id="584" r:id="rId21"/>
    <p:sldId id="911" r:id="rId22"/>
    <p:sldId id="906" r:id="rId23"/>
    <p:sldId id="916" r:id="rId24"/>
    <p:sldId id="743" r:id="rId25"/>
    <p:sldId id="440" r:id="rId26"/>
    <p:sldId id="744" r:id="rId27"/>
    <p:sldId id="745" r:id="rId28"/>
    <p:sldId id="748" r:id="rId29"/>
    <p:sldId id="624" r:id="rId30"/>
    <p:sldId id="472" r:id="rId31"/>
    <p:sldId id="588" r:id="rId32"/>
    <p:sldId id="589" r:id="rId33"/>
    <p:sldId id="435" r:id="rId34"/>
    <p:sldId id="877" r:id="rId35"/>
    <p:sldId id="878" r:id="rId36"/>
    <p:sldId id="635" r:id="rId37"/>
    <p:sldId id="634" r:id="rId38"/>
    <p:sldId id="912" r:id="rId39"/>
    <p:sldId id="913" r:id="rId40"/>
    <p:sldId id="914" r:id="rId41"/>
    <p:sldId id="915" r:id="rId42"/>
    <p:sldId id="917" r:id="rId43"/>
    <p:sldId id="852" r:id="rId44"/>
    <p:sldId id="882" r:id="rId45"/>
    <p:sldId id="869" r:id="rId46"/>
    <p:sldId id="870" r:id="rId47"/>
    <p:sldId id="871" r:id="rId48"/>
    <p:sldId id="872" r:id="rId49"/>
    <p:sldId id="873" r:id="rId50"/>
    <p:sldId id="874" r:id="rId51"/>
    <p:sldId id="875" r:id="rId52"/>
    <p:sldId id="327" r:id="rId53"/>
    <p:sldId id="400" r:id="rId54"/>
    <p:sldId id="823" r:id="rId55"/>
    <p:sldId id="798" r:id="rId56"/>
    <p:sldId id="707" r:id="rId57"/>
    <p:sldId id="717" r:id="rId58"/>
    <p:sldId id="827" r:id="rId59"/>
    <p:sldId id="828" r:id="rId60"/>
    <p:sldId id="829" r:id="rId61"/>
    <p:sldId id="713" r:id="rId62"/>
    <p:sldId id="883" r:id="rId63"/>
    <p:sldId id="864" r:id="rId64"/>
    <p:sldId id="866" r:id="rId65"/>
    <p:sldId id="716" r:id="rId66"/>
    <p:sldId id="884" r:id="rId67"/>
    <p:sldId id="754" r:id="rId68"/>
    <p:sldId id="757" r:id="rId69"/>
    <p:sldId id="763" r:id="rId70"/>
    <p:sldId id="900" r:id="rId71"/>
    <p:sldId id="845" r:id="rId72"/>
    <p:sldId id="855" r:id="rId73"/>
    <p:sldId id="853" r:id="rId74"/>
    <p:sldId id="854" r:id="rId75"/>
    <p:sldId id="886" r:id="rId76"/>
    <p:sldId id="891" r:id="rId77"/>
    <p:sldId id="862" r:id="rId78"/>
    <p:sldId id="892" r:id="rId79"/>
    <p:sldId id="893" r:id="rId80"/>
    <p:sldId id="894" r:id="rId81"/>
    <p:sldId id="857" r:id="rId82"/>
    <p:sldId id="858" r:id="rId83"/>
    <p:sldId id="897" r:id="rId84"/>
    <p:sldId id="847" r:id="rId85"/>
    <p:sldId id="767" r:id="rId86"/>
    <p:sldId id="901" r:id="rId87"/>
    <p:sldId id="856" r:id="rId88"/>
    <p:sldId id="859" r:id="rId89"/>
    <p:sldId id="860" r:id="rId90"/>
    <p:sldId id="899" r:id="rId91"/>
    <p:sldId id="582" r:id="rId92"/>
  </p:sldIdLst>
  <p:sldSz cx="9144000" cy="6858000" type="overhead"/>
  <p:notesSz cx="6669088" cy="9926638"/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FF00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FF00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FF00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FF00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FFF00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b="1" kern="1200">
        <a:solidFill>
          <a:srgbClr val="FFFF00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b="1" kern="1200">
        <a:solidFill>
          <a:srgbClr val="FFFF00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b="1" kern="1200">
        <a:solidFill>
          <a:srgbClr val="FFFF00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b="1" kern="1200">
        <a:solidFill>
          <a:srgbClr val="FFFF00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9B00"/>
    <a:srgbClr val="00CC66"/>
    <a:srgbClr val="FFFFFF"/>
    <a:srgbClr val="2F52FF"/>
    <a:srgbClr val="2525FF"/>
    <a:srgbClr val="4F4FFF"/>
    <a:srgbClr val="6969FF"/>
    <a:srgbClr val="FA3C16"/>
    <a:srgbClr val="007A80"/>
    <a:srgbClr val="007A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719" autoAdjust="0"/>
    <p:restoredTop sz="94737" autoAdjust="0"/>
  </p:normalViewPr>
  <p:slideViewPr>
    <p:cSldViewPr snapToGrid="0" snapToObjects="1">
      <p:cViewPr varScale="1">
        <p:scale>
          <a:sx n="70" d="100"/>
          <a:sy n="70" d="100"/>
        </p:scale>
        <p:origin x="-1116" y="-68"/>
      </p:cViewPr>
      <p:guideLst>
        <p:guide orient="horz" pos="2160"/>
        <p:guide pos="1152"/>
      </p:guideLst>
    </p:cSldViewPr>
  </p:slideViewPr>
  <p:outlineViewPr>
    <p:cViewPr>
      <p:scale>
        <a:sx n="50" d="100"/>
        <a:sy n="50" d="100"/>
      </p:scale>
      <p:origin x="0" y="0"/>
    </p:cViewPr>
    <p:sldLst>
      <p:sld r:id="rId1" collapse="1"/>
      <p:sld r:id="rId2" collapse="1"/>
      <p:sld r:id="rId3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61" d="100"/>
          <a:sy n="61" d="100"/>
        </p:scale>
        <p:origin x="-1710" y="-78"/>
      </p:cViewPr>
      <p:guideLst>
        <p:guide orient="horz" pos="3127"/>
        <p:guide pos="210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6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42" Type="http://schemas.openxmlformats.org/officeDocument/2006/relationships/slide" Target="slides/slide32.xml"/><Relationship Id="rId47" Type="http://schemas.openxmlformats.org/officeDocument/2006/relationships/slide" Target="slides/slide37.xml"/><Relationship Id="rId50" Type="http://schemas.openxmlformats.org/officeDocument/2006/relationships/slide" Target="slides/slide40.xml"/><Relationship Id="rId55" Type="http://schemas.openxmlformats.org/officeDocument/2006/relationships/slide" Target="slides/slide45.xml"/><Relationship Id="rId63" Type="http://schemas.openxmlformats.org/officeDocument/2006/relationships/slide" Target="slides/slide53.xml"/><Relationship Id="rId68" Type="http://schemas.openxmlformats.org/officeDocument/2006/relationships/slide" Target="slides/slide58.xml"/><Relationship Id="rId76" Type="http://schemas.openxmlformats.org/officeDocument/2006/relationships/slide" Target="slides/slide66.xml"/><Relationship Id="rId84" Type="http://schemas.openxmlformats.org/officeDocument/2006/relationships/slide" Target="slides/slide74.xml"/><Relationship Id="rId89" Type="http://schemas.openxmlformats.org/officeDocument/2006/relationships/slide" Target="slides/slide79.xml"/><Relationship Id="rId97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61.xml"/><Relationship Id="rId92" Type="http://schemas.openxmlformats.org/officeDocument/2006/relationships/slide" Target="slides/slide8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9" Type="http://schemas.openxmlformats.org/officeDocument/2006/relationships/slide" Target="slides/slide19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40" Type="http://schemas.openxmlformats.org/officeDocument/2006/relationships/slide" Target="slides/slide30.xml"/><Relationship Id="rId45" Type="http://schemas.openxmlformats.org/officeDocument/2006/relationships/slide" Target="slides/slide35.xml"/><Relationship Id="rId53" Type="http://schemas.openxmlformats.org/officeDocument/2006/relationships/slide" Target="slides/slide43.xml"/><Relationship Id="rId58" Type="http://schemas.openxmlformats.org/officeDocument/2006/relationships/slide" Target="slides/slide48.xml"/><Relationship Id="rId66" Type="http://schemas.openxmlformats.org/officeDocument/2006/relationships/slide" Target="slides/slide56.xml"/><Relationship Id="rId74" Type="http://schemas.openxmlformats.org/officeDocument/2006/relationships/slide" Target="slides/slide64.xml"/><Relationship Id="rId79" Type="http://schemas.openxmlformats.org/officeDocument/2006/relationships/slide" Target="slides/slide69.xml"/><Relationship Id="rId87" Type="http://schemas.openxmlformats.org/officeDocument/2006/relationships/slide" Target="slides/slide77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1.xml"/><Relationship Id="rId82" Type="http://schemas.openxmlformats.org/officeDocument/2006/relationships/slide" Target="slides/slide72.xml"/><Relationship Id="rId90" Type="http://schemas.openxmlformats.org/officeDocument/2006/relationships/slide" Target="slides/slide80.xml"/><Relationship Id="rId95" Type="http://schemas.openxmlformats.org/officeDocument/2006/relationships/presProps" Target="presProps.xml"/><Relationship Id="rId19" Type="http://schemas.openxmlformats.org/officeDocument/2006/relationships/slide" Target="slides/slide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slide" Target="slides/slide33.xml"/><Relationship Id="rId48" Type="http://schemas.openxmlformats.org/officeDocument/2006/relationships/slide" Target="slides/slide38.xml"/><Relationship Id="rId56" Type="http://schemas.openxmlformats.org/officeDocument/2006/relationships/slide" Target="slides/slide46.xml"/><Relationship Id="rId64" Type="http://schemas.openxmlformats.org/officeDocument/2006/relationships/slide" Target="slides/slide54.xml"/><Relationship Id="rId69" Type="http://schemas.openxmlformats.org/officeDocument/2006/relationships/slide" Target="slides/slide59.xml"/><Relationship Id="rId77" Type="http://schemas.openxmlformats.org/officeDocument/2006/relationships/slide" Target="slides/slide67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1.xml"/><Relationship Id="rId72" Type="http://schemas.openxmlformats.org/officeDocument/2006/relationships/slide" Target="slides/slide62.xml"/><Relationship Id="rId80" Type="http://schemas.openxmlformats.org/officeDocument/2006/relationships/slide" Target="slides/slide70.xml"/><Relationship Id="rId85" Type="http://schemas.openxmlformats.org/officeDocument/2006/relationships/slide" Target="slides/slide75.xml"/><Relationship Id="rId93" Type="http://schemas.openxmlformats.org/officeDocument/2006/relationships/notesMaster" Target="notesMasters/notesMaster1.xml"/><Relationship Id="rId9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46" Type="http://schemas.openxmlformats.org/officeDocument/2006/relationships/slide" Target="slides/slide36.xml"/><Relationship Id="rId59" Type="http://schemas.openxmlformats.org/officeDocument/2006/relationships/slide" Target="slides/slide49.xml"/><Relationship Id="rId67" Type="http://schemas.openxmlformats.org/officeDocument/2006/relationships/slide" Target="slides/slide57.xml"/><Relationship Id="rId20" Type="http://schemas.openxmlformats.org/officeDocument/2006/relationships/slide" Target="slides/slide10.xml"/><Relationship Id="rId41" Type="http://schemas.openxmlformats.org/officeDocument/2006/relationships/slide" Target="slides/slide31.xml"/><Relationship Id="rId54" Type="http://schemas.openxmlformats.org/officeDocument/2006/relationships/slide" Target="slides/slide44.xml"/><Relationship Id="rId62" Type="http://schemas.openxmlformats.org/officeDocument/2006/relationships/slide" Target="slides/slide52.xml"/><Relationship Id="rId70" Type="http://schemas.openxmlformats.org/officeDocument/2006/relationships/slide" Target="slides/slide60.xml"/><Relationship Id="rId75" Type="http://schemas.openxmlformats.org/officeDocument/2006/relationships/slide" Target="slides/slide65.xml"/><Relationship Id="rId83" Type="http://schemas.openxmlformats.org/officeDocument/2006/relationships/slide" Target="slides/slide73.xml"/><Relationship Id="rId88" Type="http://schemas.openxmlformats.org/officeDocument/2006/relationships/slide" Target="slides/slide78.xml"/><Relationship Id="rId91" Type="http://schemas.openxmlformats.org/officeDocument/2006/relationships/slide" Target="slides/slide81.xml"/><Relationship Id="rId9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49" Type="http://schemas.openxmlformats.org/officeDocument/2006/relationships/slide" Target="slides/slide39.xml"/><Relationship Id="rId57" Type="http://schemas.openxmlformats.org/officeDocument/2006/relationships/slide" Target="slides/slide47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21.xml"/><Relationship Id="rId44" Type="http://schemas.openxmlformats.org/officeDocument/2006/relationships/slide" Target="slides/slide34.xml"/><Relationship Id="rId52" Type="http://schemas.openxmlformats.org/officeDocument/2006/relationships/slide" Target="slides/slide42.xml"/><Relationship Id="rId60" Type="http://schemas.openxmlformats.org/officeDocument/2006/relationships/slide" Target="slides/slide50.xml"/><Relationship Id="rId65" Type="http://schemas.openxmlformats.org/officeDocument/2006/relationships/slide" Target="slides/slide55.xml"/><Relationship Id="rId73" Type="http://schemas.openxmlformats.org/officeDocument/2006/relationships/slide" Target="slides/slide63.xml"/><Relationship Id="rId78" Type="http://schemas.openxmlformats.org/officeDocument/2006/relationships/slide" Target="slides/slide68.xml"/><Relationship Id="rId81" Type="http://schemas.openxmlformats.org/officeDocument/2006/relationships/slide" Target="slides/slide71.xml"/><Relationship Id="rId86" Type="http://schemas.openxmlformats.org/officeDocument/2006/relationships/slide" Target="slides/slide76.xml"/><Relationship Id="rId94" Type="http://schemas.openxmlformats.org/officeDocument/2006/relationships/handoutMaster" Target="handoutMasters/handoutMaster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39" Type="http://schemas.openxmlformats.org/officeDocument/2006/relationships/slide" Target="slides/slide29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62.xml"/><Relationship Id="rId2" Type="http://schemas.openxmlformats.org/officeDocument/2006/relationships/slide" Target="slides/slide51.xml"/><Relationship Id="rId1" Type="http://schemas.openxmlformats.org/officeDocument/2006/relationships/slide" Target="slides/slide50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samba3\bluemle\Cochrane\Gerd\&#220;bersichten%20MA%20SR%20RCTs%20IFs\MA_SR_RCTs_Global_in_Medline_Stand_201600916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samba3\bluemle\Cochrane\Gerd\&#220;bersichten%20MA%20SR%20RCTs%20IFs\MA_SR_RCTs_Global_in_Medline_Stand_201600916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samba3\bluemle\Cochrane\Gerd\&#220;bersichten%20MA%20SR%20RCTs%20IFs\MA_SR_RCTs_Global_in_Medline_Stand_201600916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\\samba3\bluemle\Cochrane\Gerd\&#220;bersichten%20MA%20SR%20RCTs%20IFs\MA_SR_RCTs_Global_in_Medline_Stand_201600916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\\samba3\bluemle\Cochrane\Gerd\&#220;bersichten%20MA%20SR%20RCTs%20IFs\MA_SR_RCTs_Global_in_Medline_Stand_201600916.xlsx" TargetMode="Externa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\\samba3\bluemle\Cochrane\Gerd\&#220;bersichten%20MA%20SR%20RCTs%20IFs\MA_SR_RCTs_Global_in_Medline_Stand_201600916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6869255050384121E-2"/>
          <c:y val="1.3868203848610595E-3"/>
          <c:w val="0.94313070652246267"/>
          <c:h val="0.93271698174749584"/>
        </c:manualLayout>
      </c:layout>
      <c:lineChart>
        <c:grouping val="stacked"/>
        <c:varyColors val="0"/>
        <c:ser>
          <c:idx val="0"/>
          <c:order val="0"/>
          <c:spPr>
            <a:ln>
              <a:noFill/>
            </a:ln>
          </c:spPr>
          <c:marker>
            <c:symbol val="none"/>
          </c:marker>
          <c:dLbls>
            <c:dLbl>
              <c:idx val="0"/>
              <c:delete val="1"/>
            </c:dLbl>
            <c:dLbl>
              <c:idx val="1"/>
              <c:layout>
                <c:manualLayout>
                  <c:x val="-2.1246736667503052E-2"/>
                  <c:y val="-3.409874065446659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delete val="1"/>
            </c:dLbl>
            <c:dLbl>
              <c:idx val="3"/>
              <c:layout>
                <c:manualLayout>
                  <c:x val="-2.1246736667503065E-2"/>
                  <c:y val="-3.409874065446659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delete val="1"/>
            </c:dLbl>
            <c:dLbl>
              <c:idx val="5"/>
              <c:layout>
                <c:manualLayout>
                  <c:x val="-1.9726402011917509E-2"/>
                  <c:y val="-3.409874065446659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delete val="1"/>
            </c:dLbl>
            <c:dLbl>
              <c:idx val="7"/>
              <c:layout>
                <c:manualLayout>
                  <c:x val="-2.1246736667503052E-2"/>
                  <c:y val="-3.409874065446659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delete val="1"/>
            </c:dLbl>
            <c:dLbl>
              <c:idx val="9"/>
              <c:layout>
                <c:manualLayout>
                  <c:x val="-2.1246736667503052E-2"/>
                  <c:y val="-3.409874065446659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delete val="1"/>
            </c:dLbl>
            <c:dLbl>
              <c:idx val="11"/>
              <c:layout>
                <c:manualLayout>
                  <c:x val="-2.4021287558251562E-2"/>
                  <c:y val="-3.176160969802611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delete val="1"/>
            </c:dLbl>
            <c:dLbl>
              <c:idx val="13"/>
              <c:layout>
                <c:manualLayout>
                  <c:x val="-2.4021287558251562E-2"/>
                  <c:y val="-3.409874065446659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4"/>
              <c:delete val="1"/>
            </c:dLbl>
            <c:dLbl>
              <c:idx val="15"/>
              <c:layout>
                <c:manualLayout>
                  <c:x val="-2.4021287558251562E-2"/>
                  <c:y val="-3.176160969802611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6"/>
              <c:delete val="1"/>
            </c:dLbl>
            <c:dLbl>
              <c:idx val="17"/>
              <c:layout>
                <c:manualLayout>
                  <c:x val="-2.4021287558251562E-2"/>
                  <c:y val="-3.409874065446659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8"/>
              <c:delete val="1"/>
            </c:dLbl>
            <c:dLbl>
              <c:idx val="19"/>
              <c:layout>
                <c:manualLayout>
                  <c:x val="-2.4021287558251617E-2"/>
                  <c:y val="-3.643587161090707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0"/>
              <c:delete val="1"/>
            </c:dLbl>
            <c:dLbl>
              <c:idx val="21"/>
              <c:layout>
                <c:manualLayout>
                  <c:x val="-2.4021287558251562E-2"/>
                  <c:y val="-3.409874065446651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2"/>
              <c:delete val="1"/>
            </c:dLbl>
            <c:dLbl>
              <c:idx val="23"/>
              <c:layout>
                <c:manualLayout>
                  <c:x val="-2.7061956869422647E-2"/>
                  <c:y val="-3.409874065446651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4"/>
              <c:layout>
                <c:manualLayout>
                  <c:x val="-2.4021287558251562E-2"/>
                  <c:y val="-3.176160969802611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6"/>
              <c:delete val="1"/>
            </c:dLbl>
            <c:dLbl>
              <c:idx val="31"/>
              <c:delete val="1"/>
            </c:dLbl>
            <c:dLbl>
              <c:idx val="33"/>
              <c:delete val="1"/>
            </c:dLbl>
            <c:dLbl>
              <c:idx val="34"/>
              <c:layout>
                <c:manualLayout>
                  <c:x val="-3.4397631438317991E-2"/>
                  <c:y val="-2.942447874158563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6"/>
              <c:delete val="1"/>
            </c:dLbl>
            <c:dLbl>
              <c:idx val="38"/>
              <c:layout>
                <c:manualLayout>
                  <c:x val="-3.4397631438317991E-2"/>
                  <c:y val="-2.47502168287046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9"/>
              <c:layout>
                <c:manualLayout>
                  <c:x val="-3.1356962127146906E-2"/>
                  <c:y val="-2.708734778514515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0"/>
              <c:delete val="1"/>
            </c:dLbl>
            <c:dLbl>
              <c:idx val="41"/>
              <c:layout>
                <c:manualLayout>
                  <c:x val="-3.4397631438317991E-2"/>
                  <c:y val="-2.007595491582371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2"/>
              <c:layout>
                <c:manualLayout>
                  <c:x val="-2.2234954193633652E-2"/>
                  <c:y val="-2.708734778514515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3"/>
              <c:delete val="1"/>
            </c:dLbl>
            <c:dLbl>
              <c:idx val="44"/>
              <c:layout>
                <c:manualLayout>
                  <c:x val="-3.5917966093903415E-2"/>
                  <c:y val="-2.241308587226420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5"/>
              <c:layout>
                <c:manualLayout>
                  <c:x val="-3.5917966093903526E-2"/>
                  <c:y val="-2.007595491582371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6"/>
              <c:layout>
                <c:manualLayout>
                  <c:x val="-3.4397631438317991E-2"/>
                  <c:y val="-2.007595491582371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7"/>
              <c:layout>
                <c:manualLayout>
                  <c:x val="-3.2877296782732449E-2"/>
                  <c:y val="-1.306456204650228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8"/>
              <c:layout>
                <c:manualLayout>
                  <c:x val="-2.9836627471561475E-2"/>
                  <c:y val="-2.007595491582371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9"/>
              <c:layout>
                <c:manualLayout>
                  <c:x val="-1.7034930825969171E-3"/>
                  <c:y val="-6.0531691771808427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0"/>
              <c:delete val="1"/>
            </c:dLbl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'timeline-2'!$B$3:$B$53</c:f>
              <c:numCache>
                <c:formatCode>General</c:formatCode>
                <c:ptCount val="51"/>
                <c:pt idx="0">
                  <c:v>1965</c:v>
                </c:pt>
                <c:pt idx="1">
                  <c:v>1966</c:v>
                </c:pt>
                <c:pt idx="2">
                  <c:v>1967</c:v>
                </c:pt>
                <c:pt idx="3">
                  <c:v>1968</c:v>
                </c:pt>
                <c:pt idx="4">
                  <c:v>1969</c:v>
                </c:pt>
                <c:pt idx="5">
                  <c:v>1970</c:v>
                </c:pt>
                <c:pt idx="6">
                  <c:v>1971</c:v>
                </c:pt>
                <c:pt idx="7">
                  <c:v>1972</c:v>
                </c:pt>
                <c:pt idx="8">
                  <c:v>1973</c:v>
                </c:pt>
                <c:pt idx="9">
                  <c:v>1974</c:v>
                </c:pt>
                <c:pt idx="10">
                  <c:v>1975</c:v>
                </c:pt>
                <c:pt idx="11">
                  <c:v>1976</c:v>
                </c:pt>
                <c:pt idx="12">
                  <c:v>1977</c:v>
                </c:pt>
                <c:pt idx="13">
                  <c:v>1978</c:v>
                </c:pt>
                <c:pt idx="14">
                  <c:v>1979</c:v>
                </c:pt>
                <c:pt idx="15">
                  <c:v>1980</c:v>
                </c:pt>
                <c:pt idx="16">
                  <c:v>1981</c:v>
                </c:pt>
                <c:pt idx="17">
                  <c:v>1982</c:v>
                </c:pt>
                <c:pt idx="18">
                  <c:v>1983</c:v>
                </c:pt>
                <c:pt idx="19">
                  <c:v>1984</c:v>
                </c:pt>
                <c:pt idx="20">
                  <c:v>1985</c:v>
                </c:pt>
                <c:pt idx="21">
                  <c:v>1986</c:v>
                </c:pt>
                <c:pt idx="22">
                  <c:v>1987</c:v>
                </c:pt>
                <c:pt idx="23">
                  <c:v>1988</c:v>
                </c:pt>
                <c:pt idx="24">
                  <c:v>1989</c:v>
                </c:pt>
                <c:pt idx="25">
                  <c:v>1990</c:v>
                </c:pt>
                <c:pt idx="26">
                  <c:v>1991</c:v>
                </c:pt>
                <c:pt idx="27">
                  <c:v>1992</c:v>
                </c:pt>
                <c:pt idx="28">
                  <c:v>1993</c:v>
                </c:pt>
                <c:pt idx="29">
                  <c:v>1994</c:v>
                </c:pt>
                <c:pt idx="30">
                  <c:v>1995</c:v>
                </c:pt>
                <c:pt idx="31">
                  <c:v>1996</c:v>
                </c:pt>
                <c:pt idx="32">
                  <c:v>1997</c:v>
                </c:pt>
                <c:pt idx="33">
                  <c:v>1998</c:v>
                </c:pt>
                <c:pt idx="34">
                  <c:v>1999</c:v>
                </c:pt>
                <c:pt idx="35">
                  <c:v>2000</c:v>
                </c:pt>
                <c:pt idx="36">
                  <c:v>2001</c:v>
                </c:pt>
                <c:pt idx="37">
                  <c:v>2002</c:v>
                </c:pt>
                <c:pt idx="38">
                  <c:v>2003</c:v>
                </c:pt>
                <c:pt idx="39">
                  <c:v>2004</c:v>
                </c:pt>
                <c:pt idx="40">
                  <c:v>2005</c:v>
                </c:pt>
                <c:pt idx="41">
                  <c:v>2006</c:v>
                </c:pt>
                <c:pt idx="42">
                  <c:v>2007</c:v>
                </c:pt>
                <c:pt idx="43">
                  <c:v>2008</c:v>
                </c:pt>
                <c:pt idx="44">
                  <c:v>2009</c:v>
                </c:pt>
                <c:pt idx="45">
                  <c:v>2010</c:v>
                </c:pt>
                <c:pt idx="46">
                  <c:v>2011</c:v>
                </c:pt>
                <c:pt idx="47">
                  <c:v>2012</c:v>
                </c:pt>
                <c:pt idx="48">
                  <c:v>2013</c:v>
                </c:pt>
                <c:pt idx="49">
                  <c:v>2014</c:v>
                </c:pt>
                <c:pt idx="50">
                  <c:v>2015</c:v>
                </c:pt>
              </c:numCache>
            </c:numRef>
          </c:cat>
          <c:val>
            <c:numRef>
              <c:f>'timeline-2'!$E$3:$E$53</c:f>
              <c:numCache>
                <c:formatCode>General</c:formatCode>
                <c:ptCount val="51"/>
                <c:pt idx="0">
                  <c:v>39</c:v>
                </c:pt>
                <c:pt idx="1">
                  <c:v>194</c:v>
                </c:pt>
                <c:pt idx="2">
                  <c:v>217</c:v>
                </c:pt>
                <c:pt idx="3">
                  <c:v>271</c:v>
                </c:pt>
                <c:pt idx="4">
                  <c:v>289</c:v>
                </c:pt>
                <c:pt idx="5">
                  <c:v>355</c:v>
                </c:pt>
                <c:pt idx="6">
                  <c:v>378</c:v>
                </c:pt>
                <c:pt idx="7">
                  <c:v>476</c:v>
                </c:pt>
                <c:pt idx="8">
                  <c:v>569</c:v>
                </c:pt>
                <c:pt idx="9">
                  <c:v>649</c:v>
                </c:pt>
                <c:pt idx="10">
                  <c:v>929</c:v>
                </c:pt>
                <c:pt idx="11">
                  <c:v>1241</c:v>
                </c:pt>
                <c:pt idx="12">
                  <c:v>1248</c:v>
                </c:pt>
                <c:pt idx="13">
                  <c:v>1468</c:v>
                </c:pt>
                <c:pt idx="14">
                  <c:v>1787</c:v>
                </c:pt>
                <c:pt idx="15">
                  <c:v>2071</c:v>
                </c:pt>
                <c:pt idx="16">
                  <c:v>2282</c:v>
                </c:pt>
                <c:pt idx="17">
                  <c:v>2550</c:v>
                </c:pt>
                <c:pt idx="18">
                  <c:v>3050</c:v>
                </c:pt>
                <c:pt idx="19">
                  <c:v>2855</c:v>
                </c:pt>
                <c:pt idx="20">
                  <c:v>3534</c:v>
                </c:pt>
                <c:pt idx="21">
                  <c:v>3893</c:v>
                </c:pt>
                <c:pt idx="22">
                  <c:v>4447</c:v>
                </c:pt>
                <c:pt idx="23">
                  <c:v>4535</c:v>
                </c:pt>
                <c:pt idx="24">
                  <c:v>5647</c:v>
                </c:pt>
                <c:pt idx="25">
                  <c:v>6762</c:v>
                </c:pt>
                <c:pt idx="26">
                  <c:v>7170</c:v>
                </c:pt>
                <c:pt idx="27">
                  <c:v>7591</c:v>
                </c:pt>
                <c:pt idx="28">
                  <c:v>8261</c:v>
                </c:pt>
                <c:pt idx="29">
                  <c:v>9490</c:v>
                </c:pt>
                <c:pt idx="30">
                  <c:v>10382</c:v>
                </c:pt>
                <c:pt idx="31">
                  <c:v>10188</c:v>
                </c:pt>
                <c:pt idx="32">
                  <c:v>10357</c:v>
                </c:pt>
                <c:pt idx="33">
                  <c:v>10770</c:v>
                </c:pt>
                <c:pt idx="34">
                  <c:v>11530</c:v>
                </c:pt>
                <c:pt idx="35">
                  <c:v>11164</c:v>
                </c:pt>
                <c:pt idx="36">
                  <c:v>12015</c:v>
                </c:pt>
                <c:pt idx="37">
                  <c:v>12257</c:v>
                </c:pt>
                <c:pt idx="38">
                  <c:v>13484</c:v>
                </c:pt>
                <c:pt idx="39">
                  <c:v>15199</c:v>
                </c:pt>
                <c:pt idx="40">
                  <c:v>16347</c:v>
                </c:pt>
                <c:pt idx="41">
                  <c:v>17360</c:v>
                </c:pt>
                <c:pt idx="42">
                  <c:v>19087</c:v>
                </c:pt>
                <c:pt idx="43">
                  <c:v>19588</c:v>
                </c:pt>
                <c:pt idx="44">
                  <c:v>20614</c:v>
                </c:pt>
                <c:pt idx="45">
                  <c:v>22510</c:v>
                </c:pt>
                <c:pt idx="46">
                  <c:v>25333</c:v>
                </c:pt>
                <c:pt idx="47">
                  <c:v>27445</c:v>
                </c:pt>
                <c:pt idx="48">
                  <c:v>29638</c:v>
                </c:pt>
                <c:pt idx="49">
                  <c:v>29131</c:v>
                </c:pt>
                <c:pt idx="50">
                  <c:v>23077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63739264"/>
        <c:axId val="263740800"/>
      </c:lineChart>
      <c:catAx>
        <c:axId val="26373926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63740800"/>
        <c:crosses val="autoZero"/>
        <c:auto val="1"/>
        <c:lblAlgn val="ctr"/>
        <c:lblOffset val="100"/>
        <c:noMultiLvlLbl val="0"/>
      </c:catAx>
      <c:valAx>
        <c:axId val="263740800"/>
        <c:scaling>
          <c:orientation val="minMax"/>
        </c:scaling>
        <c:delete val="1"/>
        <c:axPos val="l"/>
        <c:majorGridlines>
          <c:spPr>
            <a:ln>
              <a:noFill/>
              <a:prstDash val="sysDash"/>
            </a:ln>
          </c:spPr>
        </c:majorGridlines>
        <c:numFmt formatCode="#,##0" sourceLinked="0"/>
        <c:majorTickMark val="out"/>
        <c:minorTickMark val="none"/>
        <c:tickLblPos val="nextTo"/>
        <c:crossAx val="263739264"/>
        <c:crosses val="autoZero"/>
        <c:crossBetween val="between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 algn="ctr" rtl="0">
        <a:defRPr lang="de-DE" sz="800" b="0" i="0" u="none" strike="noStrike" kern="1200" baseline="0">
          <a:solidFill>
            <a:sysClr val="windowText" lastClr="000000"/>
          </a:solidFill>
          <a:latin typeface="Arial Narrow" pitchFamily="34" charset="0"/>
          <a:ea typeface="+mn-ea"/>
          <a:cs typeface="+mn-cs"/>
        </a:defRPr>
      </a:pPr>
      <a:endParaRPr lang="de-DE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686929347753731E-2"/>
          <c:y val="1.307247245878462E-2"/>
          <c:w val="0.94313070652246267"/>
          <c:h val="0.93271698174749584"/>
        </c:manualLayout>
      </c:layout>
      <c:barChart>
        <c:barDir val="col"/>
        <c:grouping val="stacked"/>
        <c:varyColors val="0"/>
        <c:ser>
          <c:idx val="0"/>
          <c:order val="0"/>
          <c:spPr>
            <a:solidFill>
              <a:srgbClr val="0070C0"/>
            </a:solidFill>
          </c:spPr>
          <c:invertIfNegative val="0"/>
          <c:cat>
            <c:numRef>
              <c:f>'timeline-2'!$B$3:$B$53</c:f>
              <c:numCache>
                <c:formatCode>General</c:formatCode>
                <c:ptCount val="51"/>
                <c:pt idx="0">
                  <c:v>1965</c:v>
                </c:pt>
                <c:pt idx="1">
                  <c:v>1966</c:v>
                </c:pt>
                <c:pt idx="2">
                  <c:v>1967</c:v>
                </c:pt>
                <c:pt idx="3">
                  <c:v>1968</c:v>
                </c:pt>
                <c:pt idx="4">
                  <c:v>1969</c:v>
                </c:pt>
                <c:pt idx="5">
                  <c:v>1970</c:v>
                </c:pt>
                <c:pt idx="6">
                  <c:v>1971</c:v>
                </c:pt>
                <c:pt idx="7">
                  <c:v>1972</c:v>
                </c:pt>
                <c:pt idx="8">
                  <c:v>1973</c:v>
                </c:pt>
                <c:pt idx="9">
                  <c:v>1974</c:v>
                </c:pt>
                <c:pt idx="10">
                  <c:v>1975</c:v>
                </c:pt>
                <c:pt idx="11">
                  <c:v>1976</c:v>
                </c:pt>
                <c:pt idx="12">
                  <c:v>1977</c:v>
                </c:pt>
                <c:pt idx="13">
                  <c:v>1978</c:v>
                </c:pt>
                <c:pt idx="14">
                  <c:v>1979</c:v>
                </c:pt>
                <c:pt idx="15">
                  <c:v>1980</c:v>
                </c:pt>
                <c:pt idx="16">
                  <c:v>1981</c:v>
                </c:pt>
                <c:pt idx="17">
                  <c:v>1982</c:v>
                </c:pt>
                <c:pt idx="18">
                  <c:v>1983</c:v>
                </c:pt>
                <c:pt idx="19">
                  <c:v>1984</c:v>
                </c:pt>
                <c:pt idx="20">
                  <c:v>1985</c:v>
                </c:pt>
                <c:pt idx="21">
                  <c:v>1986</c:v>
                </c:pt>
                <c:pt idx="22">
                  <c:v>1987</c:v>
                </c:pt>
                <c:pt idx="23">
                  <c:v>1988</c:v>
                </c:pt>
                <c:pt idx="24">
                  <c:v>1989</c:v>
                </c:pt>
                <c:pt idx="25">
                  <c:v>1990</c:v>
                </c:pt>
                <c:pt idx="26">
                  <c:v>1991</c:v>
                </c:pt>
                <c:pt idx="27">
                  <c:v>1992</c:v>
                </c:pt>
                <c:pt idx="28">
                  <c:v>1993</c:v>
                </c:pt>
                <c:pt idx="29">
                  <c:v>1994</c:v>
                </c:pt>
                <c:pt idx="30">
                  <c:v>1995</c:v>
                </c:pt>
                <c:pt idx="31">
                  <c:v>1996</c:v>
                </c:pt>
                <c:pt idx="32">
                  <c:v>1997</c:v>
                </c:pt>
                <c:pt idx="33">
                  <c:v>1998</c:v>
                </c:pt>
                <c:pt idx="34">
                  <c:v>1999</c:v>
                </c:pt>
                <c:pt idx="35">
                  <c:v>2000</c:v>
                </c:pt>
                <c:pt idx="36">
                  <c:v>2001</c:v>
                </c:pt>
                <c:pt idx="37">
                  <c:v>2002</c:v>
                </c:pt>
                <c:pt idx="38">
                  <c:v>2003</c:v>
                </c:pt>
                <c:pt idx="39">
                  <c:v>2004</c:v>
                </c:pt>
                <c:pt idx="40">
                  <c:v>2005</c:v>
                </c:pt>
                <c:pt idx="41">
                  <c:v>2006</c:v>
                </c:pt>
                <c:pt idx="42">
                  <c:v>2007</c:v>
                </c:pt>
                <c:pt idx="43">
                  <c:v>2008</c:v>
                </c:pt>
                <c:pt idx="44">
                  <c:v>2009</c:v>
                </c:pt>
                <c:pt idx="45">
                  <c:v>2010</c:v>
                </c:pt>
                <c:pt idx="46">
                  <c:v>2011</c:v>
                </c:pt>
                <c:pt idx="47">
                  <c:v>2012</c:v>
                </c:pt>
                <c:pt idx="48">
                  <c:v>2013</c:v>
                </c:pt>
                <c:pt idx="49">
                  <c:v>2014</c:v>
                </c:pt>
                <c:pt idx="50">
                  <c:v>2015</c:v>
                </c:pt>
              </c:numCache>
            </c:numRef>
          </c:cat>
          <c:val>
            <c:numRef>
              <c:f>'timeline-2'!$E$3:$E$53</c:f>
              <c:numCache>
                <c:formatCode>General</c:formatCode>
                <c:ptCount val="51"/>
                <c:pt idx="0">
                  <c:v>39</c:v>
                </c:pt>
                <c:pt idx="1">
                  <c:v>194</c:v>
                </c:pt>
                <c:pt idx="2">
                  <c:v>217</c:v>
                </c:pt>
                <c:pt idx="3">
                  <c:v>271</c:v>
                </c:pt>
                <c:pt idx="4">
                  <c:v>289</c:v>
                </c:pt>
                <c:pt idx="5">
                  <c:v>355</c:v>
                </c:pt>
                <c:pt idx="6">
                  <c:v>378</c:v>
                </c:pt>
                <c:pt idx="7">
                  <c:v>476</c:v>
                </c:pt>
                <c:pt idx="8">
                  <c:v>569</c:v>
                </c:pt>
                <c:pt idx="9">
                  <c:v>649</c:v>
                </c:pt>
                <c:pt idx="10">
                  <c:v>929</c:v>
                </c:pt>
                <c:pt idx="11">
                  <c:v>1241</c:v>
                </c:pt>
                <c:pt idx="12">
                  <c:v>1248</c:v>
                </c:pt>
                <c:pt idx="13">
                  <c:v>1468</c:v>
                </c:pt>
                <c:pt idx="14">
                  <c:v>1787</c:v>
                </c:pt>
                <c:pt idx="15">
                  <c:v>2071</c:v>
                </c:pt>
                <c:pt idx="16">
                  <c:v>2282</c:v>
                </c:pt>
                <c:pt idx="17">
                  <c:v>2550</c:v>
                </c:pt>
                <c:pt idx="18">
                  <c:v>3050</c:v>
                </c:pt>
                <c:pt idx="19">
                  <c:v>2855</c:v>
                </c:pt>
                <c:pt idx="20">
                  <c:v>3534</c:v>
                </c:pt>
                <c:pt idx="21">
                  <c:v>3893</c:v>
                </c:pt>
                <c:pt idx="22">
                  <c:v>4447</c:v>
                </c:pt>
                <c:pt idx="23">
                  <c:v>4535</c:v>
                </c:pt>
                <c:pt idx="24">
                  <c:v>5647</c:v>
                </c:pt>
                <c:pt idx="25">
                  <c:v>6762</c:v>
                </c:pt>
                <c:pt idx="26">
                  <c:v>7170</c:v>
                </c:pt>
                <c:pt idx="27">
                  <c:v>7591</c:v>
                </c:pt>
                <c:pt idx="28">
                  <c:v>8261</c:v>
                </c:pt>
                <c:pt idx="29">
                  <c:v>9490</c:v>
                </c:pt>
                <c:pt idx="30">
                  <c:v>10382</c:v>
                </c:pt>
                <c:pt idx="31">
                  <c:v>10188</c:v>
                </c:pt>
                <c:pt idx="32">
                  <c:v>10357</c:v>
                </c:pt>
                <c:pt idx="33">
                  <c:v>10770</c:v>
                </c:pt>
                <c:pt idx="34">
                  <c:v>11530</c:v>
                </c:pt>
                <c:pt idx="35">
                  <c:v>11164</c:v>
                </c:pt>
                <c:pt idx="36">
                  <c:v>12015</c:v>
                </c:pt>
                <c:pt idx="37">
                  <c:v>12257</c:v>
                </c:pt>
                <c:pt idx="38">
                  <c:v>13484</c:v>
                </c:pt>
                <c:pt idx="39">
                  <c:v>15199</c:v>
                </c:pt>
                <c:pt idx="40">
                  <c:v>16347</c:v>
                </c:pt>
                <c:pt idx="41">
                  <c:v>17360</c:v>
                </c:pt>
                <c:pt idx="42">
                  <c:v>19087</c:v>
                </c:pt>
                <c:pt idx="43">
                  <c:v>19588</c:v>
                </c:pt>
                <c:pt idx="44">
                  <c:v>20614</c:v>
                </c:pt>
                <c:pt idx="45">
                  <c:v>22510</c:v>
                </c:pt>
                <c:pt idx="46">
                  <c:v>25333</c:v>
                </c:pt>
                <c:pt idx="47">
                  <c:v>27445</c:v>
                </c:pt>
                <c:pt idx="48">
                  <c:v>29638</c:v>
                </c:pt>
                <c:pt idx="49">
                  <c:v>29131</c:v>
                </c:pt>
                <c:pt idx="50">
                  <c:v>23077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9"/>
        <c:overlap val="81"/>
        <c:axId val="264510080"/>
        <c:axId val="264511872"/>
      </c:barChart>
      <c:catAx>
        <c:axId val="2645100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5400000" vert="horz"/>
          <a:lstStyle/>
          <a:p>
            <a:pPr>
              <a:defRPr sz="1000"/>
            </a:pPr>
            <a:endParaRPr lang="de-DE"/>
          </a:p>
        </c:txPr>
        <c:crossAx val="264511872"/>
        <c:crosses val="autoZero"/>
        <c:auto val="1"/>
        <c:lblAlgn val="ctr"/>
        <c:lblOffset val="100"/>
        <c:noMultiLvlLbl val="0"/>
      </c:catAx>
      <c:valAx>
        <c:axId val="264511872"/>
        <c:scaling>
          <c:orientation val="minMax"/>
        </c:scaling>
        <c:delete val="0"/>
        <c:axPos val="l"/>
        <c:majorGridlines>
          <c:spPr>
            <a:ln>
              <a:prstDash val="sysDash"/>
            </a:ln>
          </c:spPr>
        </c:majorGridlines>
        <c:numFmt formatCode="#,##0" sourceLinked="0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de-DE"/>
          </a:p>
        </c:txPr>
        <c:crossAx val="26451008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 algn="ctr" rtl="0">
        <a:defRPr lang="de-DE" sz="800" b="0" i="0" u="none" strike="noStrike" kern="1200" baseline="0">
          <a:solidFill>
            <a:sysClr val="windowText" lastClr="000000"/>
          </a:solidFill>
          <a:latin typeface="Arial Narrow" pitchFamily="34" charset="0"/>
          <a:ea typeface="+mn-ea"/>
          <a:cs typeface="+mn-cs"/>
        </a:defRPr>
      </a:pPr>
      <a:endParaRPr lang="de-DE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6869255050384121E-2"/>
          <c:y val="1.3868203848610595E-3"/>
          <c:w val="0.94313070652246267"/>
          <c:h val="0.93271698174749584"/>
        </c:manualLayout>
      </c:layout>
      <c:lineChart>
        <c:grouping val="stacked"/>
        <c:varyColors val="0"/>
        <c:ser>
          <c:idx val="0"/>
          <c:order val="0"/>
          <c:spPr>
            <a:ln>
              <a:noFill/>
            </a:ln>
          </c:spPr>
          <c:marker>
            <c:symbol val="none"/>
          </c:marker>
          <c:dLbls>
            <c:dLbl>
              <c:idx val="0"/>
              <c:delete val="1"/>
            </c:dLbl>
            <c:dLbl>
              <c:idx val="1"/>
              <c:layout>
                <c:manualLayout>
                  <c:x val="-2.1246736667503052E-2"/>
                  <c:y val="-3.409874065446659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delete val="1"/>
            </c:dLbl>
            <c:dLbl>
              <c:idx val="3"/>
              <c:layout>
                <c:manualLayout>
                  <c:x val="-2.1246736667503065E-2"/>
                  <c:y val="-3.409874065446659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delete val="1"/>
            </c:dLbl>
            <c:dLbl>
              <c:idx val="5"/>
              <c:layout>
                <c:manualLayout>
                  <c:x val="-1.9726402011917509E-2"/>
                  <c:y val="-3.409874065446659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delete val="1"/>
            </c:dLbl>
            <c:dLbl>
              <c:idx val="7"/>
              <c:layout>
                <c:manualLayout>
                  <c:x val="-2.1246736667503052E-2"/>
                  <c:y val="-3.409874065446659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delete val="1"/>
            </c:dLbl>
            <c:dLbl>
              <c:idx val="9"/>
              <c:layout>
                <c:manualLayout>
                  <c:x val="-2.1246736667503052E-2"/>
                  <c:y val="-3.409874065446659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delete val="1"/>
            </c:dLbl>
            <c:dLbl>
              <c:idx val="11"/>
              <c:layout>
                <c:manualLayout>
                  <c:x val="-2.4021287558251562E-2"/>
                  <c:y val="-3.176160969802611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delete val="1"/>
            </c:dLbl>
            <c:dLbl>
              <c:idx val="13"/>
              <c:layout>
                <c:manualLayout>
                  <c:x val="-2.4021287558251562E-2"/>
                  <c:y val="-3.409874065446659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4"/>
              <c:delete val="1"/>
            </c:dLbl>
            <c:dLbl>
              <c:idx val="15"/>
              <c:layout>
                <c:manualLayout>
                  <c:x val="-2.4021287558251562E-2"/>
                  <c:y val="-3.176160969802611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6"/>
              <c:delete val="1"/>
            </c:dLbl>
            <c:dLbl>
              <c:idx val="17"/>
              <c:layout>
                <c:manualLayout>
                  <c:x val="-2.4021287558251562E-2"/>
                  <c:y val="-3.409874065446659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8"/>
              <c:delete val="1"/>
            </c:dLbl>
            <c:dLbl>
              <c:idx val="19"/>
              <c:layout>
                <c:manualLayout>
                  <c:x val="-2.4021287558251617E-2"/>
                  <c:y val="-3.643587161090707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0"/>
              <c:delete val="1"/>
            </c:dLbl>
            <c:dLbl>
              <c:idx val="21"/>
              <c:layout>
                <c:manualLayout>
                  <c:x val="-2.4021287558251562E-2"/>
                  <c:y val="-3.409874065446651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2"/>
              <c:delete val="1"/>
            </c:dLbl>
            <c:dLbl>
              <c:idx val="23"/>
              <c:layout>
                <c:manualLayout>
                  <c:x val="-2.7061956869422647E-2"/>
                  <c:y val="-3.409874065446651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4"/>
              <c:layout>
                <c:manualLayout>
                  <c:x val="-2.4021287558251562E-2"/>
                  <c:y val="-3.176160969802611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6"/>
              <c:delete val="1"/>
            </c:dLbl>
            <c:dLbl>
              <c:idx val="31"/>
              <c:delete val="1"/>
            </c:dLbl>
            <c:dLbl>
              <c:idx val="33"/>
              <c:delete val="1"/>
            </c:dLbl>
            <c:dLbl>
              <c:idx val="34"/>
              <c:layout>
                <c:manualLayout>
                  <c:x val="-3.4397631438317991E-2"/>
                  <c:y val="-2.942447874158563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6"/>
              <c:delete val="1"/>
            </c:dLbl>
            <c:dLbl>
              <c:idx val="38"/>
              <c:layout>
                <c:manualLayout>
                  <c:x val="-3.4397631438317991E-2"/>
                  <c:y val="-2.47502168287046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9"/>
              <c:layout>
                <c:manualLayout>
                  <c:x val="-3.1356962127146906E-2"/>
                  <c:y val="-2.708734778514515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0"/>
              <c:delete val="1"/>
            </c:dLbl>
            <c:dLbl>
              <c:idx val="41"/>
              <c:layout>
                <c:manualLayout>
                  <c:x val="-3.4397631438317991E-2"/>
                  <c:y val="-2.007595491582371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2"/>
              <c:layout>
                <c:manualLayout>
                  <c:x val="-2.2234954193633652E-2"/>
                  <c:y val="-2.708734778514515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3"/>
              <c:delete val="1"/>
            </c:dLbl>
            <c:dLbl>
              <c:idx val="44"/>
              <c:layout>
                <c:manualLayout>
                  <c:x val="-3.5917966093903415E-2"/>
                  <c:y val="-2.241308587226420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5"/>
              <c:layout>
                <c:manualLayout>
                  <c:x val="-3.5917966093903526E-2"/>
                  <c:y val="-2.007595491582371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6"/>
              <c:layout>
                <c:manualLayout>
                  <c:x val="-3.4397631438317991E-2"/>
                  <c:y val="-2.007595491582371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7"/>
              <c:layout>
                <c:manualLayout>
                  <c:x val="-3.2877296782732449E-2"/>
                  <c:y val="-1.306456204650228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8"/>
              <c:layout>
                <c:manualLayout>
                  <c:x val="-2.9836627471561475E-2"/>
                  <c:y val="-2.007595491582371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9"/>
              <c:layout>
                <c:manualLayout>
                  <c:x val="-1.7034930825969171E-3"/>
                  <c:y val="-6.0531691771808427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0"/>
              <c:delete val="1"/>
            </c:dLbl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'timeline-2'!$B$3:$B$53</c:f>
              <c:numCache>
                <c:formatCode>General</c:formatCode>
                <c:ptCount val="51"/>
                <c:pt idx="0">
                  <c:v>1965</c:v>
                </c:pt>
                <c:pt idx="1">
                  <c:v>1966</c:v>
                </c:pt>
                <c:pt idx="2">
                  <c:v>1967</c:v>
                </c:pt>
                <c:pt idx="3">
                  <c:v>1968</c:v>
                </c:pt>
                <c:pt idx="4">
                  <c:v>1969</c:v>
                </c:pt>
                <c:pt idx="5">
                  <c:v>1970</c:v>
                </c:pt>
                <c:pt idx="6">
                  <c:v>1971</c:v>
                </c:pt>
                <c:pt idx="7">
                  <c:v>1972</c:v>
                </c:pt>
                <c:pt idx="8">
                  <c:v>1973</c:v>
                </c:pt>
                <c:pt idx="9">
                  <c:v>1974</c:v>
                </c:pt>
                <c:pt idx="10">
                  <c:v>1975</c:v>
                </c:pt>
                <c:pt idx="11">
                  <c:v>1976</c:v>
                </c:pt>
                <c:pt idx="12">
                  <c:v>1977</c:v>
                </c:pt>
                <c:pt idx="13">
                  <c:v>1978</c:v>
                </c:pt>
                <c:pt idx="14">
                  <c:v>1979</c:v>
                </c:pt>
                <c:pt idx="15">
                  <c:v>1980</c:v>
                </c:pt>
                <c:pt idx="16">
                  <c:v>1981</c:v>
                </c:pt>
                <c:pt idx="17">
                  <c:v>1982</c:v>
                </c:pt>
                <c:pt idx="18">
                  <c:v>1983</c:v>
                </c:pt>
                <c:pt idx="19">
                  <c:v>1984</c:v>
                </c:pt>
                <c:pt idx="20">
                  <c:v>1985</c:v>
                </c:pt>
                <c:pt idx="21">
                  <c:v>1986</c:v>
                </c:pt>
                <c:pt idx="22">
                  <c:v>1987</c:v>
                </c:pt>
                <c:pt idx="23">
                  <c:v>1988</c:v>
                </c:pt>
                <c:pt idx="24">
                  <c:v>1989</c:v>
                </c:pt>
                <c:pt idx="25">
                  <c:v>1990</c:v>
                </c:pt>
                <c:pt idx="26">
                  <c:v>1991</c:v>
                </c:pt>
                <c:pt idx="27">
                  <c:v>1992</c:v>
                </c:pt>
                <c:pt idx="28">
                  <c:v>1993</c:v>
                </c:pt>
                <c:pt idx="29">
                  <c:v>1994</c:v>
                </c:pt>
                <c:pt idx="30">
                  <c:v>1995</c:v>
                </c:pt>
                <c:pt idx="31">
                  <c:v>1996</c:v>
                </c:pt>
                <c:pt idx="32">
                  <c:v>1997</c:v>
                </c:pt>
                <c:pt idx="33">
                  <c:v>1998</c:v>
                </c:pt>
                <c:pt idx="34">
                  <c:v>1999</c:v>
                </c:pt>
                <c:pt idx="35">
                  <c:v>2000</c:v>
                </c:pt>
                <c:pt idx="36">
                  <c:v>2001</c:v>
                </c:pt>
                <c:pt idx="37">
                  <c:v>2002</c:v>
                </c:pt>
                <c:pt idx="38">
                  <c:v>2003</c:v>
                </c:pt>
                <c:pt idx="39">
                  <c:v>2004</c:v>
                </c:pt>
                <c:pt idx="40">
                  <c:v>2005</c:v>
                </c:pt>
                <c:pt idx="41">
                  <c:v>2006</c:v>
                </c:pt>
                <c:pt idx="42">
                  <c:v>2007</c:v>
                </c:pt>
                <c:pt idx="43">
                  <c:v>2008</c:v>
                </c:pt>
                <c:pt idx="44">
                  <c:v>2009</c:v>
                </c:pt>
                <c:pt idx="45">
                  <c:v>2010</c:v>
                </c:pt>
                <c:pt idx="46">
                  <c:v>2011</c:v>
                </c:pt>
                <c:pt idx="47">
                  <c:v>2012</c:v>
                </c:pt>
                <c:pt idx="48">
                  <c:v>2013</c:v>
                </c:pt>
                <c:pt idx="49">
                  <c:v>2014</c:v>
                </c:pt>
                <c:pt idx="50">
                  <c:v>2015</c:v>
                </c:pt>
              </c:numCache>
            </c:numRef>
          </c:cat>
          <c:val>
            <c:numRef>
              <c:f>'timeline-2'!$E$3:$E$53</c:f>
              <c:numCache>
                <c:formatCode>General</c:formatCode>
                <c:ptCount val="51"/>
                <c:pt idx="0">
                  <c:v>39</c:v>
                </c:pt>
                <c:pt idx="1">
                  <c:v>194</c:v>
                </c:pt>
                <c:pt idx="2">
                  <c:v>217</c:v>
                </c:pt>
                <c:pt idx="3">
                  <c:v>271</c:v>
                </c:pt>
                <c:pt idx="4">
                  <c:v>289</c:v>
                </c:pt>
                <c:pt idx="5">
                  <c:v>355</c:v>
                </c:pt>
                <c:pt idx="6">
                  <c:v>378</c:v>
                </c:pt>
                <c:pt idx="7">
                  <c:v>476</c:v>
                </c:pt>
                <c:pt idx="8">
                  <c:v>569</c:v>
                </c:pt>
                <c:pt idx="9">
                  <c:v>649</c:v>
                </c:pt>
                <c:pt idx="10">
                  <c:v>929</c:v>
                </c:pt>
                <c:pt idx="11">
                  <c:v>1241</c:v>
                </c:pt>
                <c:pt idx="12">
                  <c:v>1248</c:v>
                </c:pt>
                <c:pt idx="13">
                  <c:v>1468</c:v>
                </c:pt>
                <c:pt idx="14">
                  <c:v>1787</c:v>
                </c:pt>
                <c:pt idx="15">
                  <c:v>2071</c:v>
                </c:pt>
                <c:pt idx="16">
                  <c:v>2282</c:v>
                </c:pt>
                <c:pt idx="17">
                  <c:v>2550</c:v>
                </c:pt>
                <c:pt idx="18">
                  <c:v>3050</c:v>
                </c:pt>
                <c:pt idx="19">
                  <c:v>2855</c:v>
                </c:pt>
                <c:pt idx="20">
                  <c:v>3534</c:v>
                </c:pt>
                <c:pt idx="21">
                  <c:v>3893</c:v>
                </c:pt>
                <c:pt idx="22">
                  <c:v>4447</c:v>
                </c:pt>
                <c:pt idx="23">
                  <c:v>4535</c:v>
                </c:pt>
                <c:pt idx="24">
                  <c:v>5647</c:v>
                </c:pt>
                <c:pt idx="25">
                  <c:v>6762</c:v>
                </c:pt>
                <c:pt idx="26">
                  <c:v>7170</c:v>
                </c:pt>
                <c:pt idx="27">
                  <c:v>7591</c:v>
                </c:pt>
                <c:pt idx="28">
                  <c:v>8261</c:v>
                </c:pt>
                <c:pt idx="29">
                  <c:v>9490</c:v>
                </c:pt>
                <c:pt idx="30">
                  <c:v>10382</c:v>
                </c:pt>
                <c:pt idx="31">
                  <c:v>10188</c:v>
                </c:pt>
                <c:pt idx="32">
                  <c:v>10357</c:v>
                </c:pt>
                <c:pt idx="33">
                  <c:v>10770</c:v>
                </c:pt>
                <c:pt idx="34">
                  <c:v>11530</c:v>
                </c:pt>
                <c:pt idx="35">
                  <c:v>11164</c:v>
                </c:pt>
                <c:pt idx="36">
                  <c:v>12015</c:v>
                </c:pt>
                <c:pt idx="37">
                  <c:v>12257</c:v>
                </c:pt>
                <c:pt idx="38">
                  <c:v>13484</c:v>
                </c:pt>
                <c:pt idx="39">
                  <c:v>15199</c:v>
                </c:pt>
                <c:pt idx="40">
                  <c:v>16347</c:v>
                </c:pt>
                <c:pt idx="41">
                  <c:v>17360</c:v>
                </c:pt>
                <c:pt idx="42">
                  <c:v>19087</c:v>
                </c:pt>
                <c:pt idx="43">
                  <c:v>19588</c:v>
                </c:pt>
                <c:pt idx="44">
                  <c:v>20614</c:v>
                </c:pt>
                <c:pt idx="45">
                  <c:v>22510</c:v>
                </c:pt>
                <c:pt idx="46">
                  <c:v>25333</c:v>
                </c:pt>
                <c:pt idx="47">
                  <c:v>27445</c:v>
                </c:pt>
                <c:pt idx="48">
                  <c:v>29638</c:v>
                </c:pt>
                <c:pt idx="49">
                  <c:v>29131</c:v>
                </c:pt>
                <c:pt idx="50">
                  <c:v>23077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64553984"/>
        <c:axId val="264555520"/>
      </c:lineChart>
      <c:catAx>
        <c:axId val="26455398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64555520"/>
        <c:crosses val="autoZero"/>
        <c:auto val="1"/>
        <c:lblAlgn val="ctr"/>
        <c:lblOffset val="100"/>
        <c:noMultiLvlLbl val="0"/>
      </c:catAx>
      <c:valAx>
        <c:axId val="264555520"/>
        <c:scaling>
          <c:orientation val="minMax"/>
        </c:scaling>
        <c:delete val="1"/>
        <c:axPos val="l"/>
        <c:majorGridlines>
          <c:spPr>
            <a:ln>
              <a:noFill/>
              <a:prstDash val="sysDash"/>
            </a:ln>
          </c:spPr>
        </c:majorGridlines>
        <c:numFmt formatCode="#,##0" sourceLinked="0"/>
        <c:majorTickMark val="out"/>
        <c:minorTickMark val="none"/>
        <c:tickLblPos val="nextTo"/>
        <c:crossAx val="264553984"/>
        <c:crosses val="autoZero"/>
        <c:crossBetween val="between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 algn="ctr" rtl="0">
        <a:defRPr lang="de-DE" sz="800" b="0" i="0" u="none" strike="noStrike" kern="1200" baseline="0">
          <a:solidFill>
            <a:sysClr val="windowText" lastClr="000000"/>
          </a:solidFill>
          <a:latin typeface="Arial Narrow" pitchFamily="34" charset="0"/>
          <a:ea typeface="+mn-ea"/>
          <a:cs typeface="+mn-cs"/>
        </a:defRPr>
      </a:pPr>
      <a:endParaRPr lang="de-DE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686929347753731E-2"/>
          <c:y val="1.307247245878462E-2"/>
          <c:w val="0.94313070652246267"/>
          <c:h val="0.93271698174749584"/>
        </c:manualLayout>
      </c:layout>
      <c:barChart>
        <c:barDir val="col"/>
        <c:grouping val="stacked"/>
        <c:varyColors val="0"/>
        <c:ser>
          <c:idx val="0"/>
          <c:order val="0"/>
          <c:spPr>
            <a:solidFill>
              <a:srgbClr val="0070C0"/>
            </a:solidFill>
          </c:spPr>
          <c:invertIfNegative val="0"/>
          <c:cat>
            <c:numRef>
              <c:f>'timeline-2'!$B$3:$B$53</c:f>
              <c:numCache>
                <c:formatCode>General</c:formatCode>
                <c:ptCount val="51"/>
                <c:pt idx="0">
                  <c:v>1965</c:v>
                </c:pt>
                <c:pt idx="1">
                  <c:v>1966</c:v>
                </c:pt>
                <c:pt idx="2">
                  <c:v>1967</c:v>
                </c:pt>
                <c:pt idx="3">
                  <c:v>1968</c:v>
                </c:pt>
                <c:pt idx="4">
                  <c:v>1969</c:v>
                </c:pt>
                <c:pt idx="5">
                  <c:v>1970</c:v>
                </c:pt>
                <c:pt idx="6">
                  <c:v>1971</c:v>
                </c:pt>
                <c:pt idx="7">
                  <c:v>1972</c:v>
                </c:pt>
                <c:pt idx="8">
                  <c:v>1973</c:v>
                </c:pt>
                <c:pt idx="9">
                  <c:v>1974</c:v>
                </c:pt>
                <c:pt idx="10">
                  <c:v>1975</c:v>
                </c:pt>
                <c:pt idx="11">
                  <c:v>1976</c:v>
                </c:pt>
                <c:pt idx="12">
                  <c:v>1977</c:v>
                </c:pt>
                <c:pt idx="13">
                  <c:v>1978</c:v>
                </c:pt>
                <c:pt idx="14">
                  <c:v>1979</c:v>
                </c:pt>
                <c:pt idx="15">
                  <c:v>1980</c:v>
                </c:pt>
                <c:pt idx="16">
                  <c:v>1981</c:v>
                </c:pt>
                <c:pt idx="17">
                  <c:v>1982</c:v>
                </c:pt>
                <c:pt idx="18">
                  <c:v>1983</c:v>
                </c:pt>
                <c:pt idx="19">
                  <c:v>1984</c:v>
                </c:pt>
                <c:pt idx="20">
                  <c:v>1985</c:v>
                </c:pt>
                <c:pt idx="21">
                  <c:v>1986</c:v>
                </c:pt>
                <c:pt idx="22">
                  <c:v>1987</c:v>
                </c:pt>
                <c:pt idx="23">
                  <c:v>1988</c:v>
                </c:pt>
                <c:pt idx="24">
                  <c:v>1989</c:v>
                </c:pt>
                <c:pt idx="25">
                  <c:v>1990</c:v>
                </c:pt>
                <c:pt idx="26">
                  <c:v>1991</c:v>
                </c:pt>
                <c:pt idx="27">
                  <c:v>1992</c:v>
                </c:pt>
                <c:pt idx="28">
                  <c:v>1993</c:v>
                </c:pt>
                <c:pt idx="29">
                  <c:v>1994</c:v>
                </c:pt>
                <c:pt idx="30">
                  <c:v>1995</c:v>
                </c:pt>
                <c:pt idx="31">
                  <c:v>1996</c:v>
                </c:pt>
                <c:pt idx="32">
                  <c:v>1997</c:v>
                </c:pt>
                <c:pt idx="33">
                  <c:v>1998</c:v>
                </c:pt>
                <c:pt idx="34">
                  <c:v>1999</c:v>
                </c:pt>
                <c:pt idx="35">
                  <c:v>2000</c:v>
                </c:pt>
                <c:pt idx="36">
                  <c:v>2001</c:v>
                </c:pt>
                <c:pt idx="37">
                  <c:v>2002</c:v>
                </c:pt>
                <c:pt idx="38">
                  <c:v>2003</c:v>
                </c:pt>
                <c:pt idx="39">
                  <c:v>2004</c:v>
                </c:pt>
                <c:pt idx="40">
                  <c:v>2005</c:v>
                </c:pt>
                <c:pt idx="41">
                  <c:v>2006</c:v>
                </c:pt>
                <c:pt idx="42">
                  <c:v>2007</c:v>
                </c:pt>
                <c:pt idx="43">
                  <c:v>2008</c:v>
                </c:pt>
                <c:pt idx="44">
                  <c:v>2009</c:v>
                </c:pt>
                <c:pt idx="45">
                  <c:v>2010</c:v>
                </c:pt>
                <c:pt idx="46">
                  <c:v>2011</c:v>
                </c:pt>
                <c:pt idx="47">
                  <c:v>2012</c:v>
                </c:pt>
                <c:pt idx="48">
                  <c:v>2013</c:v>
                </c:pt>
                <c:pt idx="49">
                  <c:v>2014</c:v>
                </c:pt>
                <c:pt idx="50">
                  <c:v>2015</c:v>
                </c:pt>
              </c:numCache>
            </c:numRef>
          </c:cat>
          <c:val>
            <c:numRef>
              <c:f>'timeline-2'!$E$3:$E$53</c:f>
              <c:numCache>
                <c:formatCode>General</c:formatCode>
                <c:ptCount val="51"/>
                <c:pt idx="0">
                  <c:v>39</c:v>
                </c:pt>
                <c:pt idx="1">
                  <c:v>194</c:v>
                </c:pt>
                <c:pt idx="2">
                  <c:v>217</c:v>
                </c:pt>
                <c:pt idx="3">
                  <c:v>271</c:v>
                </c:pt>
                <c:pt idx="4">
                  <c:v>289</c:v>
                </c:pt>
                <c:pt idx="5">
                  <c:v>355</c:v>
                </c:pt>
                <c:pt idx="6">
                  <c:v>378</c:v>
                </c:pt>
                <c:pt idx="7">
                  <c:v>476</c:v>
                </c:pt>
                <c:pt idx="8">
                  <c:v>569</c:v>
                </c:pt>
                <c:pt idx="9">
                  <c:v>649</c:v>
                </c:pt>
                <c:pt idx="10">
                  <c:v>929</c:v>
                </c:pt>
                <c:pt idx="11">
                  <c:v>1241</c:v>
                </c:pt>
                <c:pt idx="12">
                  <c:v>1248</c:v>
                </c:pt>
                <c:pt idx="13">
                  <c:v>1468</c:v>
                </c:pt>
                <c:pt idx="14">
                  <c:v>1787</c:v>
                </c:pt>
                <c:pt idx="15">
                  <c:v>2071</c:v>
                </c:pt>
                <c:pt idx="16">
                  <c:v>2282</c:v>
                </c:pt>
                <c:pt idx="17">
                  <c:v>2550</c:v>
                </c:pt>
                <c:pt idx="18">
                  <c:v>3050</c:v>
                </c:pt>
                <c:pt idx="19">
                  <c:v>2855</c:v>
                </c:pt>
                <c:pt idx="20">
                  <c:v>3534</c:v>
                </c:pt>
                <c:pt idx="21">
                  <c:v>3893</c:v>
                </c:pt>
                <c:pt idx="22">
                  <c:v>4447</c:v>
                </c:pt>
                <c:pt idx="23">
                  <c:v>4535</c:v>
                </c:pt>
                <c:pt idx="24">
                  <c:v>5647</c:v>
                </c:pt>
                <c:pt idx="25">
                  <c:v>6762</c:v>
                </c:pt>
                <c:pt idx="26">
                  <c:v>7170</c:v>
                </c:pt>
                <c:pt idx="27">
                  <c:v>7591</c:v>
                </c:pt>
                <c:pt idx="28">
                  <c:v>8261</c:v>
                </c:pt>
                <c:pt idx="29">
                  <c:v>9490</c:v>
                </c:pt>
                <c:pt idx="30">
                  <c:v>10382</c:v>
                </c:pt>
                <c:pt idx="31">
                  <c:v>10188</c:v>
                </c:pt>
                <c:pt idx="32">
                  <c:v>10357</c:v>
                </c:pt>
                <c:pt idx="33">
                  <c:v>10770</c:v>
                </c:pt>
                <c:pt idx="34">
                  <c:v>11530</c:v>
                </c:pt>
                <c:pt idx="35">
                  <c:v>11164</c:v>
                </c:pt>
                <c:pt idx="36">
                  <c:v>12015</c:v>
                </c:pt>
                <c:pt idx="37">
                  <c:v>12257</c:v>
                </c:pt>
                <c:pt idx="38">
                  <c:v>13484</c:v>
                </c:pt>
                <c:pt idx="39">
                  <c:v>15199</c:v>
                </c:pt>
                <c:pt idx="40">
                  <c:v>16347</c:v>
                </c:pt>
                <c:pt idx="41">
                  <c:v>17360</c:v>
                </c:pt>
                <c:pt idx="42">
                  <c:v>19087</c:v>
                </c:pt>
                <c:pt idx="43">
                  <c:v>19588</c:v>
                </c:pt>
                <c:pt idx="44">
                  <c:v>20614</c:v>
                </c:pt>
                <c:pt idx="45">
                  <c:v>22510</c:v>
                </c:pt>
                <c:pt idx="46">
                  <c:v>25333</c:v>
                </c:pt>
                <c:pt idx="47">
                  <c:v>27445</c:v>
                </c:pt>
                <c:pt idx="48">
                  <c:v>29638</c:v>
                </c:pt>
                <c:pt idx="49">
                  <c:v>29131</c:v>
                </c:pt>
                <c:pt idx="50">
                  <c:v>23077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9"/>
        <c:overlap val="81"/>
        <c:axId val="274786560"/>
        <c:axId val="274788352"/>
      </c:barChart>
      <c:catAx>
        <c:axId val="2747865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5400000" vert="horz"/>
          <a:lstStyle/>
          <a:p>
            <a:pPr>
              <a:defRPr sz="1000"/>
            </a:pPr>
            <a:endParaRPr lang="de-DE"/>
          </a:p>
        </c:txPr>
        <c:crossAx val="274788352"/>
        <c:crosses val="autoZero"/>
        <c:auto val="1"/>
        <c:lblAlgn val="ctr"/>
        <c:lblOffset val="100"/>
        <c:noMultiLvlLbl val="0"/>
      </c:catAx>
      <c:valAx>
        <c:axId val="274788352"/>
        <c:scaling>
          <c:orientation val="minMax"/>
        </c:scaling>
        <c:delete val="0"/>
        <c:axPos val="l"/>
        <c:majorGridlines>
          <c:spPr>
            <a:ln>
              <a:prstDash val="sysDash"/>
            </a:ln>
          </c:spPr>
        </c:majorGridlines>
        <c:numFmt formatCode="#,##0" sourceLinked="0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de-DE"/>
          </a:p>
        </c:txPr>
        <c:crossAx val="27478656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 algn="ctr" rtl="0">
        <a:defRPr lang="de-DE" sz="800" b="0" i="0" u="none" strike="noStrike" kern="1200" baseline="0">
          <a:solidFill>
            <a:sysClr val="windowText" lastClr="000000"/>
          </a:solidFill>
          <a:latin typeface="Arial Narrow" pitchFamily="34" charset="0"/>
          <a:ea typeface="+mn-ea"/>
          <a:cs typeface="+mn-cs"/>
        </a:defRPr>
      </a:pPr>
      <a:endParaRPr lang="de-DE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6869255050384121E-2"/>
          <c:y val="1.3868203848610595E-3"/>
          <c:w val="0.94313070652246267"/>
          <c:h val="0.93271698174749584"/>
        </c:manualLayout>
      </c:layout>
      <c:lineChart>
        <c:grouping val="stacked"/>
        <c:varyColors val="0"/>
        <c:ser>
          <c:idx val="0"/>
          <c:order val="0"/>
          <c:spPr>
            <a:ln>
              <a:noFill/>
            </a:ln>
          </c:spPr>
          <c:marker>
            <c:symbol val="none"/>
          </c:marker>
          <c:dLbls>
            <c:dLbl>
              <c:idx val="0"/>
              <c:delete val="1"/>
            </c:dLbl>
            <c:dLbl>
              <c:idx val="1"/>
              <c:layout>
                <c:manualLayout>
                  <c:x val="-2.1246736667503052E-2"/>
                  <c:y val="-3.409874065446659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delete val="1"/>
            </c:dLbl>
            <c:dLbl>
              <c:idx val="3"/>
              <c:layout>
                <c:manualLayout>
                  <c:x val="-2.1246736667503065E-2"/>
                  <c:y val="-3.409874065446659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delete val="1"/>
            </c:dLbl>
            <c:dLbl>
              <c:idx val="5"/>
              <c:layout>
                <c:manualLayout>
                  <c:x val="-1.9726402011917509E-2"/>
                  <c:y val="-3.409874065446659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delete val="1"/>
            </c:dLbl>
            <c:dLbl>
              <c:idx val="7"/>
              <c:layout>
                <c:manualLayout>
                  <c:x val="-2.1246736667503052E-2"/>
                  <c:y val="-3.409874065446659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delete val="1"/>
            </c:dLbl>
            <c:dLbl>
              <c:idx val="9"/>
              <c:layout>
                <c:manualLayout>
                  <c:x val="-2.1246736667503052E-2"/>
                  <c:y val="-3.409874065446659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delete val="1"/>
            </c:dLbl>
            <c:dLbl>
              <c:idx val="11"/>
              <c:layout>
                <c:manualLayout>
                  <c:x val="-2.4021287558251562E-2"/>
                  <c:y val="-3.176160969802611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delete val="1"/>
            </c:dLbl>
            <c:dLbl>
              <c:idx val="13"/>
              <c:layout>
                <c:manualLayout>
                  <c:x val="-2.4021287558251562E-2"/>
                  <c:y val="-3.409874065446659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4"/>
              <c:delete val="1"/>
            </c:dLbl>
            <c:dLbl>
              <c:idx val="15"/>
              <c:layout>
                <c:manualLayout>
                  <c:x val="-2.4021287558251562E-2"/>
                  <c:y val="-3.176160969802611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6"/>
              <c:delete val="1"/>
            </c:dLbl>
            <c:dLbl>
              <c:idx val="17"/>
              <c:layout>
                <c:manualLayout>
                  <c:x val="-2.4021287558251562E-2"/>
                  <c:y val="-3.409874065446659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8"/>
              <c:delete val="1"/>
            </c:dLbl>
            <c:dLbl>
              <c:idx val="19"/>
              <c:layout>
                <c:manualLayout>
                  <c:x val="-2.4021287558251617E-2"/>
                  <c:y val="-3.643587161090707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0"/>
              <c:delete val="1"/>
            </c:dLbl>
            <c:dLbl>
              <c:idx val="21"/>
              <c:layout>
                <c:manualLayout>
                  <c:x val="-2.4021287558251562E-2"/>
                  <c:y val="-3.409874065446651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2"/>
              <c:delete val="1"/>
            </c:dLbl>
            <c:dLbl>
              <c:idx val="23"/>
              <c:layout>
                <c:manualLayout>
                  <c:x val="-2.7061956869422647E-2"/>
                  <c:y val="-3.409874065446651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4"/>
              <c:layout>
                <c:manualLayout>
                  <c:x val="-2.4021287558251562E-2"/>
                  <c:y val="-3.176160969802611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6"/>
              <c:delete val="1"/>
            </c:dLbl>
            <c:dLbl>
              <c:idx val="31"/>
              <c:delete val="1"/>
            </c:dLbl>
            <c:dLbl>
              <c:idx val="33"/>
              <c:delete val="1"/>
            </c:dLbl>
            <c:dLbl>
              <c:idx val="34"/>
              <c:layout>
                <c:manualLayout>
                  <c:x val="-3.4397631438317991E-2"/>
                  <c:y val="-2.942447874158563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6"/>
              <c:delete val="1"/>
            </c:dLbl>
            <c:dLbl>
              <c:idx val="38"/>
              <c:layout>
                <c:manualLayout>
                  <c:x val="-3.4397631438317991E-2"/>
                  <c:y val="-2.47502168287046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9"/>
              <c:layout>
                <c:manualLayout>
                  <c:x val="-3.1356962127146906E-2"/>
                  <c:y val="-2.708734778514515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0"/>
              <c:delete val="1"/>
            </c:dLbl>
            <c:dLbl>
              <c:idx val="41"/>
              <c:layout>
                <c:manualLayout>
                  <c:x val="-3.4397631438317991E-2"/>
                  <c:y val="-2.007595491582371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2"/>
              <c:layout>
                <c:manualLayout>
                  <c:x val="-2.2234954193633652E-2"/>
                  <c:y val="-2.708734778514515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3"/>
              <c:delete val="1"/>
            </c:dLbl>
            <c:dLbl>
              <c:idx val="44"/>
              <c:layout>
                <c:manualLayout>
                  <c:x val="-3.5917966093903415E-2"/>
                  <c:y val="-2.241308587226420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5"/>
              <c:layout>
                <c:manualLayout>
                  <c:x val="-3.5917966093903526E-2"/>
                  <c:y val="-2.007595491582371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6"/>
              <c:layout>
                <c:manualLayout>
                  <c:x val="-3.4397631438317991E-2"/>
                  <c:y val="-2.007595491582371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7"/>
              <c:layout>
                <c:manualLayout>
                  <c:x val="-3.2877296782732449E-2"/>
                  <c:y val="-1.306456204650228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8"/>
              <c:layout>
                <c:manualLayout>
                  <c:x val="-2.9836627471561475E-2"/>
                  <c:y val="-2.007595491582371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9"/>
              <c:layout>
                <c:manualLayout>
                  <c:x val="-1.7034930825969171E-3"/>
                  <c:y val="-6.0531691771808427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0"/>
              <c:delete val="1"/>
            </c:dLbl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'timeline-2'!$B$3:$B$53</c:f>
              <c:numCache>
                <c:formatCode>General</c:formatCode>
                <c:ptCount val="51"/>
                <c:pt idx="0">
                  <c:v>1965</c:v>
                </c:pt>
                <c:pt idx="1">
                  <c:v>1966</c:v>
                </c:pt>
                <c:pt idx="2">
                  <c:v>1967</c:v>
                </c:pt>
                <c:pt idx="3">
                  <c:v>1968</c:v>
                </c:pt>
                <c:pt idx="4">
                  <c:v>1969</c:v>
                </c:pt>
                <c:pt idx="5">
                  <c:v>1970</c:v>
                </c:pt>
                <c:pt idx="6">
                  <c:v>1971</c:v>
                </c:pt>
                <c:pt idx="7">
                  <c:v>1972</c:v>
                </c:pt>
                <c:pt idx="8">
                  <c:v>1973</c:v>
                </c:pt>
                <c:pt idx="9">
                  <c:v>1974</c:v>
                </c:pt>
                <c:pt idx="10">
                  <c:v>1975</c:v>
                </c:pt>
                <c:pt idx="11">
                  <c:v>1976</c:v>
                </c:pt>
                <c:pt idx="12">
                  <c:v>1977</c:v>
                </c:pt>
                <c:pt idx="13">
                  <c:v>1978</c:v>
                </c:pt>
                <c:pt idx="14">
                  <c:v>1979</c:v>
                </c:pt>
                <c:pt idx="15">
                  <c:v>1980</c:v>
                </c:pt>
                <c:pt idx="16">
                  <c:v>1981</c:v>
                </c:pt>
                <c:pt idx="17">
                  <c:v>1982</c:v>
                </c:pt>
                <c:pt idx="18">
                  <c:v>1983</c:v>
                </c:pt>
                <c:pt idx="19">
                  <c:v>1984</c:v>
                </c:pt>
                <c:pt idx="20">
                  <c:v>1985</c:v>
                </c:pt>
                <c:pt idx="21">
                  <c:v>1986</c:v>
                </c:pt>
                <c:pt idx="22">
                  <c:v>1987</c:v>
                </c:pt>
                <c:pt idx="23">
                  <c:v>1988</c:v>
                </c:pt>
                <c:pt idx="24">
                  <c:v>1989</c:v>
                </c:pt>
                <c:pt idx="25">
                  <c:v>1990</c:v>
                </c:pt>
                <c:pt idx="26">
                  <c:v>1991</c:v>
                </c:pt>
                <c:pt idx="27">
                  <c:v>1992</c:v>
                </c:pt>
                <c:pt idx="28">
                  <c:v>1993</c:v>
                </c:pt>
                <c:pt idx="29">
                  <c:v>1994</c:v>
                </c:pt>
                <c:pt idx="30">
                  <c:v>1995</c:v>
                </c:pt>
                <c:pt idx="31">
                  <c:v>1996</c:v>
                </c:pt>
                <c:pt idx="32">
                  <c:v>1997</c:v>
                </c:pt>
                <c:pt idx="33">
                  <c:v>1998</c:v>
                </c:pt>
                <c:pt idx="34">
                  <c:v>1999</c:v>
                </c:pt>
                <c:pt idx="35">
                  <c:v>2000</c:v>
                </c:pt>
                <c:pt idx="36">
                  <c:v>2001</c:v>
                </c:pt>
                <c:pt idx="37">
                  <c:v>2002</c:v>
                </c:pt>
                <c:pt idx="38">
                  <c:v>2003</c:v>
                </c:pt>
                <c:pt idx="39">
                  <c:v>2004</c:v>
                </c:pt>
                <c:pt idx="40">
                  <c:v>2005</c:v>
                </c:pt>
                <c:pt idx="41">
                  <c:v>2006</c:v>
                </c:pt>
                <c:pt idx="42">
                  <c:v>2007</c:v>
                </c:pt>
                <c:pt idx="43">
                  <c:v>2008</c:v>
                </c:pt>
                <c:pt idx="44">
                  <c:v>2009</c:v>
                </c:pt>
                <c:pt idx="45">
                  <c:v>2010</c:v>
                </c:pt>
                <c:pt idx="46">
                  <c:v>2011</c:v>
                </c:pt>
                <c:pt idx="47">
                  <c:v>2012</c:v>
                </c:pt>
                <c:pt idx="48">
                  <c:v>2013</c:v>
                </c:pt>
                <c:pt idx="49">
                  <c:v>2014</c:v>
                </c:pt>
                <c:pt idx="50">
                  <c:v>2015</c:v>
                </c:pt>
              </c:numCache>
            </c:numRef>
          </c:cat>
          <c:val>
            <c:numRef>
              <c:f>'timeline-2'!$E$3:$E$53</c:f>
              <c:numCache>
                <c:formatCode>General</c:formatCode>
                <c:ptCount val="51"/>
                <c:pt idx="0">
                  <c:v>39</c:v>
                </c:pt>
                <c:pt idx="1">
                  <c:v>194</c:v>
                </c:pt>
                <c:pt idx="2">
                  <c:v>217</c:v>
                </c:pt>
                <c:pt idx="3">
                  <c:v>271</c:v>
                </c:pt>
                <c:pt idx="4">
                  <c:v>289</c:v>
                </c:pt>
                <c:pt idx="5">
                  <c:v>355</c:v>
                </c:pt>
                <c:pt idx="6">
                  <c:v>378</c:v>
                </c:pt>
                <c:pt idx="7">
                  <c:v>476</c:v>
                </c:pt>
                <c:pt idx="8">
                  <c:v>569</c:v>
                </c:pt>
                <c:pt idx="9">
                  <c:v>649</c:v>
                </c:pt>
                <c:pt idx="10">
                  <c:v>929</c:v>
                </c:pt>
                <c:pt idx="11">
                  <c:v>1241</c:v>
                </c:pt>
                <c:pt idx="12">
                  <c:v>1248</c:v>
                </c:pt>
                <c:pt idx="13">
                  <c:v>1468</c:v>
                </c:pt>
                <c:pt idx="14">
                  <c:v>1787</c:v>
                </c:pt>
                <c:pt idx="15">
                  <c:v>2071</c:v>
                </c:pt>
                <c:pt idx="16">
                  <c:v>2282</c:v>
                </c:pt>
                <c:pt idx="17">
                  <c:v>2550</c:v>
                </c:pt>
                <c:pt idx="18">
                  <c:v>3050</c:v>
                </c:pt>
                <c:pt idx="19">
                  <c:v>2855</c:v>
                </c:pt>
                <c:pt idx="20">
                  <c:v>3534</c:v>
                </c:pt>
                <c:pt idx="21">
                  <c:v>3893</c:v>
                </c:pt>
                <c:pt idx="22">
                  <c:v>4447</c:v>
                </c:pt>
                <c:pt idx="23">
                  <c:v>4535</c:v>
                </c:pt>
                <c:pt idx="24">
                  <c:v>5647</c:v>
                </c:pt>
                <c:pt idx="25">
                  <c:v>6762</c:v>
                </c:pt>
                <c:pt idx="26">
                  <c:v>7170</c:v>
                </c:pt>
                <c:pt idx="27">
                  <c:v>7591</c:v>
                </c:pt>
                <c:pt idx="28">
                  <c:v>8261</c:v>
                </c:pt>
                <c:pt idx="29">
                  <c:v>9490</c:v>
                </c:pt>
                <c:pt idx="30">
                  <c:v>10382</c:v>
                </c:pt>
                <c:pt idx="31">
                  <c:v>10188</c:v>
                </c:pt>
                <c:pt idx="32">
                  <c:v>10357</c:v>
                </c:pt>
                <c:pt idx="33">
                  <c:v>10770</c:v>
                </c:pt>
                <c:pt idx="34">
                  <c:v>11530</c:v>
                </c:pt>
                <c:pt idx="35">
                  <c:v>11164</c:v>
                </c:pt>
                <c:pt idx="36">
                  <c:v>12015</c:v>
                </c:pt>
                <c:pt idx="37">
                  <c:v>12257</c:v>
                </c:pt>
                <c:pt idx="38">
                  <c:v>13484</c:v>
                </c:pt>
                <c:pt idx="39">
                  <c:v>15199</c:v>
                </c:pt>
                <c:pt idx="40">
                  <c:v>16347</c:v>
                </c:pt>
                <c:pt idx="41">
                  <c:v>17360</c:v>
                </c:pt>
                <c:pt idx="42">
                  <c:v>19087</c:v>
                </c:pt>
                <c:pt idx="43">
                  <c:v>19588</c:v>
                </c:pt>
                <c:pt idx="44">
                  <c:v>20614</c:v>
                </c:pt>
                <c:pt idx="45">
                  <c:v>22510</c:v>
                </c:pt>
                <c:pt idx="46">
                  <c:v>25333</c:v>
                </c:pt>
                <c:pt idx="47">
                  <c:v>27445</c:v>
                </c:pt>
                <c:pt idx="48">
                  <c:v>29638</c:v>
                </c:pt>
                <c:pt idx="49">
                  <c:v>29131</c:v>
                </c:pt>
                <c:pt idx="50">
                  <c:v>23077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75101952"/>
        <c:axId val="274829312"/>
      </c:lineChart>
      <c:catAx>
        <c:axId val="27510195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74829312"/>
        <c:crosses val="autoZero"/>
        <c:auto val="1"/>
        <c:lblAlgn val="ctr"/>
        <c:lblOffset val="100"/>
        <c:noMultiLvlLbl val="0"/>
      </c:catAx>
      <c:valAx>
        <c:axId val="274829312"/>
        <c:scaling>
          <c:orientation val="minMax"/>
        </c:scaling>
        <c:delete val="1"/>
        <c:axPos val="l"/>
        <c:majorGridlines>
          <c:spPr>
            <a:ln>
              <a:noFill/>
              <a:prstDash val="sysDash"/>
            </a:ln>
          </c:spPr>
        </c:majorGridlines>
        <c:numFmt formatCode="#,##0" sourceLinked="0"/>
        <c:majorTickMark val="out"/>
        <c:minorTickMark val="none"/>
        <c:tickLblPos val="nextTo"/>
        <c:crossAx val="275101952"/>
        <c:crosses val="autoZero"/>
        <c:crossBetween val="between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 algn="ctr" rtl="0">
        <a:defRPr lang="de-DE" sz="800" b="0" i="0" u="none" strike="noStrike" kern="1200" baseline="0">
          <a:solidFill>
            <a:sysClr val="windowText" lastClr="000000"/>
          </a:solidFill>
          <a:latin typeface="Arial Narrow" pitchFamily="34" charset="0"/>
          <a:ea typeface="+mn-ea"/>
          <a:cs typeface="+mn-cs"/>
        </a:defRPr>
      </a:pPr>
      <a:endParaRPr lang="de-DE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686929347753731E-2"/>
          <c:y val="1.307247245878462E-2"/>
          <c:w val="0.94313070652246267"/>
          <c:h val="0.93271698174749584"/>
        </c:manualLayout>
      </c:layout>
      <c:barChart>
        <c:barDir val="col"/>
        <c:grouping val="stacked"/>
        <c:varyColors val="0"/>
        <c:ser>
          <c:idx val="0"/>
          <c:order val="0"/>
          <c:spPr>
            <a:solidFill>
              <a:srgbClr val="0070C0"/>
            </a:solidFill>
          </c:spPr>
          <c:invertIfNegative val="0"/>
          <c:cat>
            <c:numRef>
              <c:f>'timeline-2'!$B$3:$B$53</c:f>
              <c:numCache>
                <c:formatCode>General</c:formatCode>
                <c:ptCount val="51"/>
                <c:pt idx="0">
                  <c:v>1965</c:v>
                </c:pt>
                <c:pt idx="1">
                  <c:v>1966</c:v>
                </c:pt>
                <c:pt idx="2">
                  <c:v>1967</c:v>
                </c:pt>
                <c:pt idx="3">
                  <c:v>1968</c:v>
                </c:pt>
                <c:pt idx="4">
                  <c:v>1969</c:v>
                </c:pt>
                <c:pt idx="5">
                  <c:v>1970</c:v>
                </c:pt>
                <c:pt idx="6">
                  <c:v>1971</c:v>
                </c:pt>
                <c:pt idx="7">
                  <c:v>1972</c:v>
                </c:pt>
                <c:pt idx="8">
                  <c:v>1973</c:v>
                </c:pt>
                <c:pt idx="9">
                  <c:v>1974</c:v>
                </c:pt>
                <c:pt idx="10">
                  <c:v>1975</c:v>
                </c:pt>
                <c:pt idx="11">
                  <c:v>1976</c:v>
                </c:pt>
                <c:pt idx="12">
                  <c:v>1977</c:v>
                </c:pt>
                <c:pt idx="13">
                  <c:v>1978</c:v>
                </c:pt>
                <c:pt idx="14">
                  <c:v>1979</c:v>
                </c:pt>
                <c:pt idx="15">
                  <c:v>1980</c:v>
                </c:pt>
                <c:pt idx="16">
                  <c:v>1981</c:v>
                </c:pt>
                <c:pt idx="17">
                  <c:v>1982</c:v>
                </c:pt>
                <c:pt idx="18">
                  <c:v>1983</c:v>
                </c:pt>
                <c:pt idx="19">
                  <c:v>1984</c:v>
                </c:pt>
                <c:pt idx="20">
                  <c:v>1985</c:v>
                </c:pt>
                <c:pt idx="21">
                  <c:v>1986</c:v>
                </c:pt>
                <c:pt idx="22">
                  <c:v>1987</c:v>
                </c:pt>
                <c:pt idx="23">
                  <c:v>1988</c:v>
                </c:pt>
                <c:pt idx="24">
                  <c:v>1989</c:v>
                </c:pt>
                <c:pt idx="25">
                  <c:v>1990</c:v>
                </c:pt>
                <c:pt idx="26">
                  <c:v>1991</c:v>
                </c:pt>
                <c:pt idx="27">
                  <c:v>1992</c:v>
                </c:pt>
                <c:pt idx="28">
                  <c:v>1993</c:v>
                </c:pt>
                <c:pt idx="29">
                  <c:v>1994</c:v>
                </c:pt>
                <c:pt idx="30">
                  <c:v>1995</c:v>
                </c:pt>
                <c:pt idx="31">
                  <c:v>1996</c:v>
                </c:pt>
                <c:pt idx="32">
                  <c:v>1997</c:v>
                </c:pt>
                <c:pt idx="33">
                  <c:v>1998</c:v>
                </c:pt>
                <c:pt idx="34">
                  <c:v>1999</c:v>
                </c:pt>
                <c:pt idx="35">
                  <c:v>2000</c:v>
                </c:pt>
                <c:pt idx="36">
                  <c:v>2001</c:v>
                </c:pt>
                <c:pt idx="37">
                  <c:v>2002</c:v>
                </c:pt>
                <c:pt idx="38">
                  <c:v>2003</c:v>
                </c:pt>
                <c:pt idx="39">
                  <c:v>2004</c:v>
                </c:pt>
                <c:pt idx="40">
                  <c:v>2005</c:v>
                </c:pt>
                <c:pt idx="41">
                  <c:v>2006</c:v>
                </c:pt>
                <c:pt idx="42">
                  <c:v>2007</c:v>
                </c:pt>
                <c:pt idx="43">
                  <c:v>2008</c:v>
                </c:pt>
                <c:pt idx="44">
                  <c:v>2009</c:v>
                </c:pt>
                <c:pt idx="45">
                  <c:v>2010</c:v>
                </c:pt>
                <c:pt idx="46">
                  <c:v>2011</c:v>
                </c:pt>
                <c:pt idx="47">
                  <c:v>2012</c:v>
                </c:pt>
                <c:pt idx="48">
                  <c:v>2013</c:v>
                </c:pt>
                <c:pt idx="49">
                  <c:v>2014</c:v>
                </c:pt>
                <c:pt idx="50">
                  <c:v>2015</c:v>
                </c:pt>
              </c:numCache>
            </c:numRef>
          </c:cat>
          <c:val>
            <c:numRef>
              <c:f>'timeline-2'!$E$3:$E$53</c:f>
              <c:numCache>
                <c:formatCode>General</c:formatCode>
                <c:ptCount val="51"/>
                <c:pt idx="0">
                  <c:v>39</c:v>
                </c:pt>
                <c:pt idx="1">
                  <c:v>194</c:v>
                </c:pt>
                <c:pt idx="2">
                  <c:v>217</c:v>
                </c:pt>
                <c:pt idx="3">
                  <c:v>271</c:v>
                </c:pt>
                <c:pt idx="4">
                  <c:v>289</c:v>
                </c:pt>
                <c:pt idx="5">
                  <c:v>355</c:v>
                </c:pt>
                <c:pt idx="6">
                  <c:v>378</c:v>
                </c:pt>
                <c:pt idx="7">
                  <c:v>476</c:v>
                </c:pt>
                <c:pt idx="8">
                  <c:v>569</c:v>
                </c:pt>
                <c:pt idx="9">
                  <c:v>649</c:v>
                </c:pt>
                <c:pt idx="10">
                  <c:v>929</c:v>
                </c:pt>
                <c:pt idx="11">
                  <c:v>1241</c:v>
                </c:pt>
                <c:pt idx="12">
                  <c:v>1248</c:v>
                </c:pt>
                <c:pt idx="13">
                  <c:v>1468</c:v>
                </c:pt>
                <c:pt idx="14">
                  <c:v>1787</c:v>
                </c:pt>
                <c:pt idx="15">
                  <c:v>2071</c:v>
                </c:pt>
                <c:pt idx="16">
                  <c:v>2282</c:v>
                </c:pt>
                <c:pt idx="17">
                  <c:v>2550</c:v>
                </c:pt>
                <c:pt idx="18">
                  <c:v>3050</c:v>
                </c:pt>
                <c:pt idx="19">
                  <c:v>2855</c:v>
                </c:pt>
                <c:pt idx="20">
                  <c:v>3534</c:v>
                </c:pt>
                <c:pt idx="21">
                  <c:v>3893</c:v>
                </c:pt>
                <c:pt idx="22">
                  <c:v>4447</c:v>
                </c:pt>
                <c:pt idx="23">
                  <c:v>4535</c:v>
                </c:pt>
                <c:pt idx="24">
                  <c:v>5647</c:v>
                </c:pt>
                <c:pt idx="25">
                  <c:v>6762</c:v>
                </c:pt>
                <c:pt idx="26">
                  <c:v>7170</c:v>
                </c:pt>
                <c:pt idx="27">
                  <c:v>7591</c:v>
                </c:pt>
                <c:pt idx="28">
                  <c:v>8261</c:v>
                </c:pt>
                <c:pt idx="29">
                  <c:v>9490</c:v>
                </c:pt>
                <c:pt idx="30">
                  <c:v>10382</c:v>
                </c:pt>
                <c:pt idx="31">
                  <c:v>10188</c:v>
                </c:pt>
                <c:pt idx="32">
                  <c:v>10357</c:v>
                </c:pt>
                <c:pt idx="33">
                  <c:v>10770</c:v>
                </c:pt>
                <c:pt idx="34">
                  <c:v>11530</c:v>
                </c:pt>
                <c:pt idx="35">
                  <c:v>11164</c:v>
                </c:pt>
                <c:pt idx="36">
                  <c:v>12015</c:v>
                </c:pt>
                <c:pt idx="37">
                  <c:v>12257</c:v>
                </c:pt>
                <c:pt idx="38">
                  <c:v>13484</c:v>
                </c:pt>
                <c:pt idx="39">
                  <c:v>15199</c:v>
                </c:pt>
                <c:pt idx="40">
                  <c:v>16347</c:v>
                </c:pt>
                <c:pt idx="41">
                  <c:v>17360</c:v>
                </c:pt>
                <c:pt idx="42">
                  <c:v>19087</c:v>
                </c:pt>
                <c:pt idx="43">
                  <c:v>19588</c:v>
                </c:pt>
                <c:pt idx="44">
                  <c:v>20614</c:v>
                </c:pt>
                <c:pt idx="45">
                  <c:v>22510</c:v>
                </c:pt>
                <c:pt idx="46">
                  <c:v>25333</c:v>
                </c:pt>
                <c:pt idx="47">
                  <c:v>27445</c:v>
                </c:pt>
                <c:pt idx="48">
                  <c:v>29638</c:v>
                </c:pt>
                <c:pt idx="49">
                  <c:v>29131</c:v>
                </c:pt>
                <c:pt idx="50">
                  <c:v>23077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9"/>
        <c:overlap val="81"/>
        <c:axId val="274836480"/>
        <c:axId val="274854656"/>
      </c:barChart>
      <c:catAx>
        <c:axId val="2748364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5400000" vert="horz"/>
          <a:lstStyle/>
          <a:p>
            <a:pPr>
              <a:defRPr sz="1000"/>
            </a:pPr>
            <a:endParaRPr lang="de-DE"/>
          </a:p>
        </c:txPr>
        <c:crossAx val="274854656"/>
        <c:crosses val="autoZero"/>
        <c:auto val="1"/>
        <c:lblAlgn val="ctr"/>
        <c:lblOffset val="100"/>
        <c:noMultiLvlLbl val="0"/>
      </c:catAx>
      <c:valAx>
        <c:axId val="274854656"/>
        <c:scaling>
          <c:orientation val="minMax"/>
        </c:scaling>
        <c:delete val="0"/>
        <c:axPos val="l"/>
        <c:majorGridlines>
          <c:spPr>
            <a:ln>
              <a:prstDash val="sysDash"/>
            </a:ln>
          </c:spPr>
        </c:majorGridlines>
        <c:numFmt formatCode="#,##0" sourceLinked="0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de-DE"/>
          </a:p>
        </c:txPr>
        <c:crossAx val="27483648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 algn="ctr" rtl="0">
        <a:defRPr lang="de-DE" sz="800" b="0" i="0" u="none" strike="noStrike" kern="1200" baseline="0">
          <a:solidFill>
            <a:sysClr val="windowText" lastClr="000000"/>
          </a:solidFill>
          <a:latin typeface="Arial Narrow" pitchFamily="34" charset="0"/>
          <a:ea typeface="+mn-ea"/>
          <a:cs typeface="+mn-cs"/>
        </a:defRPr>
      </a:pPr>
      <a:endParaRPr lang="de-DE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0.39056</cdr:x>
      <cdr:y>0.21091</cdr:y>
    </cdr:from>
    <cdr:to>
      <cdr:x>0.87945</cdr:x>
      <cdr:y>0.52242</cdr:y>
    </cdr:to>
    <cdr:sp macro="" textlink="">
      <cdr:nvSpPr>
        <cdr:cNvPr id="2" name="Textfeld 7"/>
        <cdr:cNvSpPr txBox="1"/>
      </cdr:nvSpPr>
      <cdr:spPr>
        <a:xfrm xmlns:a="http://schemas.openxmlformats.org/drawingml/2006/main">
          <a:off x="3262533" y="1146067"/>
          <a:ext cx="4083923" cy="169277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de-DE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sz="2400" b="1" kern="1200">
              <a:solidFill>
                <a:srgbClr val="FFFF00"/>
              </a:solidFill>
              <a:latin typeface="Arial" charset="0"/>
              <a:ea typeface="+mn-ea"/>
              <a:cs typeface="+mn-cs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sz="2400" b="1" kern="1200">
              <a:solidFill>
                <a:srgbClr val="FFFF00"/>
              </a:solidFill>
              <a:latin typeface="Arial" charset="0"/>
              <a:ea typeface="+mn-ea"/>
              <a:cs typeface="+mn-cs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sz="2400" b="1" kern="1200">
              <a:solidFill>
                <a:srgbClr val="FFFF00"/>
              </a:solidFill>
              <a:latin typeface="Arial" charset="0"/>
              <a:ea typeface="+mn-ea"/>
              <a:cs typeface="+mn-cs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sz="2400" b="1" kern="1200">
              <a:solidFill>
                <a:srgbClr val="FFFF00"/>
              </a:solidFill>
              <a:latin typeface="Arial" charset="0"/>
              <a:ea typeface="+mn-ea"/>
              <a:cs typeface="+mn-cs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sz="2400" b="1" kern="1200">
              <a:solidFill>
                <a:srgbClr val="FFFF00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sz="2400" b="1" kern="1200">
              <a:solidFill>
                <a:srgbClr val="FFFF00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sz="2400" b="1" kern="1200">
              <a:solidFill>
                <a:srgbClr val="FFFF00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sz="2400" b="1" kern="1200">
              <a:solidFill>
                <a:srgbClr val="FFFF00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sz="2400" b="1" kern="1200">
              <a:solidFill>
                <a:srgbClr val="FFFF00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de-DE" sz="2000" dirty="0" smtClean="0">
              <a:solidFill>
                <a:srgbClr val="000000"/>
              </a:solidFill>
            </a:rPr>
            <a:t>	          - Verschwendung</a:t>
          </a:r>
          <a:endParaRPr lang="de-DE" dirty="0" smtClean="0">
            <a:solidFill>
              <a:srgbClr val="000000"/>
            </a:solidFill>
          </a:endParaRPr>
        </a:p>
        <a:p xmlns:a="http://schemas.openxmlformats.org/drawingml/2006/main">
          <a:r>
            <a:rPr lang="de-DE" dirty="0">
              <a:solidFill>
                <a:srgbClr val="000000"/>
              </a:solidFill>
            </a:rPr>
            <a:t> </a:t>
          </a:r>
          <a:r>
            <a:rPr lang="de-DE" dirty="0" smtClean="0">
              <a:solidFill>
                <a:srgbClr val="000000"/>
              </a:solidFill>
            </a:rPr>
            <a:t>              </a:t>
          </a:r>
          <a:r>
            <a:rPr lang="de-DE" sz="2000" dirty="0" smtClean="0">
              <a:solidFill>
                <a:srgbClr val="000000"/>
              </a:solidFill>
            </a:rPr>
            <a:t>- Betrug an	2.5+ Mio. 	       Studienteilnehmern</a:t>
          </a:r>
        </a:p>
        <a:p xmlns:a="http://schemas.openxmlformats.org/drawingml/2006/main">
          <a:r>
            <a:rPr lang="de-DE" sz="2000" dirty="0" smtClean="0">
              <a:solidFill>
                <a:srgbClr val="000000"/>
              </a:solidFill>
            </a:rPr>
            <a:t>         - Falsche </a:t>
          </a:r>
          <a:br>
            <a:rPr lang="de-DE" sz="2000" dirty="0" smtClean="0">
              <a:solidFill>
                <a:srgbClr val="000000"/>
              </a:solidFill>
            </a:rPr>
          </a:br>
          <a:r>
            <a:rPr lang="de-DE" sz="2000" dirty="0" smtClean="0">
              <a:solidFill>
                <a:srgbClr val="000000"/>
              </a:solidFill>
            </a:rPr>
            <a:t>           Wissensbasis</a:t>
          </a:r>
          <a:endParaRPr lang="de-DE" sz="2000" dirty="0">
            <a:solidFill>
              <a:srgbClr val="000000"/>
            </a:solidFill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925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1433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79838" y="0"/>
            <a:ext cx="288925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/>
          </a:p>
        </p:txBody>
      </p:sp>
      <p:sp>
        <p:nvSpPr>
          <p:cNvPr id="1433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9750"/>
            <a:ext cx="288925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1433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79838" y="9429750"/>
            <a:ext cx="288925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15A223D1-CE24-4358-B258-08A8964CB694}" type="slidenum">
              <a:rPr lang="en-GB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46977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925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solidFill>
                  <a:schemeClr val="tx2"/>
                </a:solidFill>
              </a:defRPr>
            </a:lvl1pPr>
          </a:lstStyle>
          <a:p>
            <a:endParaRPr lang="de-DE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79838" y="0"/>
            <a:ext cx="288925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2"/>
                </a:solidFill>
              </a:defRPr>
            </a:lvl1pPr>
          </a:lstStyle>
          <a:p>
            <a:endParaRPr lang="de-DE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52488" y="744538"/>
            <a:ext cx="4964112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33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89000" y="4714875"/>
            <a:ext cx="4891088" cy="446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Klicken Sie, um die Formate des Vorlagentextes zu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133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750"/>
            <a:ext cx="288925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solidFill>
                  <a:schemeClr val="tx2"/>
                </a:solidFill>
              </a:defRPr>
            </a:lvl1pPr>
          </a:lstStyle>
          <a:p>
            <a:endParaRPr lang="de-DE"/>
          </a:p>
        </p:txBody>
      </p:sp>
      <p:sp>
        <p:nvSpPr>
          <p:cNvPr id="133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9838" y="9429750"/>
            <a:ext cx="288925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2"/>
                </a:solidFill>
              </a:defRPr>
            </a:lvl1pPr>
          </a:lstStyle>
          <a:p>
            <a:fld id="{56B28869-F745-430B-B5D4-D97250602A0A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1461397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E89CDF9-D7FB-44ED-A71E-97178F9CE3AA}" type="slidenum">
              <a:rPr lang="de-DE"/>
              <a:pPr/>
              <a:t>1</a:t>
            </a:fld>
            <a:endParaRPr lang="de-DE"/>
          </a:p>
        </p:txBody>
      </p:sp>
      <p:sp>
        <p:nvSpPr>
          <p:cNvPr id="546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6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mtClean="0"/>
              <a:t>35 </a:t>
            </a:r>
            <a:r>
              <a:rPr lang="en-GB" dirty="0" smtClean="0"/>
              <a:t>min</a:t>
            </a:r>
            <a:r>
              <a:rPr lang="en-GB" baseline="0" dirty="0" smtClean="0"/>
              <a:t> </a:t>
            </a:r>
            <a:r>
              <a:rPr lang="en-GB" baseline="0" dirty="0" err="1" smtClean="0"/>
              <a:t>Gesamtzeit</a:t>
            </a:r>
            <a:endParaRPr lang="en-GB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2FA86F2-E659-4B48-A7A5-4E9B5CFD3388}" type="slidenum">
              <a:rPr lang="de-DE"/>
              <a:pPr/>
              <a:t>3</a:t>
            </a:fld>
            <a:endParaRPr lang="de-DE"/>
          </a:p>
        </p:txBody>
      </p:sp>
      <p:sp>
        <p:nvSpPr>
          <p:cNvPr id="548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8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87413" y="4714875"/>
            <a:ext cx="4894262" cy="4467225"/>
          </a:xfrm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EAEB802-44E4-4AB8-B365-774196440C3E}" type="slidenum">
              <a:rPr lang="de-DE"/>
              <a:pPr/>
              <a:t>4</a:t>
            </a:fld>
            <a:endParaRPr lang="de-DE"/>
          </a:p>
        </p:txBody>
      </p:sp>
      <p:sp>
        <p:nvSpPr>
          <p:cNvPr id="787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7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de-DE"/>
              <a:t>Malaria-Information nicht aus Kanada, Salbe gegen Erfrierungen nicht aus Kenya; Ziel: Ausreichend viele Anwendungen in Studien, Information verfügbar machen. Hier treffen sich der Wunsch nach „jeder Mensch ist individuell“ und „gruppenbezogene Betrachtungsweise“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9D7CA45-6509-4D39-8CBC-A65E9DF7F29C}" type="slidenum">
              <a:rPr lang="de-DE"/>
              <a:pPr/>
              <a:t>8</a:t>
            </a:fld>
            <a:endParaRPr lang="de-DE"/>
          </a:p>
        </p:txBody>
      </p:sp>
      <p:sp>
        <p:nvSpPr>
          <p:cNvPr id="792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54075" y="228600"/>
            <a:ext cx="4964113" cy="3722688"/>
          </a:xfrm>
          <a:ln/>
        </p:spPr>
      </p:sp>
      <p:sp>
        <p:nvSpPr>
          <p:cNvPr id="792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8675" y="4354513"/>
            <a:ext cx="4889500" cy="4884737"/>
          </a:xfrm>
        </p:spPr>
        <p:txBody>
          <a:bodyPr/>
          <a:lstStyle/>
          <a:p>
            <a:pPr algn="just">
              <a:spcAft>
                <a:spcPts val="1200"/>
              </a:spcAft>
            </a:pPr>
            <a:endParaRPr lang="en-GB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9D7CA45-6509-4D39-8CBC-A65E9DF7F29C}" type="slidenum">
              <a:rPr lang="de-DE"/>
              <a:pPr/>
              <a:t>9</a:t>
            </a:fld>
            <a:endParaRPr lang="de-DE"/>
          </a:p>
        </p:txBody>
      </p:sp>
      <p:sp>
        <p:nvSpPr>
          <p:cNvPr id="792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54075" y="228600"/>
            <a:ext cx="4964113" cy="3722688"/>
          </a:xfrm>
          <a:ln/>
        </p:spPr>
      </p:sp>
      <p:sp>
        <p:nvSpPr>
          <p:cNvPr id="792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8675" y="4354513"/>
            <a:ext cx="4889500" cy="4884737"/>
          </a:xfrm>
        </p:spPr>
        <p:txBody>
          <a:bodyPr/>
          <a:lstStyle/>
          <a:p>
            <a:pPr algn="just">
              <a:spcAft>
                <a:spcPts val="1200"/>
              </a:spcAft>
            </a:pPr>
            <a:endParaRPr lang="en-GB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9D7CA45-6509-4D39-8CBC-A65E9DF7F29C}" type="slidenum">
              <a:rPr lang="de-DE"/>
              <a:pPr/>
              <a:t>10</a:t>
            </a:fld>
            <a:endParaRPr lang="de-DE"/>
          </a:p>
        </p:txBody>
      </p:sp>
      <p:sp>
        <p:nvSpPr>
          <p:cNvPr id="792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54075" y="228600"/>
            <a:ext cx="4964113" cy="3722688"/>
          </a:xfrm>
          <a:ln/>
        </p:spPr>
      </p:sp>
      <p:sp>
        <p:nvSpPr>
          <p:cNvPr id="792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8675" y="4354513"/>
            <a:ext cx="4889500" cy="4884737"/>
          </a:xfrm>
        </p:spPr>
        <p:txBody>
          <a:bodyPr/>
          <a:lstStyle/>
          <a:p>
            <a:pPr algn="just">
              <a:spcAft>
                <a:spcPts val="1200"/>
              </a:spcAft>
            </a:pPr>
            <a:endParaRPr lang="en-GB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82B9419-F288-47C1-A0EA-44D95545A9D3}" type="slidenum">
              <a:rPr lang="de-DE"/>
              <a:pPr/>
              <a:t>11</a:t>
            </a:fld>
            <a:endParaRPr lang="de-DE"/>
          </a:p>
        </p:txBody>
      </p:sp>
      <p:sp>
        <p:nvSpPr>
          <p:cNvPr id="565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5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87413" y="4714875"/>
            <a:ext cx="4894262" cy="4467225"/>
          </a:xfrm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82B9419-F288-47C1-A0EA-44D95545A9D3}" type="slidenum">
              <a:rPr lang="de-DE"/>
              <a:pPr/>
              <a:t>12</a:t>
            </a:fld>
            <a:endParaRPr lang="de-DE"/>
          </a:p>
        </p:txBody>
      </p:sp>
      <p:sp>
        <p:nvSpPr>
          <p:cNvPr id="565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5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87413" y="4714875"/>
            <a:ext cx="4894262" cy="4467225"/>
          </a:xfrm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="1">
                <a:solidFill>
                  <a:srgbClr val="FFFF00"/>
                </a:solidFill>
                <a:latin typeface="Arial" charset="0"/>
              </a:defRPr>
            </a:lvl1pPr>
            <a:lvl2pPr marL="742950" indent="-285750">
              <a:defRPr sz="2400" b="1">
                <a:solidFill>
                  <a:srgbClr val="FFFF00"/>
                </a:solidFill>
                <a:latin typeface="Arial" charset="0"/>
              </a:defRPr>
            </a:lvl2pPr>
            <a:lvl3pPr marL="1143000" indent="-228600">
              <a:defRPr sz="2400" b="1">
                <a:solidFill>
                  <a:srgbClr val="FFFF00"/>
                </a:solidFill>
                <a:latin typeface="Arial" charset="0"/>
              </a:defRPr>
            </a:lvl3pPr>
            <a:lvl4pPr marL="1600200" indent="-228600">
              <a:defRPr sz="2400" b="1">
                <a:solidFill>
                  <a:srgbClr val="FFFF00"/>
                </a:solidFill>
                <a:latin typeface="Arial" charset="0"/>
              </a:defRPr>
            </a:lvl4pPr>
            <a:lvl5pPr marL="2057400" indent="-228600">
              <a:defRPr sz="2400" b="1">
                <a:solidFill>
                  <a:srgbClr val="FFFF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FF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FF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FF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FF00"/>
                </a:solidFill>
                <a:latin typeface="Arial" charset="0"/>
              </a:defRPr>
            </a:lvl9pPr>
          </a:lstStyle>
          <a:p>
            <a:fld id="{D6F4B3F1-7D67-4950-8462-C6DEB89696AE}" type="slidenum">
              <a:rPr lang="de-DE" sz="1200" b="0">
                <a:solidFill>
                  <a:srgbClr val="1F497D"/>
                </a:solidFill>
              </a:rPr>
              <a:pPr/>
              <a:t>19</a:t>
            </a:fld>
            <a:endParaRPr lang="de-DE" sz="1200" b="0">
              <a:solidFill>
                <a:srgbClr val="1F497D"/>
              </a:solidFill>
            </a:endParaRPr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87413" y="4714875"/>
            <a:ext cx="4894262" cy="4467225"/>
          </a:xfrm>
          <a:noFill/>
        </p:spPr>
        <p:txBody>
          <a:bodyPr/>
          <a:lstStyle/>
          <a:p>
            <a:endParaRPr lang="en-GB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58C5336-C5BB-489D-AB2D-1225B60FE30E}" type="slidenum">
              <a:rPr lang="de-DE"/>
              <a:pPr/>
              <a:t>21</a:t>
            </a:fld>
            <a:endParaRPr lang="de-DE"/>
          </a:p>
        </p:txBody>
      </p:sp>
      <p:sp>
        <p:nvSpPr>
          <p:cNvPr id="7495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95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65EF912-BA89-47E0-8174-C28827E3D868}" type="slidenum">
              <a:rPr lang="de-DE"/>
              <a:pPr/>
              <a:t>22</a:t>
            </a:fld>
            <a:endParaRPr lang="de-DE"/>
          </a:p>
        </p:txBody>
      </p:sp>
      <p:sp>
        <p:nvSpPr>
          <p:cNvPr id="8673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73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="1">
                <a:solidFill>
                  <a:srgbClr val="FFFF00"/>
                </a:solidFill>
                <a:latin typeface="Arial" pitchFamily="34" charset="0"/>
              </a:defRPr>
            </a:lvl1pPr>
            <a:lvl2pPr marL="742950" indent="-285750">
              <a:defRPr sz="2400" b="1">
                <a:solidFill>
                  <a:srgbClr val="FFFF00"/>
                </a:solidFill>
                <a:latin typeface="Arial" pitchFamily="34" charset="0"/>
              </a:defRPr>
            </a:lvl2pPr>
            <a:lvl3pPr marL="1143000" indent="-228600">
              <a:defRPr sz="2400" b="1">
                <a:solidFill>
                  <a:srgbClr val="FFFF00"/>
                </a:solidFill>
                <a:latin typeface="Arial" pitchFamily="34" charset="0"/>
              </a:defRPr>
            </a:lvl3pPr>
            <a:lvl4pPr marL="1600200" indent="-228600">
              <a:defRPr sz="2400" b="1">
                <a:solidFill>
                  <a:srgbClr val="FFFF00"/>
                </a:solidFill>
                <a:latin typeface="Arial" pitchFamily="34" charset="0"/>
              </a:defRPr>
            </a:lvl4pPr>
            <a:lvl5pPr marL="2057400" indent="-228600">
              <a:defRPr sz="2400" b="1">
                <a:solidFill>
                  <a:srgbClr val="FFFF00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FF00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FF00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FF00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FF00"/>
                </a:solidFill>
                <a:latin typeface="Arial" pitchFamily="34" charset="0"/>
              </a:defRPr>
            </a:lvl9pPr>
          </a:lstStyle>
          <a:p>
            <a:fld id="{1320A700-CEAB-4E98-BB2E-1F2AFF063A8E}" type="slidenum">
              <a:rPr lang="de-DE" altLang="de-DE" sz="1200" b="0" smtClean="0">
                <a:solidFill>
                  <a:srgbClr val="1F497D"/>
                </a:solidFill>
              </a:rPr>
              <a:pPr/>
              <a:t>23</a:t>
            </a:fld>
            <a:endParaRPr lang="de-DE" altLang="de-DE" sz="1200" b="0" smtClean="0">
              <a:solidFill>
                <a:srgbClr val="1F497D"/>
              </a:solidFill>
            </a:endParaRPr>
          </a:p>
        </p:txBody>
      </p:sp>
      <p:sp>
        <p:nvSpPr>
          <p:cNvPr id="122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8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="1">
                <a:solidFill>
                  <a:srgbClr val="FFFF00"/>
                </a:solidFill>
                <a:latin typeface="Arial" pitchFamily="34" charset="0"/>
              </a:defRPr>
            </a:lvl1pPr>
            <a:lvl2pPr marL="742950" indent="-285750">
              <a:defRPr sz="2400" b="1">
                <a:solidFill>
                  <a:srgbClr val="FFFF00"/>
                </a:solidFill>
                <a:latin typeface="Arial" pitchFamily="34" charset="0"/>
              </a:defRPr>
            </a:lvl2pPr>
            <a:lvl3pPr marL="1143000" indent="-228600">
              <a:defRPr sz="2400" b="1">
                <a:solidFill>
                  <a:srgbClr val="FFFF00"/>
                </a:solidFill>
                <a:latin typeface="Arial" pitchFamily="34" charset="0"/>
              </a:defRPr>
            </a:lvl3pPr>
            <a:lvl4pPr marL="1600200" indent="-228600">
              <a:defRPr sz="2400" b="1">
                <a:solidFill>
                  <a:srgbClr val="FFFF00"/>
                </a:solidFill>
                <a:latin typeface="Arial" pitchFamily="34" charset="0"/>
              </a:defRPr>
            </a:lvl4pPr>
            <a:lvl5pPr marL="2057400" indent="-228600">
              <a:defRPr sz="2400" b="1">
                <a:solidFill>
                  <a:srgbClr val="FFFF00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FF00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FF00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FF00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FF00"/>
                </a:solidFill>
                <a:latin typeface="Arial" pitchFamily="34" charset="0"/>
              </a:defRPr>
            </a:lvl9pPr>
          </a:lstStyle>
          <a:p>
            <a:fld id="{AA513B73-BF9B-4883-ACB0-1C63A4472B9A}" type="slidenum">
              <a:rPr lang="de-DE" altLang="de-DE" sz="1200" b="0">
                <a:solidFill>
                  <a:srgbClr val="1F497D"/>
                </a:solidFill>
              </a:rPr>
              <a:pPr/>
              <a:t>25</a:t>
            </a:fld>
            <a:endParaRPr lang="de-DE" altLang="de-DE" sz="1200" b="0">
              <a:solidFill>
                <a:srgbClr val="1F497D"/>
              </a:solidFill>
            </a:endParaRPr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="1">
                <a:solidFill>
                  <a:srgbClr val="FFFF00"/>
                </a:solidFill>
                <a:latin typeface="Arial" charset="0"/>
              </a:defRPr>
            </a:lvl1pPr>
            <a:lvl2pPr marL="742950" indent="-285750">
              <a:defRPr sz="2400" b="1">
                <a:solidFill>
                  <a:srgbClr val="FFFF00"/>
                </a:solidFill>
                <a:latin typeface="Arial" charset="0"/>
              </a:defRPr>
            </a:lvl2pPr>
            <a:lvl3pPr marL="1143000" indent="-228600">
              <a:defRPr sz="2400" b="1">
                <a:solidFill>
                  <a:srgbClr val="FFFF00"/>
                </a:solidFill>
                <a:latin typeface="Arial" charset="0"/>
              </a:defRPr>
            </a:lvl3pPr>
            <a:lvl4pPr marL="1600200" indent="-228600">
              <a:defRPr sz="2400" b="1">
                <a:solidFill>
                  <a:srgbClr val="FFFF00"/>
                </a:solidFill>
                <a:latin typeface="Arial" charset="0"/>
              </a:defRPr>
            </a:lvl4pPr>
            <a:lvl5pPr marL="2057400" indent="-228600">
              <a:defRPr sz="2400" b="1">
                <a:solidFill>
                  <a:srgbClr val="FFFF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FF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FF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FF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FF00"/>
                </a:solidFill>
                <a:latin typeface="Arial" charset="0"/>
              </a:defRPr>
            </a:lvl9pPr>
          </a:lstStyle>
          <a:p>
            <a:fld id="{D6F4B3F1-7D67-4950-8462-C6DEB89696AE}" type="slidenum">
              <a:rPr lang="de-DE" sz="1200" b="0">
                <a:solidFill>
                  <a:srgbClr val="1F497D"/>
                </a:solidFill>
              </a:rPr>
              <a:pPr/>
              <a:t>29</a:t>
            </a:fld>
            <a:endParaRPr lang="de-DE" sz="1200" b="0">
              <a:solidFill>
                <a:srgbClr val="1F497D"/>
              </a:solidFill>
            </a:endParaRPr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87413" y="4714875"/>
            <a:ext cx="4894262" cy="4467225"/>
          </a:xfrm>
          <a:noFill/>
        </p:spPr>
        <p:txBody>
          <a:bodyPr/>
          <a:lstStyle/>
          <a:p>
            <a:endParaRPr lang="en-GB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DA3973D-E0A5-4478-A6C7-F3D7B091CC8A}" type="slidenum">
              <a:rPr lang="de-DE"/>
              <a:pPr/>
              <a:t>33</a:t>
            </a:fld>
            <a:endParaRPr lang="de-DE"/>
          </a:p>
        </p:txBody>
      </p:sp>
      <p:sp>
        <p:nvSpPr>
          <p:cNvPr id="706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A06F5AC-7257-4252-8ED7-58F82AA2F45F}" type="slidenum">
              <a:rPr lang="de-DE"/>
              <a:pPr/>
              <a:t>42</a:t>
            </a:fld>
            <a:endParaRPr lang="de-DE"/>
          </a:p>
        </p:txBody>
      </p:sp>
      <p:sp>
        <p:nvSpPr>
          <p:cNvPr id="688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8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EDE6A2B-F148-473C-A701-8B5DE31E624E}" type="slidenum">
              <a:rPr lang="de-DE"/>
              <a:pPr/>
              <a:t>43</a:t>
            </a:fld>
            <a:endParaRPr lang="de-DE"/>
          </a:p>
        </p:txBody>
      </p:sp>
      <p:sp>
        <p:nvSpPr>
          <p:cNvPr id="694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60425" y="750888"/>
            <a:ext cx="4949825" cy="3711575"/>
          </a:xfrm>
          <a:ln w="12700" cap="flat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sp>
      <p:sp>
        <p:nvSpPr>
          <p:cNvPr id="69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87413" y="4716463"/>
            <a:ext cx="4894262" cy="4465637"/>
          </a:xfrm>
          <a:ln/>
        </p:spPr>
        <p:txBody>
          <a:bodyPr lIns="92522" tIns="46261" rIns="92522" bIns="46261"/>
          <a:lstStyle/>
          <a:p>
            <a:endParaRPr lang="en-GB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82B9419-F288-47C1-A0EA-44D95545A9D3}" type="slidenum">
              <a:rPr lang="de-DE"/>
              <a:pPr/>
              <a:t>46</a:t>
            </a:fld>
            <a:endParaRPr lang="de-DE"/>
          </a:p>
        </p:txBody>
      </p:sp>
      <p:sp>
        <p:nvSpPr>
          <p:cNvPr id="565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5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87413" y="4714875"/>
            <a:ext cx="4894262" cy="4467225"/>
          </a:xfrm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="1">
                <a:solidFill>
                  <a:srgbClr val="FFFF00"/>
                </a:solidFill>
                <a:latin typeface="Arial" charset="0"/>
              </a:defRPr>
            </a:lvl1pPr>
            <a:lvl2pPr marL="742950" indent="-285750">
              <a:defRPr sz="2400" b="1">
                <a:solidFill>
                  <a:srgbClr val="FFFF00"/>
                </a:solidFill>
                <a:latin typeface="Arial" charset="0"/>
              </a:defRPr>
            </a:lvl2pPr>
            <a:lvl3pPr marL="1143000" indent="-228600">
              <a:defRPr sz="2400" b="1">
                <a:solidFill>
                  <a:srgbClr val="FFFF00"/>
                </a:solidFill>
                <a:latin typeface="Arial" charset="0"/>
              </a:defRPr>
            </a:lvl3pPr>
            <a:lvl4pPr marL="1600200" indent="-228600">
              <a:defRPr sz="2400" b="1">
                <a:solidFill>
                  <a:srgbClr val="FFFF00"/>
                </a:solidFill>
                <a:latin typeface="Arial" charset="0"/>
              </a:defRPr>
            </a:lvl4pPr>
            <a:lvl5pPr marL="2057400" indent="-228600">
              <a:defRPr sz="2400" b="1">
                <a:solidFill>
                  <a:srgbClr val="FFFF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FF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FF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FF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FF00"/>
                </a:solidFill>
                <a:latin typeface="Arial" charset="0"/>
              </a:defRPr>
            </a:lvl9pPr>
          </a:lstStyle>
          <a:p>
            <a:fld id="{55FAA2D3-58F9-441B-8F73-3AA5BC88A510}" type="slidenum">
              <a:rPr lang="de-DE" sz="1200" b="0" smtClean="0">
                <a:solidFill>
                  <a:srgbClr val="1F497D"/>
                </a:solidFill>
              </a:rPr>
              <a:pPr/>
              <a:t>50</a:t>
            </a:fld>
            <a:endParaRPr lang="de-DE" sz="1200" b="0" smtClean="0">
              <a:solidFill>
                <a:srgbClr val="1F497D"/>
              </a:solidFill>
            </a:endParaRPr>
          </a:p>
        </p:txBody>
      </p:sp>
      <p:sp>
        <p:nvSpPr>
          <p:cNvPr id="110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="1">
                <a:solidFill>
                  <a:srgbClr val="FFFF00"/>
                </a:solidFill>
                <a:latin typeface="Arial" charset="0"/>
              </a:defRPr>
            </a:lvl1pPr>
            <a:lvl2pPr marL="742950" indent="-285750">
              <a:defRPr sz="2400" b="1">
                <a:solidFill>
                  <a:srgbClr val="FFFF00"/>
                </a:solidFill>
                <a:latin typeface="Arial" charset="0"/>
              </a:defRPr>
            </a:lvl2pPr>
            <a:lvl3pPr marL="1143000" indent="-228600">
              <a:defRPr sz="2400" b="1">
                <a:solidFill>
                  <a:srgbClr val="FFFF00"/>
                </a:solidFill>
                <a:latin typeface="Arial" charset="0"/>
              </a:defRPr>
            </a:lvl3pPr>
            <a:lvl4pPr marL="1600200" indent="-228600">
              <a:defRPr sz="2400" b="1">
                <a:solidFill>
                  <a:srgbClr val="FFFF00"/>
                </a:solidFill>
                <a:latin typeface="Arial" charset="0"/>
              </a:defRPr>
            </a:lvl4pPr>
            <a:lvl5pPr marL="2057400" indent="-228600">
              <a:defRPr sz="2400" b="1">
                <a:solidFill>
                  <a:srgbClr val="FFFF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FF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FF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FF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FF00"/>
                </a:solidFill>
                <a:latin typeface="Arial" charset="0"/>
              </a:defRPr>
            </a:lvl9pPr>
          </a:lstStyle>
          <a:p>
            <a:fld id="{48B98195-070F-457C-AF03-AD2DAE51EDBA}" type="slidenum">
              <a:rPr lang="de-DE" sz="1200" b="0" smtClean="0">
                <a:solidFill>
                  <a:srgbClr val="1F497D"/>
                </a:solidFill>
              </a:rPr>
              <a:pPr/>
              <a:t>51</a:t>
            </a:fld>
            <a:endParaRPr lang="de-DE" sz="1200" b="0" smtClean="0">
              <a:solidFill>
                <a:srgbClr val="1F497D"/>
              </a:solidFill>
            </a:endParaRPr>
          </a:p>
        </p:txBody>
      </p:sp>
      <p:sp>
        <p:nvSpPr>
          <p:cNvPr id="111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6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="1">
                <a:solidFill>
                  <a:srgbClr val="FFFF00"/>
                </a:solidFill>
                <a:latin typeface="Arial" charset="0"/>
              </a:defRPr>
            </a:lvl1pPr>
            <a:lvl2pPr marL="742950" indent="-285750">
              <a:defRPr sz="2400" b="1">
                <a:solidFill>
                  <a:srgbClr val="FFFF00"/>
                </a:solidFill>
                <a:latin typeface="Arial" charset="0"/>
              </a:defRPr>
            </a:lvl2pPr>
            <a:lvl3pPr marL="1143000" indent="-228600">
              <a:defRPr sz="2400" b="1">
                <a:solidFill>
                  <a:srgbClr val="FFFF00"/>
                </a:solidFill>
                <a:latin typeface="Arial" charset="0"/>
              </a:defRPr>
            </a:lvl3pPr>
            <a:lvl4pPr marL="1600200" indent="-228600">
              <a:defRPr sz="2400" b="1">
                <a:solidFill>
                  <a:srgbClr val="FFFF00"/>
                </a:solidFill>
                <a:latin typeface="Arial" charset="0"/>
              </a:defRPr>
            </a:lvl4pPr>
            <a:lvl5pPr marL="2057400" indent="-228600">
              <a:defRPr sz="2400" b="1">
                <a:solidFill>
                  <a:srgbClr val="FFFF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FF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FF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FF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FF00"/>
                </a:solidFill>
                <a:latin typeface="Arial" charset="0"/>
              </a:defRPr>
            </a:lvl9pPr>
          </a:lstStyle>
          <a:p>
            <a:fld id="{48B98195-070F-457C-AF03-AD2DAE51EDBA}" type="slidenum">
              <a:rPr lang="de-DE" sz="1200" b="0" smtClean="0">
                <a:solidFill>
                  <a:srgbClr val="1F497D"/>
                </a:solidFill>
              </a:rPr>
              <a:pPr/>
              <a:t>62</a:t>
            </a:fld>
            <a:endParaRPr lang="de-DE" sz="1200" b="0" smtClean="0">
              <a:solidFill>
                <a:srgbClr val="1F497D"/>
              </a:solidFill>
            </a:endParaRPr>
          </a:p>
        </p:txBody>
      </p:sp>
      <p:sp>
        <p:nvSpPr>
          <p:cNvPr id="111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6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66734F8-8B29-4279-90BB-954F2D3A3269}" type="slidenum">
              <a:rPr lang="de-DE"/>
              <a:pPr/>
              <a:t>81</a:t>
            </a:fld>
            <a:endParaRPr lang="de-DE"/>
          </a:p>
        </p:txBody>
      </p:sp>
      <p:sp>
        <p:nvSpPr>
          <p:cNvPr id="720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08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de-DE"/>
              <a:t>Alles Englisch: 1. Wenig deutsche klinische Forschung; 2. Impact</a:t>
            </a:r>
          </a:p>
          <a:p>
            <a:endParaRPr lang="de-DE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99FC3F6-5888-442F-9E11-0DBE2EF63D5C}" type="slidenum">
              <a:rPr lang="de-DE"/>
              <a:pPr/>
              <a:t>82</a:t>
            </a:fld>
            <a:endParaRPr lang="de-DE"/>
          </a:p>
        </p:txBody>
      </p:sp>
      <p:sp>
        <p:nvSpPr>
          <p:cNvPr id="238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8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419D3B7-E9A6-4375-AF27-A0B050FB4443}" type="datetime1">
              <a:rPr lang="de-DE"/>
              <a:pPr/>
              <a:t>27.09.2022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Bassler D et al Monatsschrift Kinderheilkunde 2001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96F74C-F050-493A-B765-B4569F205A36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19872062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50CB26F-BBA3-483A-B305-CA7656FB0B41}" type="datetime1">
              <a:rPr lang="de-DE"/>
              <a:pPr/>
              <a:t>27.09.2022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Bassler D et al Monatsschrift Kinderheilkunde 2001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9514ED-3195-463C-8390-876564A2D737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04222730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A475FB3-F679-4F4E-936A-C9F90D0426BF}" type="datetime1">
              <a:rPr lang="de-DE"/>
              <a:pPr/>
              <a:t>27.09.2022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Bassler D et al Monatsschrift Kinderheilkunde 2001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19A09E-D390-4C2A-8ECD-87EA1B39536A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10470576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C18BBDA-D1DD-4903-97A1-7623DE844411}" type="datetime1">
              <a:rPr lang="de-DE"/>
              <a:pPr/>
              <a:t>27.09.2022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Bassler D et al Monatsschrift Kinderheilkunde 2001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FA349B-4BF2-4DEE-B7E2-3D89B1D2BED5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85105138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64CBF02-AB58-4DEE-A7AB-63DE67C99861}" type="datetime1">
              <a:rPr lang="de-DE"/>
              <a:pPr/>
              <a:t>27.09.2022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Bassler D et al Monatsschrift Kinderheilkunde 2001</a:t>
            </a: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071ED7-6EA2-40F0-A008-DE28A0E10306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0661057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E82570D-A3F2-4DBA-B9FC-E300B737406B}" type="datetime1">
              <a:rPr lang="de-DE"/>
              <a:pPr/>
              <a:t>27.09.2022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Bassler D et al Monatsschrift Kinderheilkunde 2001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FE4406-338B-42ED-8241-F677D02B8FC0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2471155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A292976-CE7B-49BA-955E-440785F66098}" type="datetime1">
              <a:rPr lang="de-DE"/>
              <a:pPr/>
              <a:t>27.09.2022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Bassler D et al Monatsschrift Kinderheilkunde 2001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CC872F-AF99-43AA-B804-C8CCDC53FB89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38227519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1AB4A57-DFCE-4336-BE05-D2646B6EBB52}" type="datetime1">
              <a:rPr lang="de-DE"/>
              <a:pPr/>
              <a:t>27.09.2022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Bassler D et al Monatsschrift Kinderheilkunde 2001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E9E8BF-8F0E-4CA9-95ED-953123340D22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21361989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7F15D6A-7455-485B-AEFB-6A540784F725}" type="datetime1">
              <a:rPr lang="de-DE"/>
              <a:pPr/>
              <a:t>27.09.2022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Bassler D et al Monatsschrift Kinderheilkunde 2001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0AA63E-E626-43E1-8B45-CCAD1211E498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84706412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9452548-1C06-45B3-954E-7C07833B0C17}" type="datetime1">
              <a:rPr lang="de-DE"/>
              <a:pPr/>
              <a:t>27.09.2022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Bassler D et al Monatsschrift Kinderheilkunde 2001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1E5FBC-DC31-4C32-AC85-37B2DAEDDBA2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43350017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633F849-4433-4CF6-87CA-000B35FA85D1}" type="datetime1">
              <a:rPr lang="de-DE"/>
              <a:pPr/>
              <a:t>27.09.2022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Bassler D et al Monatsschrift Kinderheilkunde 2001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FA19BF-D2CD-4D16-9394-D782B8F2923F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79222926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7F7B2905-F138-4072-87F9-31963D426076}" type="datetime1">
              <a:rPr lang="de-DE"/>
              <a:pPr/>
              <a:t>27.09.2022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Bassler D et al Monatsschrift Kinderheilkunde 2001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869E19F9-4DAD-42C7-BF33-9FB93AA6D9ED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8758703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el, Text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2336BFD3-0442-4B32-8D02-CAC76A81E0FD}" type="datetime1">
              <a:rPr lang="de-DE"/>
              <a:pPr/>
              <a:t>27.09.2022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Bassler D et al Monatsschrift Kinderheilkunde 2001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2909492D-B559-467B-AC9B-C007EAF66B70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55879428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75D017A-EE66-4C8C-B8B8-00DC04252D87}" type="datetime1">
              <a:rPr lang="de-DE"/>
              <a:pPr/>
              <a:t>27.09.2022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Bassler D et al Monatsschrift Kinderheilkunde 2001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ECE159-05BA-4BE5-9E94-6E60839AB99B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07129680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824C1AC-0E9E-4A15-83B5-FE4173258BB4}" type="datetime1">
              <a:rPr lang="de-DE"/>
              <a:pPr/>
              <a:t>27.09.2022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Bassler D et al Monatsschrift Kinderheilkunde 2001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A8D764-9A45-46D8-955B-17327E583D21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69056848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560609E-4381-4B3D-A49D-E6E177ECD73A}" type="datetime1">
              <a:rPr lang="de-DE"/>
              <a:pPr/>
              <a:t>27.09.2022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Bassler D et al Monatsschrift Kinderheilkunde 2001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F8DF5C-45AB-4368-8A3F-9BFCEA6C1E0D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69707796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1868DE0-877C-4305-A51E-EF97F202F10D}" type="datetime1">
              <a:rPr lang="de-DE"/>
              <a:pPr/>
              <a:t>27.09.2022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Bassler D et al Monatsschrift Kinderheilkunde 2001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230B183-1899-41F0-8334-B886748A5366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39076884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56ED33E-99DA-49AE-AC3E-20BB045ABE0E}" type="datetime1">
              <a:rPr lang="de-DE"/>
              <a:pPr/>
              <a:t>27.09.2022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Bassler D et al Monatsschrift Kinderheilkunde 2001</a:t>
            </a: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D1C11E-4238-436C-BA02-16656E6EEC2B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59123603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5F2D6E2-BC04-4292-8E1C-92255BDB3F22}" type="datetime1">
              <a:rPr lang="de-DE"/>
              <a:pPr/>
              <a:t>27.09.2022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Bassler D et al Monatsschrift Kinderheilkunde 2001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0154A2-E9FE-43B9-8F9C-05B8991DBE78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5463565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D450139-AAB8-435C-A4E3-7FBAFDA9208A}" type="datetime1">
              <a:rPr lang="de-DE"/>
              <a:pPr/>
              <a:t>27.09.2022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Bassler D et al Monatsschrift Kinderheilkunde 2001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C13740-AA23-42EE-83A1-669AB5C04F4D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40320376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9355F13-8A7B-43F9-8512-DB8B6B3B1646}" type="datetime1">
              <a:rPr lang="de-DE"/>
              <a:pPr/>
              <a:t>27.09.2022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Bassler D et al Monatsschrift Kinderheilkunde 2001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F58B2C-4054-4F57-A389-DBDDE62D40F6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3943209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D2924FE-3499-40E3-ACD8-1D9322F930F9}" type="datetime1">
              <a:rPr lang="de-DE"/>
              <a:pPr/>
              <a:t>27.09.2022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Bassler D et al Monatsschrift Kinderheilkunde 2001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94E085-B6DF-4C37-86A1-DB7CF32528C3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97255044"/>
      </p:ext>
    </p:extLst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BF2DD17-5C8B-4DDD-8F79-DC28FAB4A432}" type="datetime1">
              <a:rPr lang="de-DE"/>
              <a:pPr/>
              <a:t>27.09.2022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Bassler D et al Monatsschrift Kinderheilkunde 2001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F99090-085B-4C00-B724-196DCE9F13D7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42923733"/>
      </p:ext>
    </p:extLst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5F51033-2B03-4AFD-BE78-918F8D0A1A7B}" type="datetime1">
              <a:rPr lang="de-DE"/>
              <a:pPr/>
              <a:t>27.09.2022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Bassler D et al Monatsschrift Kinderheilkunde 2001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ADF83D-ECDA-4BAF-87AA-3FAF43BCF71A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30388188"/>
      </p:ext>
    </p:extLst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B3DC1A7-7B36-41B4-9DFA-7D8AE0A7D4DF}" type="datetime1">
              <a:rPr lang="en-US">
                <a:solidFill>
                  <a:srgbClr val="000000"/>
                </a:solidFill>
              </a:rPr>
              <a:pPr/>
              <a:t>9/27/2022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000000"/>
                </a:solidFill>
              </a:rPr>
              <a:t>Bassler D et al Monatsschrift Kinderheilkunde 2001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31DE87-53CE-4098-862D-9A68DB5683C7}" type="slidenum">
              <a:rPr lang="en-US">
                <a:solidFill>
                  <a:srgbClr val="000000"/>
                </a:solidFill>
              </a:rPr>
              <a:pPr/>
              <a:t>‹Nr.›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301876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CDB3EC3-B033-4B6B-90EC-9F992010E259}" type="datetime1">
              <a:rPr lang="en-US">
                <a:solidFill>
                  <a:srgbClr val="000000"/>
                </a:solidFill>
              </a:rPr>
              <a:pPr/>
              <a:t>9/27/2022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000000"/>
                </a:solidFill>
              </a:rPr>
              <a:t>Bassler D et al Monatsschrift Kinderheilkunde 2001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1323B6-648B-43D7-B11E-8D34E64F4A70}" type="slidenum">
              <a:rPr lang="en-US">
                <a:solidFill>
                  <a:srgbClr val="000000"/>
                </a:solidFill>
              </a:rPr>
              <a:pPr/>
              <a:t>‹Nr.›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949417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DA504EA-B518-4CDC-97A6-C2DE7FBDAD9B}" type="datetime1">
              <a:rPr lang="en-US">
                <a:solidFill>
                  <a:srgbClr val="000000"/>
                </a:solidFill>
              </a:rPr>
              <a:pPr/>
              <a:t>9/27/2022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000000"/>
                </a:solidFill>
              </a:rPr>
              <a:t>Bassler D et al Monatsschrift Kinderheilkunde 2001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53B300-4242-4005-9710-71D81096590F}" type="slidenum">
              <a:rPr lang="en-US">
                <a:solidFill>
                  <a:srgbClr val="000000"/>
                </a:solidFill>
              </a:rPr>
              <a:pPr/>
              <a:t>‹Nr.›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988078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B6B7EF4-8E2B-4A93-9CB7-FC6D777B4701}" type="datetime1">
              <a:rPr lang="en-US">
                <a:solidFill>
                  <a:srgbClr val="000000"/>
                </a:solidFill>
              </a:rPr>
              <a:pPr/>
              <a:t>9/27/2022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000000"/>
                </a:solidFill>
              </a:rPr>
              <a:t>Bassler D et al Monatsschrift Kinderheilkunde 2001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8C1BA5-D587-4743-8CB4-649C56540303}" type="slidenum">
              <a:rPr lang="en-US">
                <a:solidFill>
                  <a:srgbClr val="000000"/>
                </a:solidFill>
              </a:rPr>
              <a:pPr/>
              <a:t>‹Nr.›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517366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3002F39-0346-4DB8-8ABE-F0EBA8C6F333}" type="datetime1">
              <a:rPr lang="en-US">
                <a:solidFill>
                  <a:srgbClr val="000000"/>
                </a:solidFill>
              </a:rPr>
              <a:pPr/>
              <a:t>9/27/2022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000000"/>
                </a:solidFill>
              </a:rPr>
              <a:t>Bassler D et al Monatsschrift Kinderheilkunde 2001</a:t>
            </a: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699BC6-B96B-4CF7-B84F-FCD63CF8ABCA}" type="slidenum">
              <a:rPr lang="en-US">
                <a:solidFill>
                  <a:srgbClr val="000000"/>
                </a:solidFill>
              </a:rPr>
              <a:pPr/>
              <a:t>‹Nr.›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49327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B40BA65-90EC-4577-A005-B061ADFE549E}" type="datetime1">
              <a:rPr lang="en-US">
                <a:solidFill>
                  <a:srgbClr val="000000"/>
                </a:solidFill>
              </a:rPr>
              <a:pPr/>
              <a:t>9/27/2022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000000"/>
                </a:solidFill>
              </a:rPr>
              <a:t>Bassler D et al Monatsschrift Kinderheilkunde 2001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BA8EEB-B258-4F19-8452-B7DF04A84D48}" type="slidenum">
              <a:rPr lang="en-US">
                <a:solidFill>
                  <a:srgbClr val="000000"/>
                </a:solidFill>
              </a:rPr>
              <a:pPr/>
              <a:t>‹Nr.›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315734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609C777-2FA7-4760-89C0-6CCE7833B4F6}" type="datetime1">
              <a:rPr lang="en-US">
                <a:solidFill>
                  <a:srgbClr val="000000"/>
                </a:solidFill>
              </a:rPr>
              <a:pPr/>
              <a:t>9/27/2022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000000"/>
                </a:solidFill>
              </a:rPr>
              <a:t>Bassler D et al Monatsschrift Kinderheilkunde 2001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C45B2C-0DF2-4626-9D06-03D42DCB12FD}" type="slidenum">
              <a:rPr lang="en-US">
                <a:solidFill>
                  <a:srgbClr val="000000"/>
                </a:solidFill>
              </a:rPr>
              <a:pPr/>
              <a:t>‹Nr.›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93384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E2BD134-9AAE-4BB8-BEEF-7BBB95798288}" type="datetime1">
              <a:rPr lang="en-US">
                <a:solidFill>
                  <a:srgbClr val="000000"/>
                </a:solidFill>
              </a:rPr>
              <a:pPr/>
              <a:t>9/27/2022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000000"/>
                </a:solidFill>
              </a:rPr>
              <a:t>Bassler D et al Monatsschrift Kinderheilkunde 2001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6167E1-F643-4293-8D52-715CB6FC97B6}" type="slidenum">
              <a:rPr lang="en-US">
                <a:solidFill>
                  <a:srgbClr val="000000"/>
                </a:solidFill>
              </a:rPr>
              <a:pPr/>
              <a:t>‹Nr.›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109691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443572C-F343-48F1-A8D7-3E7ED7B1AB57}" type="datetime1">
              <a:rPr lang="en-US">
                <a:solidFill>
                  <a:srgbClr val="000000"/>
                </a:solidFill>
              </a:rPr>
              <a:pPr/>
              <a:t>9/27/2022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000000"/>
                </a:solidFill>
              </a:rPr>
              <a:t>Bassler D et al Monatsschrift Kinderheilkunde 2001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AF62FF-9EA1-475D-AE78-3C588F5ED06E}" type="slidenum">
              <a:rPr lang="en-US">
                <a:solidFill>
                  <a:srgbClr val="000000"/>
                </a:solidFill>
              </a:rPr>
              <a:pPr/>
              <a:t>‹Nr.›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332687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8D00601-9375-43FB-8991-65C9102F6241}" type="datetime1">
              <a:rPr lang="en-US">
                <a:solidFill>
                  <a:srgbClr val="000000"/>
                </a:solidFill>
              </a:rPr>
              <a:pPr/>
              <a:t>9/27/2022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000000"/>
                </a:solidFill>
              </a:rPr>
              <a:t>Bassler D et al Monatsschrift Kinderheilkunde 2001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66680C-6A6E-4F99-A4E4-F4D38C88C072}" type="slidenum">
              <a:rPr lang="en-US">
                <a:solidFill>
                  <a:srgbClr val="000000"/>
                </a:solidFill>
              </a:rPr>
              <a:pPr/>
              <a:t>‹Nr.›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188919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C728244-840C-4FE9-AEDE-22404956CCE3}" type="datetime1">
              <a:rPr lang="en-US">
                <a:solidFill>
                  <a:srgbClr val="000000"/>
                </a:solidFill>
              </a:rPr>
              <a:pPr/>
              <a:t>9/27/2022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000000"/>
                </a:solidFill>
              </a:rPr>
              <a:t>Bassler D et al Monatsschrift Kinderheilkunde 2001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D81384-C765-4E52-8F3D-2324744C2D22}" type="slidenum">
              <a:rPr lang="en-US">
                <a:solidFill>
                  <a:srgbClr val="000000"/>
                </a:solidFill>
              </a:rPr>
              <a:pPr/>
              <a:t>‹Nr.›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730687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419D3B7-E9A6-4375-AF27-A0B050FB4443}" type="datetime1">
              <a:rPr lang="de-DE">
                <a:solidFill>
                  <a:srgbClr val="FFFFFF"/>
                </a:solidFill>
              </a:rPr>
              <a:pPr/>
              <a:t>27.09.2022</a:t>
            </a:fld>
            <a:endParaRPr lang="de-DE">
              <a:solidFill>
                <a:srgbClr val="FFFFFF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>
                <a:solidFill>
                  <a:srgbClr val="FFFFFF"/>
                </a:solidFill>
              </a:rPr>
              <a:t>Bassler D et al Monatsschrift Kinderheilkunde 2001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96F74C-F050-493A-B765-B4569F205A36}" type="slidenum">
              <a:rPr lang="de-DE">
                <a:solidFill>
                  <a:srgbClr val="FFFFFF"/>
                </a:solidFill>
              </a:rPr>
              <a:pPr/>
              <a:t>‹Nr.›</a:t>
            </a:fld>
            <a:endParaRPr 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4201051"/>
      </p:ext>
    </p:extLst>
  </p:cSld>
  <p:clrMapOvr>
    <a:masterClrMapping/>
  </p:clrMapOvr>
  <p:transition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50CB26F-BBA3-483A-B305-CA7656FB0B41}" type="datetime1">
              <a:rPr lang="de-DE">
                <a:solidFill>
                  <a:srgbClr val="FFFFFF"/>
                </a:solidFill>
              </a:rPr>
              <a:pPr/>
              <a:t>27.09.2022</a:t>
            </a:fld>
            <a:endParaRPr lang="de-DE">
              <a:solidFill>
                <a:srgbClr val="FFFFFF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>
                <a:solidFill>
                  <a:srgbClr val="FFFFFF"/>
                </a:solidFill>
              </a:rPr>
              <a:t>Bassler D et al Monatsschrift Kinderheilkunde 2001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9514ED-3195-463C-8390-876564A2D737}" type="slidenum">
              <a:rPr lang="de-DE">
                <a:solidFill>
                  <a:srgbClr val="FFFFFF"/>
                </a:solidFill>
              </a:rPr>
              <a:pPr/>
              <a:t>‹Nr.›</a:t>
            </a:fld>
            <a:endParaRPr 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5988856"/>
      </p:ext>
    </p:extLst>
  </p:cSld>
  <p:clrMapOvr>
    <a:masterClrMapping/>
  </p:clrMapOvr>
  <p:transition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A475FB3-F679-4F4E-936A-C9F90D0426BF}" type="datetime1">
              <a:rPr lang="de-DE">
                <a:solidFill>
                  <a:srgbClr val="FFFFFF"/>
                </a:solidFill>
              </a:rPr>
              <a:pPr/>
              <a:t>27.09.2022</a:t>
            </a:fld>
            <a:endParaRPr lang="de-DE">
              <a:solidFill>
                <a:srgbClr val="FFFFFF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>
                <a:solidFill>
                  <a:srgbClr val="FFFFFF"/>
                </a:solidFill>
              </a:rPr>
              <a:t>Bassler D et al Monatsschrift Kinderheilkunde 2001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19A09E-D390-4C2A-8ECD-87EA1B39536A}" type="slidenum">
              <a:rPr lang="de-DE">
                <a:solidFill>
                  <a:srgbClr val="FFFFFF"/>
                </a:solidFill>
              </a:rPr>
              <a:pPr/>
              <a:t>‹Nr.›</a:t>
            </a:fld>
            <a:endParaRPr 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8918713"/>
      </p:ext>
    </p:extLst>
  </p:cSld>
  <p:clrMapOvr>
    <a:masterClrMapping/>
  </p:clrMapOvr>
  <p:transition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C18BBDA-D1DD-4903-97A1-7623DE844411}" type="datetime1">
              <a:rPr lang="de-DE">
                <a:solidFill>
                  <a:srgbClr val="FFFFFF"/>
                </a:solidFill>
              </a:rPr>
              <a:pPr/>
              <a:t>27.09.2022</a:t>
            </a:fld>
            <a:endParaRPr lang="de-DE">
              <a:solidFill>
                <a:srgbClr val="FFFFFF"/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>
                <a:solidFill>
                  <a:srgbClr val="FFFFFF"/>
                </a:solidFill>
              </a:rPr>
              <a:t>Bassler D et al Monatsschrift Kinderheilkunde 2001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FA349B-4BF2-4DEE-B7E2-3D89B1D2BED5}" type="slidenum">
              <a:rPr lang="de-DE">
                <a:solidFill>
                  <a:srgbClr val="FFFFFF"/>
                </a:solidFill>
              </a:rPr>
              <a:pPr/>
              <a:t>‹Nr.›</a:t>
            </a:fld>
            <a:endParaRPr 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6881691"/>
      </p:ext>
    </p:extLst>
  </p:cSld>
  <p:clrMapOvr>
    <a:masterClrMapping/>
  </p:clrMapOvr>
  <p:transition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64CBF02-AB58-4DEE-A7AB-63DE67C99861}" type="datetime1">
              <a:rPr lang="de-DE">
                <a:solidFill>
                  <a:srgbClr val="FFFFFF"/>
                </a:solidFill>
              </a:rPr>
              <a:pPr/>
              <a:t>27.09.2022</a:t>
            </a:fld>
            <a:endParaRPr lang="de-DE">
              <a:solidFill>
                <a:srgbClr val="FFFFFF"/>
              </a:solidFill>
            </a:endParaRPr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>
                <a:solidFill>
                  <a:srgbClr val="FFFFFF"/>
                </a:solidFill>
              </a:rPr>
              <a:t>Bassler D et al Monatsschrift Kinderheilkunde 2001</a:t>
            </a: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071ED7-6EA2-40F0-A008-DE28A0E10306}" type="slidenum">
              <a:rPr lang="de-DE">
                <a:solidFill>
                  <a:srgbClr val="FFFFFF"/>
                </a:solidFill>
              </a:rPr>
              <a:pPr/>
              <a:t>‹Nr.›</a:t>
            </a:fld>
            <a:endParaRPr 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4584520"/>
      </p:ext>
    </p:extLst>
  </p:cSld>
  <p:clrMapOvr>
    <a:masterClrMapping/>
  </p:clrMapOvr>
  <p:transition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E82570D-A3F2-4DBA-B9FC-E300B737406B}" type="datetime1">
              <a:rPr lang="de-DE">
                <a:solidFill>
                  <a:srgbClr val="FFFFFF"/>
                </a:solidFill>
              </a:rPr>
              <a:pPr/>
              <a:t>27.09.2022</a:t>
            </a:fld>
            <a:endParaRPr lang="de-DE">
              <a:solidFill>
                <a:srgbClr val="FFFFFF"/>
              </a:solidFill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>
                <a:solidFill>
                  <a:srgbClr val="FFFFFF"/>
                </a:solidFill>
              </a:rPr>
              <a:t>Bassler D et al Monatsschrift Kinderheilkunde 2001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FE4406-338B-42ED-8241-F677D02B8FC0}" type="slidenum">
              <a:rPr lang="de-DE">
                <a:solidFill>
                  <a:srgbClr val="FFFFFF"/>
                </a:solidFill>
              </a:rPr>
              <a:pPr/>
              <a:t>‹Nr.›</a:t>
            </a:fld>
            <a:endParaRPr 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9681468"/>
      </p:ext>
    </p:extLst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A292976-CE7B-49BA-955E-440785F66098}" type="datetime1">
              <a:rPr lang="de-DE">
                <a:solidFill>
                  <a:srgbClr val="FFFFFF"/>
                </a:solidFill>
              </a:rPr>
              <a:pPr/>
              <a:t>27.09.2022</a:t>
            </a:fld>
            <a:endParaRPr lang="de-DE">
              <a:solidFill>
                <a:srgbClr val="FFFFFF"/>
              </a:solidFill>
            </a:endParaRP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>
                <a:solidFill>
                  <a:srgbClr val="FFFFFF"/>
                </a:solidFill>
              </a:rPr>
              <a:t>Bassler D et al Monatsschrift Kinderheilkunde 2001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CC872F-AF99-43AA-B804-C8CCDC53FB89}" type="slidenum">
              <a:rPr lang="de-DE">
                <a:solidFill>
                  <a:srgbClr val="FFFFFF"/>
                </a:solidFill>
              </a:rPr>
              <a:pPr/>
              <a:t>‹Nr.›</a:t>
            </a:fld>
            <a:endParaRPr 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5218854"/>
      </p:ext>
    </p:extLst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1AB4A57-DFCE-4336-BE05-D2646B6EBB52}" type="datetime1">
              <a:rPr lang="de-DE">
                <a:solidFill>
                  <a:srgbClr val="FFFFFF"/>
                </a:solidFill>
              </a:rPr>
              <a:pPr/>
              <a:t>27.09.2022</a:t>
            </a:fld>
            <a:endParaRPr lang="de-DE">
              <a:solidFill>
                <a:srgbClr val="FFFFFF"/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>
                <a:solidFill>
                  <a:srgbClr val="FFFFFF"/>
                </a:solidFill>
              </a:rPr>
              <a:t>Bassler D et al Monatsschrift Kinderheilkunde 2001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E9E8BF-8F0E-4CA9-95ED-953123340D22}" type="slidenum">
              <a:rPr lang="de-DE">
                <a:solidFill>
                  <a:srgbClr val="FFFFFF"/>
                </a:solidFill>
              </a:rPr>
              <a:pPr/>
              <a:t>‹Nr.›</a:t>
            </a:fld>
            <a:endParaRPr 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7539337"/>
      </p:ext>
    </p:extLst>
  </p:cSld>
  <p:clrMapOvr>
    <a:masterClrMapping/>
  </p:clrMapOvr>
  <p:transition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7F15D6A-7455-485B-AEFB-6A540784F725}" type="datetime1">
              <a:rPr lang="de-DE">
                <a:solidFill>
                  <a:srgbClr val="FFFFFF"/>
                </a:solidFill>
              </a:rPr>
              <a:pPr/>
              <a:t>27.09.2022</a:t>
            </a:fld>
            <a:endParaRPr lang="de-DE">
              <a:solidFill>
                <a:srgbClr val="FFFFFF"/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>
                <a:solidFill>
                  <a:srgbClr val="FFFFFF"/>
                </a:solidFill>
              </a:rPr>
              <a:t>Bassler D et al Monatsschrift Kinderheilkunde 2001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0AA63E-E626-43E1-8B45-CCAD1211E498}" type="slidenum">
              <a:rPr lang="de-DE">
                <a:solidFill>
                  <a:srgbClr val="FFFFFF"/>
                </a:solidFill>
              </a:rPr>
              <a:pPr/>
              <a:t>‹Nr.›</a:t>
            </a:fld>
            <a:endParaRPr 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7355124"/>
      </p:ext>
    </p:extLst>
  </p:cSld>
  <p:clrMapOvr>
    <a:masterClrMapping/>
  </p:clrMapOvr>
  <p:transition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9452548-1C06-45B3-954E-7C07833B0C17}" type="datetime1">
              <a:rPr lang="de-DE">
                <a:solidFill>
                  <a:srgbClr val="FFFFFF"/>
                </a:solidFill>
              </a:rPr>
              <a:pPr/>
              <a:t>27.09.2022</a:t>
            </a:fld>
            <a:endParaRPr lang="de-DE">
              <a:solidFill>
                <a:srgbClr val="FFFFFF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>
                <a:solidFill>
                  <a:srgbClr val="FFFFFF"/>
                </a:solidFill>
              </a:rPr>
              <a:t>Bassler D et al Monatsschrift Kinderheilkunde 2001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1E5FBC-DC31-4C32-AC85-37B2DAEDDBA2}" type="slidenum">
              <a:rPr lang="de-DE">
                <a:solidFill>
                  <a:srgbClr val="FFFFFF"/>
                </a:solidFill>
              </a:rPr>
              <a:pPr/>
              <a:t>‹Nr.›</a:t>
            </a:fld>
            <a:endParaRPr 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4648909"/>
      </p:ext>
    </p:extLst>
  </p:cSld>
  <p:clrMapOvr>
    <a:masterClrMapping/>
  </p:clrMapOvr>
  <p:transition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633F849-4433-4CF6-87CA-000B35FA85D1}" type="datetime1">
              <a:rPr lang="de-DE">
                <a:solidFill>
                  <a:srgbClr val="FFFFFF"/>
                </a:solidFill>
              </a:rPr>
              <a:pPr/>
              <a:t>27.09.2022</a:t>
            </a:fld>
            <a:endParaRPr lang="de-DE">
              <a:solidFill>
                <a:srgbClr val="FFFFFF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>
                <a:solidFill>
                  <a:srgbClr val="FFFFFF"/>
                </a:solidFill>
              </a:rPr>
              <a:t>Bassler D et al Monatsschrift Kinderheilkunde 2001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FA19BF-D2CD-4D16-9394-D782B8F2923F}" type="slidenum">
              <a:rPr lang="de-DE">
                <a:solidFill>
                  <a:srgbClr val="FFFFFF"/>
                </a:solidFill>
              </a:rPr>
              <a:pPr/>
              <a:t>‹Nr.›</a:t>
            </a:fld>
            <a:endParaRPr 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3326579"/>
      </p:ext>
    </p:extLst>
  </p:cSld>
  <p:clrMapOvr>
    <a:masterClrMapping/>
  </p:clrMapOvr>
  <p:transition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7F7B2905-F138-4072-87F9-31963D426076}" type="datetime1">
              <a:rPr lang="de-DE">
                <a:solidFill>
                  <a:srgbClr val="FFFFFF"/>
                </a:solidFill>
              </a:rPr>
              <a:pPr/>
              <a:t>27.09.2022</a:t>
            </a:fld>
            <a:endParaRPr lang="de-DE">
              <a:solidFill>
                <a:srgbClr val="FFFFFF"/>
              </a:solidFill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de-DE">
                <a:solidFill>
                  <a:srgbClr val="FFFFFF"/>
                </a:solidFill>
              </a:rPr>
              <a:t>Bassler D et al Monatsschrift Kinderheilkunde 2001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869E19F9-4DAD-42C7-BF33-9FB93AA6D9ED}" type="slidenum">
              <a:rPr lang="de-DE">
                <a:solidFill>
                  <a:srgbClr val="FFFFFF"/>
                </a:solidFill>
              </a:rPr>
              <a:pPr/>
              <a:t>‹Nr.›</a:t>
            </a:fld>
            <a:endParaRPr 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5546644"/>
      </p:ext>
    </p:extLst>
  </p:cSld>
  <p:clrMapOvr>
    <a:masterClrMapping/>
  </p:clrMapOvr>
  <p:transition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el, Text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2336BFD3-0442-4B32-8D02-CAC76A81E0FD}" type="datetime1">
              <a:rPr lang="de-DE">
                <a:solidFill>
                  <a:srgbClr val="FFFFFF"/>
                </a:solidFill>
              </a:rPr>
              <a:pPr/>
              <a:t>27.09.2022</a:t>
            </a:fld>
            <a:endParaRPr lang="de-DE">
              <a:solidFill>
                <a:srgbClr val="FFFFFF"/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de-DE">
                <a:solidFill>
                  <a:srgbClr val="FFFFFF"/>
                </a:solidFill>
              </a:rPr>
              <a:t>Bassler D et al Monatsschrift Kinderheilkunde 2001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2909492D-B559-467B-AC9B-C007EAF66B70}" type="slidenum">
              <a:rPr lang="de-DE">
                <a:solidFill>
                  <a:srgbClr val="FFFFFF"/>
                </a:solidFill>
              </a:rPr>
              <a:pPr/>
              <a:t>‹Nr.›</a:t>
            </a:fld>
            <a:endParaRPr 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7600256"/>
      </p:ext>
    </p:extLst>
  </p:cSld>
  <p:clrMapOvr>
    <a:masterClrMapping/>
  </p:clrMapOvr>
  <p:transition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2357BD-0D78-4262-8945-C2A660C1BAAA}" type="datetime1">
              <a:rPr lang="de-DE">
                <a:solidFill>
                  <a:srgbClr val="FFFFFF"/>
                </a:solidFill>
              </a:rPr>
              <a:pPr>
                <a:defRPr/>
              </a:pPr>
              <a:t>27.09.2022</a:t>
            </a:fld>
            <a:endParaRPr lang="de-DE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>
                <a:solidFill>
                  <a:srgbClr val="FFFFFF"/>
                </a:solidFill>
              </a:rPr>
              <a:t>Bassler D et al Monatsschrift Kinderheilkunde 2001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8DE3FF-3AD7-42AA-A392-56B288AC4B5C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6982580"/>
      </p:ext>
    </p:extLst>
  </p:cSld>
  <p:clrMapOvr>
    <a:masterClrMapping/>
  </p:clrMapOvr>
  <p:transition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CA5819-F526-47BC-887A-246FB8F406D5}" type="datetime1">
              <a:rPr lang="de-DE">
                <a:solidFill>
                  <a:srgbClr val="FFFFFF"/>
                </a:solidFill>
              </a:rPr>
              <a:pPr>
                <a:defRPr/>
              </a:pPr>
              <a:t>27.09.2022</a:t>
            </a:fld>
            <a:endParaRPr lang="de-DE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>
                <a:solidFill>
                  <a:srgbClr val="FFFFFF"/>
                </a:solidFill>
              </a:rPr>
              <a:t>Bassler D et al Monatsschrift Kinderheilkunde 2001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71D615-8F04-4E3F-A08C-A45563952D0F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0038619"/>
      </p:ext>
    </p:extLst>
  </p:cSld>
  <p:clrMapOvr>
    <a:masterClrMapping/>
  </p:clrMapOvr>
  <p:transition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3BB5F6-0B20-48E2-8615-C29C07B67E4E}" type="datetime1">
              <a:rPr lang="de-DE">
                <a:solidFill>
                  <a:srgbClr val="FFFFFF"/>
                </a:solidFill>
              </a:rPr>
              <a:pPr>
                <a:defRPr/>
              </a:pPr>
              <a:t>27.09.2022</a:t>
            </a:fld>
            <a:endParaRPr lang="de-DE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>
                <a:solidFill>
                  <a:srgbClr val="FFFFFF"/>
                </a:solidFill>
              </a:rPr>
              <a:t>Bassler D et al Monatsschrift Kinderheilkunde 2001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51B627-7E85-4E84-A114-4D2478F12715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0540117"/>
      </p:ext>
    </p:extLst>
  </p:cSld>
  <p:clrMapOvr>
    <a:masterClrMapping/>
  </p:clrMapOvr>
  <p:transition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A3094C-2582-4B70-9179-8A1DD0DEBD35}" type="datetime1">
              <a:rPr lang="de-DE">
                <a:solidFill>
                  <a:srgbClr val="FFFFFF"/>
                </a:solidFill>
              </a:rPr>
              <a:pPr>
                <a:defRPr/>
              </a:pPr>
              <a:t>27.09.2022</a:t>
            </a:fld>
            <a:endParaRPr lang="de-DE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>
                <a:solidFill>
                  <a:srgbClr val="FFFFFF"/>
                </a:solidFill>
              </a:rPr>
              <a:t>Bassler D et al Monatsschrift Kinderheilkunde 2001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9CD7F6-EFBF-4AA8-8C3F-63BB1A766B5B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7642579"/>
      </p:ext>
    </p:extLst>
  </p:cSld>
  <p:clrMapOvr>
    <a:masterClrMapping/>
  </p:clrMapOvr>
  <p:transition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E48877-9F2D-42F3-A923-D32838ECA106}" type="datetime1">
              <a:rPr lang="de-DE">
                <a:solidFill>
                  <a:srgbClr val="FFFFFF"/>
                </a:solidFill>
              </a:rPr>
              <a:pPr>
                <a:defRPr/>
              </a:pPr>
              <a:t>27.09.2022</a:t>
            </a:fld>
            <a:endParaRPr lang="de-DE">
              <a:solidFill>
                <a:srgbClr val="FFFFFF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>
                <a:solidFill>
                  <a:srgbClr val="FFFFFF"/>
                </a:solidFill>
              </a:rPr>
              <a:t>Bassler D et al Monatsschrift Kinderheilkunde 2001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3DA1C0-AFEE-4284-ACA0-368BD788B3AF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4734630"/>
      </p:ext>
    </p:extLst>
  </p:cSld>
  <p:clrMapOvr>
    <a:masterClrMapping/>
  </p:clrMapOvr>
  <p:transition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509841-6CFA-4EBB-8AA8-51DE48023C99}" type="datetime1">
              <a:rPr lang="de-DE">
                <a:solidFill>
                  <a:srgbClr val="FFFFFF"/>
                </a:solidFill>
              </a:rPr>
              <a:pPr>
                <a:defRPr/>
              </a:pPr>
              <a:t>27.09.2022</a:t>
            </a:fld>
            <a:endParaRPr lang="de-DE">
              <a:solidFill>
                <a:srgbClr val="FFFFFF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>
                <a:solidFill>
                  <a:srgbClr val="FFFFFF"/>
                </a:solidFill>
              </a:rPr>
              <a:t>Bassler D et al Monatsschrift Kinderheilkunde 2001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AC6B44-5BBA-4183-9137-A0C7FD57E285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1584247"/>
      </p:ext>
    </p:extLst>
  </p:cSld>
  <p:clrMapOvr>
    <a:masterClrMapping/>
  </p:clrMapOvr>
  <p:transition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0F3E44-D7B5-4302-A650-F43D1DA9B041}" type="datetime1">
              <a:rPr lang="de-DE">
                <a:solidFill>
                  <a:srgbClr val="FFFFFF"/>
                </a:solidFill>
              </a:rPr>
              <a:pPr>
                <a:defRPr/>
              </a:pPr>
              <a:t>27.09.2022</a:t>
            </a:fld>
            <a:endParaRPr lang="de-DE">
              <a:solidFill>
                <a:srgbClr val="FFFFFF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>
                <a:solidFill>
                  <a:srgbClr val="FFFFFF"/>
                </a:solidFill>
              </a:rPr>
              <a:t>Bassler D et al Monatsschrift Kinderheilkunde 2001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2280B3-60AF-4D20-B46E-E7F7D2ADF457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5967130"/>
      </p:ext>
    </p:extLst>
  </p:cSld>
  <p:clrMapOvr>
    <a:masterClrMapping/>
  </p:clrMapOvr>
  <p:transition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B59AC5-E65F-402D-9F38-40A3B400EEA7}" type="datetime1">
              <a:rPr lang="de-DE">
                <a:solidFill>
                  <a:srgbClr val="FFFFFF"/>
                </a:solidFill>
              </a:rPr>
              <a:pPr>
                <a:defRPr/>
              </a:pPr>
              <a:t>27.09.2022</a:t>
            </a:fld>
            <a:endParaRPr lang="de-DE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>
                <a:solidFill>
                  <a:srgbClr val="FFFFFF"/>
                </a:solidFill>
              </a:rPr>
              <a:t>Bassler D et al Monatsschrift Kinderheilkunde 2001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C822D5-69F9-482F-9E1D-6B4C951CEB80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6200545"/>
      </p:ext>
    </p:extLst>
  </p:cSld>
  <p:clrMapOvr>
    <a:masterClrMapping/>
  </p:clrMapOvr>
  <p:transition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696931-B4BE-475C-861E-CB3D308024B1}" type="datetime1">
              <a:rPr lang="de-DE">
                <a:solidFill>
                  <a:srgbClr val="FFFFFF"/>
                </a:solidFill>
              </a:rPr>
              <a:pPr>
                <a:defRPr/>
              </a:pPr>
              <a:t>27.09.2022</a:t>
            </a:fld>
            <a:endParaRPr lang="de-DE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>
                <a:solidFill>
                  <a:srgbClr val="FFFFFF"/>
                </a:solidFill>
              </a:rPr>
              <a:t>Bassler D et al Monatsschrift Kinderheilkunde 2001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875FDD-6761-489D-9735-5FD135A106AB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492707"/>
      </p:ext>
    </p:extLst>
  </p:cSld>
  <p:clrMapOvr>
    <a:masterClrMapping/>
  </p:clrMapOvr>
  <p:transition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54A17F-78DC-4DB3-92B7-4D34E99E9AA0}" type="datetime1">
              <a:rPr lang="de-DE">
                <a:solidFill>
                  <a:srgbClr val="FFFFFF"/>
                </a:solidFill>
              </a:rPr>
              <a:pPr>
                <a:defRPr/>
              </a:pPr>
              <a:t>27.09.2022</a:t>
            </a:fld>
            <a:endParaRPr lang="de-DE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>
                <a:solidFill>
                  <a:srgbClr val="FFFFFF"/>
                </a:solidFill>
              </a:rPr>
              <a:t>Bassler D et al Monatsschrift Kinderheilkunde 2001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BCF7EE-AB30-49E0-8F98-B7627BFA7FFC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8591289"/>
      </p:ext>
    </p:extLst>
  </p:cSld>
  <p:clrMapOvr>
    <a:masterClrMapping/>
  </p:clrMapOvr>
  <p:transition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C97E6C-0E98-44A2-AEF2-F4F4019F307B}" type="datetime1">
              <a:rPr lang="de-DE">
                <a:solidFill>
                  <a:srgbClr val="FFFFFF"/>
                </a:solidFill>
              </a:rPr>
              <a:pPr>
                <a:defRPr/>
              </a:pPr>
              <a:t>27.09.2022</a:t>
            </a:fld>
            <a:endParaRPr lang="de-DE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>
                <a:solidFill>
                  <a:srgbClr val="FFFFFF"/>
                </a:solidFill>
              </a:rPr>
              <a:t>Bassler D et al Monatsschrift Kinderheilkunde 2001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C98986-CC44-47EB-AE60-2E7F2B59967C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4228309"/>
      </p:ext>
    </p:extLst>
  </p:cSld>
  <p:clrMapOvr>
    <a:masterClrMapping/>
  </p:clrMapOvr>
  <p:transition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600075-4472-4905-B752-5B4C83E3A624}" type="datetime1">
              <a:rPr lang="de-DE">
                <a:solidFill>
                  <a:srgbClr val="FFFFFF"/>
                </a:solidFill>
              </a:rPr>
              <a:pPr>
                <a:defRPr/>
              </a:pPr>
              <a:t>27.09.2022</a:t>
            </a:fld>
            <a:endParaRPr lang="de-DE">
              <a:solidFill>
                <a:srgbClr val="FFFFFF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>
                <a:solidFill>
                  <a:srgbClr val="FFFFFF"/>
                </a:solidFill>
              </a:rPr>
              <a:t>Bassler D et al Monatsschrift Kinderheilkunde 2001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68E516-AA6F-4F29-B4E6-F9BF308D5492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3423113"/>
      </p:ext>
    </p:extLst>
  </p:cSld>
  <p:clrMapOvr>
    <a:masterClrMapping/>
  </p:clrMapOvr>
  <p:transition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1" y="2130426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1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4" indent="0" algn="ctr">
              <a:buNone/>
              <a:defRPr/>
            </a:lvl2pPr>
            <a:lvl3pPr marL="914309" indent="0" algn="ctr">
              <a:buNone/>
              <a:defRPr/>
            </a:lvl3pPr>
            <a:lvl4pPr marL="1371463" indent="0" algn="ctr">
              <a:buNone/>
              <a:defRPr/>
            </a:lvl4pPr>
            <a:lvl5pPr marL="1828617" indent="0" algn="ctr">
              <a:buNone/>
              <a:defRPr/>
            </a:lvl5pPr>
            <a:lvl6pPr marL="2285771" indent="0" algn="ctr">
              <a:buNone/>
              <a:defRPr/>
            </a:lvl6pPr>
            <a:lvl7pPr marL="2742926" indent="0" algn="ctr">
              <a:buNone/>
              <a:defRPr/>
            </a:lvl7pPr>
            <a:lvl8pPr marL="3200080" indent="0" algn="ctr">
              <a:buNone/>
              <a:defRPr/>
            </a:lvl8pPr>
            <a:lvl9pPr marL="3657234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419D3B7-E9A6-4375-AF27-A0B050FB4443}" type="datetime1">
              <a:rPr lang="de-DE">
                <a:solidFill>
                  <a:srgbClr val="FFFFFF"/>
                </a:solidFill>
              </a:rPr>
              <a:pPr/>
              <a:t>27.09.2022</a:t>
            </a:fld>
            <a:endParaRPr lang="de-DE">
              <a:solidFill>
                <a:srgbClr val="FFFFFF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>
                <a:solidFill>
                  <a:srgbClr val="FFFFFF"/>
                </a:solidFill>
              </a:rPr>
              <a:t>Bassler D et al Monatsschrift Kinderheilkunde 2001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96F74C-F050-493A-B765-B4569F205A36}" type="slidenum">
              <a:rPr lang="de-DE">
                <a:solidFill>
                  <a:srgbClr val="FFFFFF"/>
                </a:solidFill>
              </a:rPr>
              <a:pPr/>
              <a:t>‹Nr.›</a:t>
            </a:fld>
            <a:endParaRPr 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8626819"/>
      </p:ext>
    </p:extLst>
  </p:cSld>
  <p:clrMapOvr>
    <a:masterClrMapping/>
  </p:clrMapOvr>
  <p:transition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50CB26F-BBA3-483A-B305-CA7656FB0B41}" type="datetime1">
              <a:rPr lang="de-DE">
                <a:solidFill>
                  <a:srgbClr val="FFFFFF"/>
                </a:solidFill>
              </a:rPr>
              <a:pPr/>
              <a:t>27.09.2022</a:t>
            </a:fld>
            <a:endParaRPr lang="de-DE">
              <a:solidFill>
                <a:srgbClr val="FFFFFF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>
                <a:solidFill>
                  <a:srgbClr val="FFFFFF"/>
                </a:solidFill>
              </a:rPr>
              <a:t>Bassler D et al Monatsschrift Kinderheilkunde 2001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9514ED-3195-463C-8390-876564A2D737}" type="slidenum">
              <a:rPr lang="de-DE">
                <a:solidFill>
                  <a:srgbClr val="FFFFFF"/>
                </a:solidFill>
              </a:rPr>
              <a:pPr/>
              <a:t>‹Nr.›</a:t>
            </a:fld>
            <a:endParaRPr 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4839399"/>
      </p:ext>
    </p:extLst>
  </p:cSld>
  <p:clrMapOvr>
    <a:masterClrMapping/>
  </p:clrMapOvr>
  <p:transition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4" indent="0">
              <a:buNone/>
              <a:defRPr sz="1800"/>
            </a:lvl2pPr>
            <a:lvl3pPr marL="914309" indent="0">
              <a:buNone/>
              <a:defRPr sz="1600"/>
            </a:lvl3pPr>
            <a:lvl4pPr marL="1371463" indent="0">
              <a:buNone/>
              <a:defRPr sz="1400"/>
            </a:lvl4pPr>
            <a:lvl5pPr marL="1828617" indent="0">
              <a:buNone/>
              <a:defRPr sz="1400"/>
            </a:lvl5pPr>
            <a:lvl6pPr marL="2285771" indent="0">
              <a:buNone/>
              <a:defRPr sz="1400"/>
            </a:lvl6pPr>
            <a:lvl7pPr marL="2742926" indent="0">
              <a:buNone/>
              <a:defRPr sz="1400"/>
            </a:lvl7pPr>
            <a:lvl8pPr marL="3200080" indent="0">
              <a:buNone/>
              <a:defRPr sz="1400"/>
            </a:lvl8pPr>
            <a:lvl9pPr marL="3657234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A475FB3-F679-4F4E-936A-C9F90D0426BF}" type="datetime1">
              <a:rPr lang="de-DE">
                <a:solidFill>
                  <a:srgbClr val="FFFFFF"/>
                </a:solidFill>
              </a:rPr>
              <a:pPr/>
              <a:t>27.09.2022</a:t>
            </a:fld>
            <a:endParaRPr lang="de-DE">
              <a:solidFill>
                <a:srgbClr val="FFFFFF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>
                <a:solidFill>
                  <a:srgbClr val="FFFFFF"/>
                </a:solidFill>
              </a:rPr>
              <a:t>Bassler D et al Monatsschrift Kinderheilkunde 2001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19A09E-D390-4C2A-8ECD-87EA1B39536A}" type="slidenum">
              <a:rPr lang="de-DE">
                <a:solidFill>
                  <a:srgbClr val="FFFFFF"/>
                </a:solidFill>
              </a:rPr>
              <a:pPr/>
              <a:t>‹Nr.›</a:t>
            </a:fld>
            <a:endParaRPr 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5652361"/>
      </p:ext>
    </p:extLst>
  </p:cSld>
  <p:clrMapOvr>
    <a:masterClrMapping/>
  </p:clrMapOvr>
  <p:transition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C18BBDA-D1DD-4903-97A1-7623DE844411}" type="datetime1">
              <a:rPr lang="de-DE">
                <a:solidFill>
                  <a:srgbClr val="FFFFFF"/>
                </a:solidFill>
              </a:rPr>
              <a:pPr/>
              <a:t>27.09.2022</a:t>
            </a:fld>
            <a:endParaRPr lang="de-DE">
              <a:solidFill>
                <a:srgbClr val="FFFFFF"/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>
                <a:solidFill>
                  <a:srgbClr val="FFFFFF"/>
                </a:solidFill>
              </a:rPr>
              <a:t>Bassler D et al Monatsschrift Kinderheilkunde 2001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FA349B-4BF2-4DEE-B7E2-3D89B1D2BED5}" type="slidenum">
              <a:rPr lang="de-DE">
                <a:solidFill>
                  <a:srgbClr val="FFFFFF"/>
                </a:solidFill>
              </a:rPr>
              <a:pPr/>
              <a:t>‹Nr.›</a:t>
            </a:fld>
            <a:endParaRPr 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141035"/>
      </p:ext>
    </p:extLst>
  </p:cSld>
  <p:clrMapOvr>
    <a:masterClrMapping/>
  </p:clrMapOvr>
  <p:transition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4" indent="0">
              <a:buNone/>
              <a:defRPr sz="2000" b="1"/>
            </a:lvl2pPr>
            <a:lvl3pPr marL="914309" indent="0">
              <a:buNone/>
              <a:defRPr sz="1800" b="1"/>
            </a:lvl3pPr>
            <a:lvl4pPr marL="1371463" indent="0">
              <a:buNone/>
              <a:defRPr sz="1600" b="1"/>
            </a:lvl4pPr>
            <a:lvl5pPr marL="1828617" indent="0">
              <a:buNone/>
              <a:defRPr sz="1600" b="1"/>
            </a:lvl5pPr>
            <a:lvl6pPr marL="2285771" indent="0">
              <a:buNone/>
              <a:defRPr sz="1600" b="1"/>
            </a:lvl6pPr>
            <a:lvl7pPr marL="2742926" indent="0">
              <a:buNone/>
              <a:defRPr sz="1600" b="1"/>
            </a:lvl7pPr>
            <a:lvl8pPr marL="3200080" indent="0">
              <a:buNone/>
              <a:defRPr sz="1600" b="1"/>
            </a:lvl8pPr>
            <a:lvl9pPr marL="3657234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4" indent="0">
              <a:buNone/>
              <a:defRPr sz="2000" b="1"/>
            </a:lvl2pPr>
            <a:lvl3pPr marL="914309" indent="0">
              <a:buNone/>
              <a:defRPr sz="1800" b="1"/>
            </a:lvl3pPr>
            <a:lvl4pPr marL="1371463" indent="0">
              <a:buNone/>
              <a:defRPr sz="1600" b="1"/>
            </a:lvl4pPr>
            <a:lvl5pPr marL="1828617" indent="0">
              <a:buNone/>
              <a:defRPr sz="1600" b="1"/>
            </a:lvl5pPr>
            <a:lvl6pPr marL="2285771" indent="0">
              <a:buNone/>
              <a:defRPr sz="1600" b="1"/>
            </a:lvl6pPr>
            <a:lvl7pPr marL="2742926" indent="0">
              <a:buNone/>
              <a:defRPr sz="1600" b="1"/>
            </a:lvl7pPr>
            <a:lvl8pPr marL="3200080" indent="0">
              <a:buNone/>
              <a:defRPr sz="1600" b="1"/>
            </a:lvl8pPr>
            <a:lvl9pPr marL="3657234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64CBF02-AB58-4DEE-A7AB-63DE67C99861}" type="datetime1">
              <a:rPr lang="de-DE">
                <a:solidFill>
                  <a:srgbClr val="FFFFFF"/>
                </a:solidFill>
              </a:rPr>
              <a:pPr/>
              <a:t>27.09.2022</a:t>
            </a:fld>
            <a:endParaRPr lang="de-DE">
              <a:solidFill>
                <a:srgbClr val="FFFFFF"/>
              </a:solidFill>
            </a:endParaRPr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>
                <a:solidFill>
                  <a:srgbClr val="FFFFFF"/>
                </a:solidFill>
              </a:rPr>
              <a:t>Bassler D et al Monatsschrift Kinderheilkunde 2001</a:t>
            </a: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071ED7-6EA2-40F0-A008-DE28A0E10306}" type="slidenum">
              <a:rPr lang="de-DE">
                <a:solidFill>
                  <a:srgbClr val="FFFFFF"/>
                </a:solidFill>
              </a:rPr>
              <a:pPr/>
              <a:t>‹Nr.›</a:t>
            </a:fld>
            <a:endParaRPr 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24713"/>
      </p:ext>
    </p:extLst>
  </p:cSld>
  <p:clrMapOvr>
    <a:masterClrMapping/>
  </p:clrMapOvr>
  <p:transition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E82570D-A3F2-4DBA-B9FC-E300B737406B}" type="datetime1">
              <a:rPr lang="de-DE">
                <a:solidFill>
                  <a:srgbClr val="FFFFFF"/>
                </a:solidFill>
              </a:rPr>
              <a:pPr/>
              <a:t>27.09.2022</a:t>
            </a:fld>
            <a:endParaRPr lang="de-DE">
              <a:solidFill>
                <a:srgbClr val="FFFFFF"/>
              </a:solidFill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>
                <a:solidFill>
                  <a:srgbClr val="FFFFFF"/>
                </a:solidFill>
              </a:rPr>
              <a:t>Bassler D et al Monatsschrift Kinderheilkunde 2001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FE4406-338B-42ED-8241-F677D02B8FC0}" type="slidenum">
              <a:rPr lang="de-DE">
                <a:solidFill>
                  <a:srgbClr val="FFFFFF"/>
                </a:solidFill>
              </a:rPr>
              <a:pPr/>
              <a:t>‹Nr.›</a:t>
            </a:fld>
            <a:endParaRPr 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4073981"/>
      </p:ext>
    </p:extLst>
  </p:cSld>
  <p:clrMapOvr>
    <a:masterClrMapping/>
  </p:clrMapOvr>
  <p:transition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A292976-CE7B-49BA-955E-440785F66098}" type="datetime1">
              <a:rPr lang="de-DE">
                <a:solidFill>
                  <a:srgbClr val="FFFFFF"/>
                </a:solidFill>
              </a:rPr>
              <a:pPr/>
              <a:t>27.09.2022</a:t>
            </a:fld>
            <a:endParaRPr lang="de-DE">
              <a:solidFill>
                <a:srgbClr val="FFFFFF"/>
              </a:solidFill>
            </a:endParaRP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>
                <a:solidFill>
                  <a:srgbClr val="FFFFFF"/>
                </a:solidFill>
              </a:rPr>
              <a:t>Bassler D et al Monatsschrift Kinderheilkunde 2001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CC872F-AF99-43AA-B804-C8CCDC53FB89}" type="slidenum">
              <a:rPr lang="de-DE">
                <a:solidFill>
                  <a:srgbClr val="FFFFFF"/>
                </a:solidFill>
              </a:rPr>
              <a:pPr/>
              <a:t>‹Nr.›</a:t>
            </a:fld>
            <a:endParaRPr 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5644417"/>
      </p:ext>
    </p:extLst>
  </p:cSld>
  <p:clrMapOvr>
    <a:masterClrMapping/>
  </p:clrMapOvr>
  <p:transition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4" indent="0">
              <a:buNone/>
              <a:defRPr sz="1200"/>
            </a:lvl2pPr>
            <a:lvl3pPr marL="914309" indent="0">
              <a:buNone/>
              <a:defRPr sz="1000"/>
            </a:lvl3pPr>
            <a:lvl4pPr marL="1371463" indent="0">
              <a:buNone/>
              <a:defRPr sz="900"/>
            </a:lvl4pPr>
            <a:lvl5pPr marL="1828617" indent="0">
              <a:buNone/>
              <a:defRPr sz="900"/>
            </a:lvl5pPr>
            <a:lvl6pPr marL="2285771" indent="0">
              <a:buNone/>
              <a:defRPr sz="900"/>
            </a:lvl6pPr>
            <a:lvl7pPr marL="2742926" indent="0">
              <a:buNone/>
              <a:defRPr sz="900"/>
            </a:lvl7pPr>
            <a:lvl8pPr marL="3200080" indent="0">
              <a:buNone/>
              <a:defRPr sz="900"/>
            </a:lvl8pPr>
            <a:lvl9pPr marL="3657234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1AB4A57-DFCE-4336-BE05-D2646B6EBB52}" type="datetime1">
              <a:rPr lang="de-DE">
                <a:solidFill>
                  <a:srgbClr val="FFFFFF"/>
                </a:solidFill>
              </a:rPr>
              <a:pPr/>
              <a:t>27.09.2022</a:t>
            </a:fld>
            <a:endParaRPr lang="de-DE">
              <a:solidFill>
                <a:srgbClr val="FFFFFF"/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>
                <a:solidFill>
                  <a:srgbClr val="FFFFFF"/>
                </a:solidFill>
              </a:rPr>
              <a:t>Bassler D et al Monatsschrift Kinderheilkunde 2001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E9E8BF-8F0E-4CA9-95ED-953123340D22}" type="slidenum">
              <a:rPr lang="de-DE">
                <a:solidFill>
                  <a:srgbClr val="FFFFFF"/>
                </a:solidFill>
              </a:rPr>
              <a:pPr/>
              <a:t>‹Nr.›</a:t>
            </a:fld>
            <a:endParaRPr 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6205248"/>
      </p:ext>
    </p:extLst>
  </p:cSld>
  <p:clrMapOvr>
    <a:masterClrMapping/>
  </p:clrMapOvr>
  <p:transition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6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4" indent="0">
              <a:buNone/>
              <a:defRPr sz="2800"/>
            </a:lvl2pPr>
            <a:lvl3pPr marL="914309" indent="0">
              <a:buNone/>
              <a:defRPr sz="2400"/>
            </a:lvl3pPr>
            <a:lvl4pPr marL="1371463" indent="0">
              <a:buNone/>
              <a:defRPr sz="2000"/>
            </a:lvl4pPr>
            <a:lvl5pPr marL="1828617" indent="0">
              <a:buNone/>
              <a:defRPr sz="2000"/>
            </a:lvl5pPr>
            <a:lvl6pPr marL="2285771" indent="0">
              <a:buNone/>
              <a:defRPr sz="2000"/>
            </a:lvl6pPr>
            <a:lvl7pPr marL="2742926" indent="0">
              <a:buNone/>
              <a:defRPr sz="2000"/>
            </a:lvl7pPr>
            <a:lvl8pPr marL="3200080" indent="0">
              <a:buNone/>
              <a:defRPr sz="2000"/>
            </a:lvl8pPr>
            <a:lvl9pPr marL="3657234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54" indent="0">
              <a:buNone/>
              <a:defRPr sz="1200"/>
            </a:lvl2pPr>
            <a:lvl3pPr marL="914309" indent="0">
              <a:buNone/>
              <a:defRPr sz="1000"/>
            </a:lvl3pPr>
            <a:lvl4pPr marL="1371463" indent="0">
              <a:buNone/>
              <a:defRPr sz="900"/>
            </a:lvl4pPr>
            <a:lvl5pPr marL="1828617" indent="0">
              <a:buNone/>
              <a:defRPr sz="900"/>
            </a:lvl5pPr>
            <a:lvl6pPr marL="2285771" indent="0">
              <a:buNone/>
              <a:defRPr sz="900"/>
            </a:lvl6pPr>
            <a:lvl7pPr marL="2742926" indent="0">
              <a:buNone/>
              <a:defRPr sz="900"/>
            </a:lvl7pPr>
            <a:lvl8pPr marL="3200080" indent="0">
              <a:buNone/>
              <a:defRPr sz="900"/>
            </a:lvl8pPr>
            <a:lvl9pPr marL="3657234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7F15D6A-7455-485B-AEFB-6A540784F725}" type="datetime1">
              <a:rPr lang="de-DE">
                <a:solidFill>
                  <a:srgbClr val="FFFFFF"/>
                </a:solidFill>
              </a:rPr>
              <a:pPr/>
              <a:t>27.09.2022</a:t>
            </a:fld>
            <a:endParaRPr lang="de-DE">
              <a:solidFill>
                <a:srgbClr val="FFFFFF"/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>
                <a:solidFill>
                  <a:srgbClr val="FFFFFF"/>
                </a:solidFill>
              </a:rPr>
              <a:t>Bassler D et al Monatsschrift Kinderheilkunde 2001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0AA63E-E626-43E1-8B45-CCAD1211E498}" type="slidenum">
              <a:rPr lang="de-DE">
                <a:solidFill>
                  <a:srgbClr val="FFFFFF"/>
                </a:solidFill>
              </a:rPr>
              <a:pPr/>
              <a:t>‹Nr.›</a:t>
            </a:fld>
            <a:endParaRPr 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6684873"/>
      </p:ext>
    </p:extLst>
  </p:cSld>
  <p:clrMapOvr>
    <a:masterClrMapping/>
  </p:clrMapOvr>
  <p:transition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9452548-1C06-45B3-954E-7C07833B0C17}" type="datetime1">
              <a:rPr lang="de-DE">
                <a:solidFill>
                  <a:srgbClr val="FFFFFF"/>
                </a:solidFill>
              </a:rPr>
              <a:pPr/>
              <a:t>27.09.2022</a:t>
            </a:fld>
            <a:endParaRPr lang="de-DE">
              <a:solidFill>
                <a:srgbClr val="FFFFFF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>
                <a:solidFill>
                  <a:srgbClr val="FFFFFF"/>
                </a:solidFill>
              </a:rPr>
              <a:t>Bassler D et al Monatsschrift Kinderheilkunde 2001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1E5FBC-DC31-4C32-AC85-37B2DAEDDBA2}" type="slidenum">
              <a:rPr lang="de-DE">
                <a:solidFill>
                  <a:srgbClr val="FFFFFF"/>
                </a:solidFill>
              </a:rPr>
              <a:pPr/>
              <a:t>‹Nr.›</a:t>
            </a:fld>
            <a:endParaRPr 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7888699"/>
      </p:ext>
    </p:extLst>
  </p:cSld>
  <p:clrMapOvr>
    <a:masterClrMapping/>
  </p:clrMapOvr>
  <p:transition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633F849-4433-4CF6-87CA-000B35FA85D1}" type="datetime1">
              <a:rPr lang="de-DE">
                <a:solidFill>
                  <a:srgbClr val="FFFFFF"/>
                </a:solidFill>
              </a:rPr>
              <a:pPr/>
              <a:t>27.09.2022</a:t>
            </a:fld>
            <a:endParaRPr lang="de-DE">
              <a:solidFill>
                <a:srgbClr val="FFFFFF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>
                <a:solidFill>
                  <a:srgbClr val="FFFFFF"/>
                </a:solidFill>
              </a:rPr>
              <a:t>Bassler D et al Monatsschrift Kinderheilkunde 2001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FA19BF-D2CD-4D16-9394-D782B8F2923F}" type="slidenum">
              <a:rPr lang="de-DE">
                <a:solidFill>
                  <a:srgbClr val="FFFFFF"/>
                </a:solidFill>
              </a:rPr>
              <a:pPr/>
              <a:t>‹Nr.›</a:t>
            </a:fld>
            <a:endParaRPr 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6085600"/>
      </p:ext>
    </p:extLst>
  </p:cSld>
  <p:clrMapOvr>
    <a:masterClrMapping/>
  </p:clrMapOvr>
  <p:transition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/>
          </p:nvPr>
        </p:nvSpPr>
        <p:spPr>
          <a:xfrm>
            <a:off x="685801" y="609600"/>
            <a:ext cx="7772400" cy="548640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685801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7F7B2905-F138-4072-87F9-31963D426076}" type="datetime1">
              <a:rPr lang="de-DE">
                <a:solidFill>
                  <a:srgbClr val="FFFFFF"/>
                </a:solidFill>
              </a:rPr>
              <a:pPr/>
              <a:t>27.09.2022</a:t>
            </a:fld>
            <a:endParaRPr lang="de-DE">
              <a:solidFill>
                <a:srgbClr val="FFFFFF"/>
              </a:solidFill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3124201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de-DE">
                <a:solidFill>
                  <a:srgbClr val="FFFFFF"/>
                </a:solidFill>
              </a:rPr>
              <a:t>Bassler D et al Monatsschrift Kinderheilkunde 2001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869E19F9-4DAD-42C7-BF33-9FB93AA6D9ED}" type="slidenum">
              <a:rPr lang="de-DE">
                <a:solidFill>
                  <a:srgbClr val="FFFFFF"/>
                </a:solidFill>
              </a:rPr>
              <a:pPr/>
              <a:t>‹Nr.›</a:t>
            </a:fld>
            <a:endParaRPr 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1484420"/>
      </p:ext>
    </p:extLst>
  </p:cSld>
  <p:clrMapOvr>
    <a:masterClrMapping/>
  </p:clrMapOvr>
  <p:transition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el, Text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7772400" cy="114300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685801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2336BFD3-0442-4B32-8D02-CAC76A81E0FD}" type="datetime1">
              <a:rPr lang="de-DE">
                <a:solidFill>
                  <a:srgbClr val="FFFFFF"/>
                </a:solidFill>
              </a:rPr>
              <a:pPr/>
              <a:t>27.09.2022</a:t>
            </a:fld>
            <a:endParaRPr lang="de-DE">
              <a:solidFill>
                <a:srgbClr val="FFFFFF"/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3124201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de-DE">
                <a:solidFill>
                  <a:srgbClr val="FFFFFF"/>
                </a:solidFill>
              </a:rPr>
              <a:t>Bassler D et al Monatsschrift Kinderheilkunde 2001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2909492D-B559-467B-AC9B-C007EAF66B70}" type="slidenum">
              <a:rPr lang="de-DE">
                <a:solidFill>
                  <a:srgbClr val="FFFFFF"/>
                </a:solidFill>
              </a:rPr>
              <a:pPr/>
              <a:t>‹Nr.›</a:t>
            </a:fld>
            <a:endParaRPr 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0044921"/>
      </p:ext>
    </p:extLst>
  </p:cSld>
  <p:clrMapOvr>
    <a:masterClrMapping/>
  </p:clrMapOvr>
  <p:transition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75D017A-EE66-4C8C-B8B8-00DC04252D87}" type="datetime1">
              <a:rPr lang="de-DE">
                <a:solidFill>
                  <a:srgbClr val="FFFFFF"/>
                </a:solidFill>
              </a:rPr>
              <a:pPr/>
              <a:t>27.09.2022</a:t>
            </a:fld>
            <a:endParaRPr lang="de-DE">
              <a:solidFill>
                <a:srgbClr val="FFFFFF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>
                <a:solidFill>
                  <a:srgbClr val="FFFFFF"/>
                </a:solidFill>
              </a:rPr>
              <a:t>Bassler D et al Monatsschrift Kinderheilkunde 2001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ECE159-05BA-4BE5-9E94-6E60839AB99B}" type="slidenum">
              <a:rPr lang="de-DE">
                <a:solidFill>
                  <a:srgbClr val="FFFFFF"/>
                </a:solidFill>
              </a:rPr>
              <a:pPr/>
              <a:t>‹Nr.›</a:t>
            </a:fld>
            <a:endParaRPr 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4555921"/>
      </p:ext>
    </p:extLst>
  </p:cSld>
  <p:clrMapOvr>
    <a:masterClrMapping/>
  </p:clrMapOvr>
  <p:transition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824C1AC-0E9E-4A15-83B5-FE4173258BB4}" type="datetime1">
              <a:rPr lang="de-DE">
                <a:solidFill>
                  <a:srgbClr val="FFFFFF"/>
                </a:solidFill>
              </a:rPr>
              <a:pPr/>
              <a:t>27.09.2022</a:t>
            </a:fld>
            <a:endParaRPr lang="de-DE">
              <a:solidFill>
                <a:srgbClr val="FFFFFF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>
                <a:solidFill>
                  <a:srgbClr val="FFFFFF"/>
                </a:solidFill>
              </a:rPr>
              <a:t>Bassler D et al Monatsschrift Kinderheilkunde 2001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A8D764-9A45-46D8-955B-17327E583D21}" type="slidenum">
              <a:rPr lang="de-DE">
                <a:solidFill>
                  <a:srgbClr val="FFFFFF"/>
                </a:solidFill>
              </a:rPr>
              <a:pPr/>
              <a:t>‹Nr.›</a:t>
            </a:fld>
            <a:endParaRPr 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0412347"/>
      </p:ext>
    </p:extLst>
  </p:cSld>
  <p:clrMapOvr>
    <a:masterClrMapping/>
  </p:clrMapOvr>
  <p:transition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560609E-4381-4B3D-A49D-E6E177ECD73A}" type="datetime1">
              <a:rPr lang="de-DE">
                <a:solidFill>
                  <a:srgbClr val="FFFFFF"/>
                </a:solidFill>
              </a:rPr>
              <a:pPr/>
              <a:t>27.09.2022</a:t>
            </a:fld>
            <a:endParaRPr lang="de-DE">
              <a:solidFill>
                <a:srgbClr val="FFFFFF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>
                <a:solidFill>
                  <a:srgbClr val="FFFFFF"/>
                </a:solidFill>
              </a:rPr>
              <a:t>Bassler D et al Monatsschrift Kinderheilkunde 2001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F8DF5C-45AB-4368-8A3F-9BFCEA6C1E0D}" type="slidenum">
              <a:rPr lang="de-DE">
                <a:solidFill>
                  <a:srgbClr val="FFFFFF"/>
                </a:solidFill>
              </a:rPr>
              <a:pPr/>
              <a:t>‹Nr.›</a:t>
            </a:fld>
            <a:endParaRPr 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771728"/>
      </p:ext>
    </p:extLst>
  </p:cSld>
  <p:clrMapOvr>
    <a:masterClrMapping/>
  </p:clrMapOvr>
  <p:transition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1868DE0-877C-4305-A51E-EF97F202F10D}" type="datetime1">
              <a:rPr lang="de-DE">
                <a:solidFill>
                  <a:srgbClr val="FFFFFF"/>
                </a:solidFill>
              </a:rPr>
              <a:pPr/>
              <a:t>27.09.2022</a:t>
            </a:fld>
            <a:endParaRPr lang="de-DE">
              <a:solidFill>
                <a:srgbClr val="FFFFFF"/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>
                <a:solidFill>
                  <a:srgbClr val="FFFFFF"/>
                </a:solidFill>
              </a:rPr>
              <a:t>Bassler D et al Monatsschrift Kinderheilkunde 2001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230B183-1899-41F0-8334-B886748A5366}" type="slidenum">
              <a:rPr lang="de-DE">
                <a:solidFill>
                  <a:srgbClr val="FFFFFF"/>
                </a:solidFill>
              </a:rPr>
              <a:pPr/>
              <a:t>‹Nr.›</a:t>
            </a:fld>
            <a:endParaRPr 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579655"/>
      </p:ext>
    </p:extLst>
  </p:cSld>
  <p:clrMapOvr>
    <a:masterClrMapping/>
  </p:clrMapOvr>
  <p:transition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56ED33E-99DA-49AE-AC3E-20BB045ABE0E}" type="datetime1">
              <a:rPr lang="de-DE">
                <a:solidFill>
                  <a:srgbClr val="FFFFFF"/>
                </a:solidFill>
              </a:rPr>
              <a:pPr/>
              <a:t>27.09.2022</a:t>
            </a:fld>
            <a:endParaRPr lang="de-DE">
              <a:solidFill>
                <a:srgbClr val="FFFFFF"/>
              </a:solidFill>
            </a:endParaRPr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>
                <a:solidFill>
                  <a:srgbClr val="FFFFFF"/>
                </a:solidFill>
              </a:rPr>
              <a:t>Bassler D et al Monatsschrift Kinderheilkunde 2001</a:t>
            </a: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D1C11E-4238-436C-BA02-16656E6EEC2B}" type="slidenum">
              <a:rPr lang="de-DE">
                <a:solidFill>
                  <a:srgbClr val="FFFFFF"/>
                </a:solidFill>
              </a:rPr>
              <a:pPr/>
              <a:t>‹Nr.›</a:t>
            </a:fld>
            <a:endParaRPr 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8594186"/>
      </p:ext>
    </p:extLst>
  </p:cSld>
  <p:clrMapOvr>
    <a:masterClrMapping/>
  </p:clrMapOvr>
  <p:transition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5F2D6E2-BC04-4292-8E1C-92255BDB3F22}" type="datetime1">
              <a:rPr lang="de-DE">
                <a:solidFill>
                  <a:srgbClr val="FFFFFF"/>
                </a:solidFill>
              </a:rPr>
              <a:pPr/>
              <a:t>27.09.2022</a:t>
            </a:fld>
            <a:endParaRPr lang="de-DE">
              <a:solidFill>
                <a:srgbClr val="FFFFFF"/>
              </a:solidFill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>
                <a:solidFill>
                  <a:srgbClr val="FFFFFF"/>
                </a:solidFill>
              </a:rPr>
              <a:t>Bassler D et al Monatsschrift Kinderheilkunde 2001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0154A2-E9FE-43B9-8F9C-05B8991DBE78}" type="slidenum">
              <a:rPr lang="de-DE">
                <a:solidFill>
                  <a:srgbClr val="FFFFFF"/>
                </a:solidFill>
              </a:rPr>
              <a:pPr/>
              <a:t>‹Nr.›</a:t>
            </a:fld>
            <a:endParaRPr 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595815"/>
      </p:ext>
    </p:extLst>
  </p:cSld>
  <p:clrMapOvr>
    <a:masterClrMapping/>
  </p:clrMapOvr>
  <p:transition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D450139-AAB8-435C-A4E3-7FBAFDA9208A}" type="datetime1">
              <a:rPr lang="de-DE">
                <a:solidFill>
                  <a:srgbClr val="FFFFFF"/>
                </a:solidFill>
              </a:rPr>
              <a:pPr/>
              <a:t>27.09.2022</a:t>
            </a:fld>
            <a:endParaRPr lang="de-DE">
              <a:solidFill>
                <a:srgbClr val="FFFFFF"/>
              </a:solidFill>
            </a:endParaRP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>
                <a:solidFill>
                  <a:srgbClr val="FFFFFF"/>
                </a:solidFill>
              </a:rPr>
              <a:t>Bassler D et al Monatsschrift Kinderheilkunde 2001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C13740-AA23-42EE-83A1-669AB5C04F4D}" type="slidenum">
              <a:rPr lang="de-DE">
                <a:solidFill>
                  <a:srgbClr val="FFFFFF"/>
                </a:solidFill>
              </a:rPr>
              <a:pPr/>
              <a:t>‹Nr.›</a:t>
            </a:fld>
            <a:endParaRPr 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7923273"/>
      </p:ext>
    </p:extLst>
  </p:cSld>
  <p:clrMapOvr>
    <a:masterClrMapping/>
  </p:clrMapOvr>
  <p:transition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9355F13-8A7B-43F9-8512-DB8B6B3B1646}" type="datetime1">
              <a:rPr lang="de-DE">
                <a:solidFill>
                  <a:srgbClr val="FFFFFF"/>
                </a:solidFill>
              </a:rPr>
              <a:pPr/>
              <a:t>27.09.2022</a:t>
            </a:fld>
            <a:endParaRPr lang="de-DE">
              <a:solidFill>
                <a:srgbClr val="FFFFFF"/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>
                <a:solidFill>
                  <a:srgbClr val="FFFFFF"/>
                </a:solidFill>
              </a:rPr>
              <a:t>Bassler D et al Monatsschrift Kinderheilkunde 2001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F58B2C-4054-4F57-A389-DBDDE62D40F6}" type="slidenum">
              <a:rPr lang="de-DE">
                <a:solidFill>
                  <a:srgbClr val="FFFFFF"/>
                </a:solidFill>
              </a:rPr>
              <a:pPr/>
              <a:t>‹Nr.›</a:t>
            </a:fld>
            <a:endParaRPr 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6478526"/>
      </p:ext>
    </p:extLst>
  </p:cSld>
  <p:clrMapOvr>
    <a:masterClrMapping/>
  </p:clrMapOvr>
  <p:transition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D2924FE-3499-40E3-ACD8-1D9322F930F9}" type="datetime1">
              <a:rPr lang="de-DE">
                <a:solidFill>
                  <a:srgbClr val="FFFFFF"/>
                </a:solidFill>
              </a:rPr>
              <a:pPr/>
              <a:t>27.09.2022</a:t>
            </a:fld>
            <a:endParaRPr lang="de-DE">
              <a:solidFill>
                <a:srgbClr val="FFFFFF"/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>
                <a:solidFill>
                  <a:srgbClr val="FFFFFF"/>
                </a:solidFill>
              </a:rPr>
              <a:t>Bassler D et al Monatsschrift Kinderheilkunde 2001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94E085-B6DF-4C37-86A1-DB7CF32528C3}" type="slidenum">
              <a:rPr lang="de-DE">
                <a:solidFill>
                  <a:srgbClr val="FFFFFF"/>
                </a:solidFill>
              </a:rPr>
              <a:pPr/>
              <a:t>‹Nr.›</a:t>
            </a:fld>
            <a:endParaRPr 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5359409"/>
      </p:ext>
    </p:extLst>
  </p:cSld>
  <p:clrMapOvr>
    <a:masterClrMapping/>
  </p:clrMapOvr>
  <p:transition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BF2DD17-5C8B-4DDD-8F79-DC28FAB4A432}" type="datetime1">
              <a:rPr lang="de-DE">
                <a:solidFill>
                  <a:srgbClr val="FFFFFF"/>
                </a:solidFill>
              </a:rPr>
              <a:pPr/>
              <a:t>27.09.2022</a:t>
            </a:fld>
            <a:endParaRPr lang="de-DE">
              <a:solidFill>
                <a:srgbClr val="FFFFFF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>
                <a:solidFill>
                  <a:srgbClr val="FFFFFF"/>
                </a:solidFill>
              </a:rPr>
              <a:t>Bassler D et al Monatsschrift Kinderheilkunde 2001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F99090-085B-4C00-B724-196DCE9F13D7}" type="slidenum">
              <a:rPr lang="de-DE">
                <a:solidFill>
                  <a:srgbClr val="FFFFFF"/>
                </a:solidFill>
              </a:rPr>
              <a:pPr/>
              <a:t>‹Nr.›</a:t>
            </a:fld>
            <a:endParaRPr 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2783296"/>
      </p:ext>
    </p:extLst>
  </p:cSld>
  <p:clrMapOvr>
    <a:masterClrMapping/>
  </p:clrMapOvr>
  <p:transition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5F51033-2B03-4AFD-BE78-918F8D0A1A7B}" type="datetime1">
              <a:rPr lang="de-DE">
                <a:solidFill>
                  <a:srgbClr val="FFFFFF"/>
                </a:solidFill>
              </a:rPr>
              <a:pPr/>
              <a:t>27.09.2022</a:t>
            </a:fld>
            <a:endParaRPr lang="de-DE">
              <a:solidFill>
                <a:srgbClr val="FFFFFF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>
                <a:solidFill>
                  <a:srgbClr val="FFFFFF"/>
                </a:solidFill>
              </a:rPr>
              <a:t>Bassler D et al Monatsschrift Kinderheilkunde 2001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ADF83D-ECDA-4BAF-87AA-3FAF43BCF71A}" type="slidenum">
              <a:rPr lang="de-DE">
                <a:solidFill>
                  <a:srgbClr val="FFFFFF"/>
                </a:solidFill>
              </a:rPr>
              <a:pPr/>
              <a:t>‹Nr.›</a:t>
            </a:fld>
            <a:endParaRPr 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4624177"/>
      </p:ext>
    </p:extLst>
  </p:cSld>
  <p:clrMapOvr>
    <a:masterClrMapping/>
  </p:clrMapOvr>
  <p:transition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EDD4AA-E7AC-4754-BC98-0FAD470C5F7C}" type="datetime1">
              <a:rPr lang="de-DE">
                <a:solidFill>
                  <a:srgbClr val="FFFFFF"/>
                </a:solidFill>
              </a:rPr>
              <a:pPr>
                <a:defRPr/>
              </a:pPr>
              <a:t>27.09.2022</a:t>
            </a:fld>
            <a:endParaRPr lang="de-DE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>
                <a:solidFill>
                  <a:srgbClr val="FFFFFF"/>
                </a:solidFill>
              </a:rPr>
              <a:t>Bassler D et al Monatsschrift Kinderheilkunde 2001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722DD7-7D6F-481A-97C9-C5E05D0C0009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4473639"/>
      </p:ext>
    </p:extLst>
  </p:cSld>
  <p:clrMapOvr>
    <a:masterClrMapping/>
  </p:clrMapOvr>
  <p:transition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38BC05-AED4-491E-8FE9-5141D0F5607F}" type="datetime1">
              <a:rPr lang="de-DE">
                <a:solidFill>
                  <a:srgbClr val="FFFFFF"/>
                </a:solidFill>
              </a:rPr>
              <a:pPr>
                <a:defRPr/>
              </a:pPr>
              <a:t>27.09.2022</a:t>
            </a:fld>
            <a:endParaRPr lang="de-DE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>
                <a:solidFill>
                  <a:srgbClr val="FFFFFF"/>
                </a:solidFill>
              </a:rPr>
              <a:t>Bassler D et al Monatsschrift Kinderheilkunde 2001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DE8517-79F8-4D7D-9EE4-8F12492692C2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458028"/>
      </p:ext>
    </p:extLst>
  </p:cSld>
  <p:clrMapOvr>
    <a:masterClrMapping/>
  </p:clrMapOvr>
  <p:transition/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7B7C16-3F9C-4E51-AF29-9117D3ACB473}" type="datetime1">
              <a:rPr lang="de-DE">
                <a:solidFill>
                  <a:srgbClr val="FFFFFF"/>
                </a:solidFill>
              </a:rPr>
              <a:pPr>
                <a:defRPr/>
              </a:pPr>
              <a:t>27.09.2022</a:t>
            </a:fld>
            <a:endParaRPr lang="de-DE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>
                <a:solidFill>
                  <a:srgbClr val="FFFFFF"/>
                </a:solidFill>
              </a:rPr>
              <a:t>Bassler D et al Monatsschrift Kinderheilkunde 2001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08F951-9829-4029-9DA7-38A36A70721D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2665479"/>
      </p:ext>
    </p:extLst>
  </p:cSld>
  <p:clrMapOvr>
    <a:masterClrMapping/>
  </p:clrMapOvr>
  <p:transition/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A1B9F-9251-4EBE-9988-1B281FA38E21}" type="datetime1">
              <a:rPr lang="de-DE">
                <a:solidFill>
                  <a:srgbClr val="FFFFFF"/>
                </a:solidFill>
              </a:rPr>
              <a:pPr>
                <a:defRPr/>
              </a:pPr>
              <a:t>27.09.2022</a:t>
            </a:fld>
            <a:endParaRPr lang="de-DE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>
                <a:solidFill>
                  <a:srgbClr val="FFFFFF"/>
                </a:solidFill>
              </a:rPr>
              <a:t>Bassler D et al Monatsschrift Kinderheilkunde 2001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85CA5F-46F1-4D5B-B533-9C1C001CBFD7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3767861"/>
      </p:ext>
    </p:extLst>
  </p:cSld>
  <p:clrMapOvr>
    <a:masterClrMapping/>
  </p:clrMapOvr>
  <p:transition/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5945C9-0D6C-4C9D-B0F0-A0882B37BE67}" type="datetime1">
              <a:rPr lang="de-DE">
                <a:solidFill>
                  <a:srgbClr val="FFFFFF"/>
                </a:solidFill>
              </a:rPr>
              <a:pPr>
                <a:defRPr/>
              </a:pPr>
              <a:t>27.09.2022</a:t>
            </a:fld>
            <a:endParaRPr lang="de-DE">
              <a:solidFill>
                <a:srgbClr val="FFFFFF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>
                <a:solidFill>
                  <a:srgbClr val="FFFFFF"/>
                </a:solidFill>
              </a:rPr>
              <a:t>Bassler D et al Monatsschrift Kinderheilkunde 2001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D1D1DD-DECC-4E0E-B42D-F6FF31565A8B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9081988"/>
      </p:ext>
    </p:extLst>
  </p:cSld>
  <p:clrMapOvr>
    <a:masterClrMapping/>
  </p:clrMapOvr>
  <p:transition/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ACCA48-2D2F-4EF5-AEAA-93414A6E90BB}" type="datetime1">
              <a:rPr lang="de-DE">
                <a:solidFill>
                  <a:srgbClr val="FFFFFF"/>
                </a:solidFill>
              </a:rPr>
              <a:pPr>
                <a:defRPr/>
              </a:pPr>
              <a:t>27.09.2022</a:t>
            </a:fld>
            <a:endParaRPr lang="de-DE">
              <a:solidFill>
                <a:srgbClr val="FFFFFF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>
                <a:solidFill>
                  <a:srgbClr val="FFFFFF"/>
                </a:solidFill>
              </a:rPr>
              <a:t>Bassler D et al Monatsschrift Kinderheilkunde 2001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26F670-91E9-42AF-8C89-2B98DC8354E1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1513197"/>
      </p:ext>
    </p:extLst>
  </p:cSld>
  <p:clrMapOvr>
    <a:masterClrMapping/>
  </p:clrMapOvr>
  <p:transition/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D86BCD-97D0-4649-96EC-562D85F54C0F}" type="datetime1">
              <a:rPr lang="de-DE">
                <a:solidFill>
                  <a:srgbClr val="FFFFFF"/>
                </a:solidFill>
              </a:rPr>
              <a:pPr>
                <a:defRPr/>
              </a:pPr>
              <a:t>27.09.2022</a:t>
            </a:fld>
            <a:endParaRPr lang="de-DE">
              <a:solidFill>
                <a:srgbClr val="FFFFFF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>
                <a:solidFill>
                  <a:srgbClr val="FFFFFF"/>
                </a:solidFill>
              </a:rPr>
              <a:t>Bassler D et al Monatsschrift Kinderheilkunde 2001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835A87-7D18-44A3-828F-A4248520C12B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013150"/>
      </p:ext>
    </p:extLst>
  </p:cSld>
  <p:clrMapOvr>
    <a:masterClrMapping/>
  </p:clrMapOvr>
  <p:transition/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62C008-8991-4C7E-95D9-6BDAB8D59592}" type="datetime1">
              <a:rPr lang="de-DE">
                <a:solidFill>
                  <a:srgbClr val="FFFFFF"/>
                </a:solidFill>
              </a:rPr>
              <a:pPr>
                <a:defRPr/>
              </a:pPr>
              <a:t>27.09.2022</a:t>
            </a:fld>
            <a:endParaRPr lang="de-DE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>
                <a:solidFill>
                  <a:srgbClr val="FFFFFF"/>
                </a:solidFill>
              </a:rPr>
              <a:t>Bassler D et al Monatsschrift Kinderheilkunde 2001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FDC13F-F520-4EB8-8AED-093407A7B965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4635799"/>
      </p:ext>
    </p:extLst>
  </p:cSld>
  <p:clrMapOvr>
    <a:masterClrMapping/>
  </p:clrMapOvr>
  <p:transition/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84043B-AD58-46A3-ABB6-A83B622304F6}" type="datetime1">
              <a:rPr lang="de-DE">
                <a:solidFill>
                  <a:srgbClr val="FFFFFF"/>
                </a:solidFill>
              </a:rPr>
              <a:pPr>
                <a:defRPr/>
              </a:pPr>
              <a:t>27.09.2022</a:t>
            </a:fld>
            <a:endParaRPr lang="de-DE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>
                <a:solidFill>
                  <a:srgbClr val="FFFFFF"/>
                </a:solidFill>
              </a:rPr>
              <a:t>Bassler D et al Monatsschrift Kinderheilkunde 2001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6ECD1E-A078-46CA-B1B8-5967D8F94E80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3046317"/>
      </p:ext>
    </p:extLst>
  </p:cSld>
  <p:clrMapOvr>
    <a:masterClrMapping/>
  </p:clrMapOvr>
  <p:transition/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A1084B-EF34-4ABF-BB95-EA7DB3631B32}" type="datetime1">
              <a:rPr lang="de-DE">
                <a:solidFill>
                  <a:srgbClr val="FFFFFF"/>
                </a:solidFill>
              </a:rPr>
              <a:pPr>
                <a:defRPr/>
              </a:pPr>
              <a:t>27.09.2022</a:t>
            </a:fld>
            <a:endParaRPr lang="de-DE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>
                <a:solidFill>
                  <a:srgbClr val="FFFFFF"/>
                </a:solidFill>
              </a:rPr>
              <a:t>Bassler D et al Monatsschrift Kinderheilkunde 2001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A70E0E-251D-4617-B48C-82D34D719B80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6472413"/>
      </p:ext>
    </p:extLst>
  </p:cSld>
  <p:clrMapOvr>
    <a:masterClrMapping/>
  </p:clrMapOvr>
  <p:transition/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12A583-6731-4753-899E-A93E95B4F5F4}" type="datetime1">
              <a:rPr lang="de-DE">
                <a:solidFill>
                  <a:srgbClr val="FFFFFF"/>
                </a:solidFill>
              </a:rPr>
              <a:pPr>
                <a:defRPr/>
              </a:pPr>
              <a:t>27.09.2022</a:t>
            </a:fld>
            <a:endParaRPr lang="de-DE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>
                <a:solidFill>
                  <a:srgbClr val="FFFFFF"/>
                </a:solidFill>
              </a:rPr>
              <a:t>Bassler D et al Monatsschrift Kinderheilkunde 2001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A9EEA3-1EF4-4746-B435-3546B925B62C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6449839"/>
      </p:ext>
    </p:extLst>
  </p:cSld>
  <p:clrMapOvr>
    <a:masterClrMapping/>
  </p:clrMapOvr>
  <p:transition/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el, Text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DF32EE-1BFD-45D9-9633-2FC0812CA97F}" type="datetime1">
              <a:rPr lang="de-DE">
                <a:solidFill>
                  <a:srgbClr val="FFFFFF"/>
                </a:solidFill>
              </a:rPr>
              <a:pPr>
                <a:defRPr/>
              </a:pPr>
              <a:t>27.09.2022</a:t>
            </a:fld>
            <a:endParaRPr lang="de-DE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>
                <a:solidFill>
                  <a:srgbClr val="FFFFFF"/>
                </a:solidFill>
              </a:rPr>
              <a:t>Bassler D et al Monatsschrift Kinderheilkunde 2001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7E28EA-3920-4556-A6E8-F1590EF02405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511241"/>
      </p:ext>
    </p:extLst>
  </p:cSld>
  <p:clrMapOvr>
    <a:masterClrMapping/>
  </p:clrMapOvr>
  <p:transition/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D1D57B-F7BF-4A78-882D-DB15DDB3F92D}" type="datetime1">
              <a:rPr lang="de-DE">
                <a:solidFill>
                  <a:srgbClr val="FFFFFF"/>
                </a:solidFill>
              </a:rPr>
              <a:pPr>
                <a:defRPr/>
              </a:pPr>
              <a:t>27.09.2022</a:t>
            </a:fld>
            <a:endParaRPr lang="de-DE">
              <a:solidFill>
                <a:srgbClr val="FFFFFF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>
                <a:solidFill>
                  <a:srgbClr val="FFFFFF"/>
                </a:solidFill>
              </a:rPr>
              <a:t>Bassler D et al Monatsschrift Kinderheilkunde 2001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42E0BF-1116-4848-998F-1206F9A3D9D1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4102462"/>
      </p:ext>
    </p:extLst>
  </p:cSld>
  <p:clrMapOvr>
    <a:masterClrMapping/>
  </p:clrMapOvr>
  <p:transition/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742B876-F576-464C-A287-B98741C66BCC}" type="datetime1">
              <a:rPr lang="de-DE" altLang="de-DE">
                <a:solidFill>
                  <a:srgbClr val="FFFFFF"/>
                </a:solidFill>
              </a:rPr>
              <a:pPr/>
              <a:t>27.09.2022</a:t>
            </a:fld>
            <a:endParaRPr lang="de-DE" altLang="de-DE">
              <a:solidFill>
                <a:srgbClr val="FFFFFF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>
                <a:solidFill>
                  <a:srgbClr val="FFFFFF"/>
                </a:solidFill>
              </a:rPr>
              <a:t>Bassler D et al Monatsschrift Kinderheilkunde 2001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7774D5-6DA6-40F7-9C96-3838ED43644C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3586373"/>
      </p:ext>
    </p:extLst>
  </p:cSld>
  <p:clrMapOvr>
    <a:masterClrMapping/>
  </p:clrMapOvr>
  <p:transition/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4B9C201-ACBD-4C76-81B6-607AED903151}" type="datetime1">
              <a:rPr lang="de-DE" altLang="de-DE">
                <a:solidFill>
                  <a:srgbClr val="FFFFFF"/>
                </a:solidFill>
              </a:rPr>
              <a:pPr/>
              <a:t>27.09.2022</a:t>
            </a:fld>
            <a:endParaRPr lang="de-DE" altLang="de-DE">
              <a:solidFill>
                <a:srgbClr val="FFFFFF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>
                <a:solidFill>
                  <a:srgbClr val="FFFFFF"/>
                </a:solidFill>
              </a:rPr>
              <a:t>Bassler D et al Monatsschrift Kinderheilkunde 2001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A654F9-CB02-421D-A0D4-8E5AC0FE209E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4953672"/>
      </p:ext>
    </p:extLst>
  </p:cSld>
  <p:clrMapOvr>
    <a:masterClrMapping/>
  </p:clrMapOvr>
  <p:transition/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C02381D-2F96-4422-A540-7BB0F5A9379E}" type="datetime1">
              <a:rPr lang="de-DE" altLang="de-DE">
                <a:solidFill>
                  <a:srgbClr val="FFFFFF"/>
                </a:solidFill>
              </a:rPr>
              <a:pPr/>
              <a:t>27.09.2022</a:t>
            </a:fld>
            <a:endParaRPr lang="de-DE" altLang="de-DE">
              <a:solidFill>
                <a:srgbClr val="FFFFFF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>
                <a:solidFill>
                  <a:srgbClr val="FFFFFF"/>
                </a:solidFill>
              </a:rPr>
              <a:t>Bassler D et al Monatsschrift Kinderheilkunde 2001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7BE02E-5062-419C-B134-4C4C41D042A2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2818852"/>
      </p:ext>
    </p:extLst>
  </p:cSld>
  <p:clrMapOvr>
    <a:masterClrMapping/>
  </p:clrMapOvr>
  <p:transition/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D11D8BF-D062-48EE-9915-C40F60FA53C4}" type="datetime1">
              <a:rPr lang="de-DE" altLang="de-DE">
                <a:solidFill>
                  <a:srgbClr val="FFFFFF"/>
                </a:solidFill>
              </a:rPr>
              <a:pPr/>
              <a:t>27.09.2022</a:t>
            </a:fld>
            <a:endParaRPr lang="de-DE" altLang="de-DE">
              <a:solidFill>
                <a:srgbClr val="FFFFFF"/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>
                <a:solidFill>
                  <a:srgbClr val="FFFFFF"/>
                </a:solidFill>
              </a:rPr>
              <a:t>Bassler D et al Monatsschrift Kinderheilkunde 2001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9E81C8-9939-420A-9167-5809B95C0C48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571577"/>
      </p:ext>
    </p:extLst>
  </p:cSld>
  <p:clrMapOvr>
    <a:masterClrMapping/>
  </p:clrMapOvr>
  <p:transition/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3444064-C4B8-4EF3-A51D-80C8B5DA3A8D}" type="datetime1">
              <a:rPr lang="de-DE" altLang="de-DE">
                <a:solidFill>
                  <a:srgbClr val="FFFFFF"/>
                </a:solidFill>
              </a:rPr>
              <a:pPr/>
              <a:t>27.09.2022</a:t>
            </a:fld>
            <a:endParaRPr lang="de-DE" altLang="de-DE">
              <a:solidFill>
                <a:srgbClr val="FFFFFF"/>
              </a:solidFill>
            </a:endParaRPr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>
                <a:solidFill>
                  <a:srgbClr val="FFFFFF"/>
                </a:solidFill>
              </a:rPr>
              <a:t>Bassler D et al Monatsschrift Kinderheilkunde 2001</a:t>
            </a: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EA4A4C-036A-46E1-BF0F-16E412A2DC0D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5673922"/>
      </p:ext>
    </p:extLst>
  </p:cSld>
  <p:clrMapOvr>
    <a:masterClrMapping/>
  </p:clrMapOvr>
  <p:transition/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C1549CE-1091-4338-8F01-894E828BE033}" type="datetime1">
              <a:rPr lang="de-DE" altLang="de-DE">
                <a:solidFill>
                  <a:srgbClr val="FFFFFF"/>
                </a:solidFill>
              </a:rPr>
              <a:pPr/>
              <a:t>27.09.2022</a:t>
            </a:fld>
            <a:endParaRPr lang="de-DE" altLang="de-DE">
              <a:solidFill>
                <a:srgbClr val="FFFFFF"/>
              </a:solidFill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>
                <a:solidFill>
                  <a:srgbClr val="FFFFFF"/>
                </a:solidFill>
              </a:rPr>
              <a:t>Bassler D et al Monatsschrift Kinderheilkunde 2001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EC4FD9-8667-4FEF-82BC-F67BFBE53F7B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0784049"/>
      </p:ext>
    </p:extLst>
  </p:cSld>
  <p:clrMapOvr>
    <a:masterClrMapping/>
  </p:clrMapOvr>
  <p:transition/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674784B-BB3E-4596-B44D-405F0FE7EA31}" type="datetime1">
              <a:rPr lang="de-DE" altLang="de-DE">
                <a:solidFill>
                  <a:srgbClr val="FFFFFF"/>
                </a:solidFill>
              </a:rPr>
              <a:pPr/>
              <a:t>27.09.2022</a:t>
            </a:fld>
            <a:endParaRPr lang="de-DE" altLang="de-DE">
              <a:solidFill>
                <a:srgbClr val="FFFFFF"/>
              </a:solidFill>
            </a:endParaRP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>
                <a:solidFill>
                  <a:srgbClr val="FFFFFF"/>
                </a:solidFill>
              </a:rPr>
              <a:t>Bassler D et al Monatsschrift Kinderheilkunde 2001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7A3E6E-A43D-4098-AB1E-57F9EAEB3D94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7712578"/>
      </p:ext>
    </p:extLst>
  </p:cSld>
  <p:clrMapOvr>
    <a:masterClrMapping/>
  </p:clrMapOvr>
  <p:transition/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CF04E37-DE41-4B25-B75B-D0552B91E43F}" type="datetime1">
              <a:rPr lang="de-DE" altLang="de-DE">
                <a:solidFill>
                  <a:srgbClr val="FFFFFF"/>
                </a:solidFill>
              </a:rPr>
              <a:pPr/>
              <a:t>27.09.2022</a:t>
            </a:fld>
            <a:endParaRPr lang="de-DE" altLang="de-DE">
              <a:solidFill>
                <a:srgbClr val="FFFFFF"/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>
                <a:solidFill>
                  <a:srgbClr val="FFFFFF"/>
                </a:solidFill>
              </a:rPr>
              <a:t>Bassler D et al Monatsschrift Kinderheilkunde 2001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12CFCD-03DB-4C2E-978F-942CFF1BFB0F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1320924"/>
      </p:ext>
    </p:extLst>
  </p:cSld>
  <p:clrMapOvr>
    <a:masterClrMapping/>
  </p:clrMapOvr>
  <p:transition/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0806F50-5534-459B-B40D-C9EA9466E7C7}" type="datetime1">
              <a:rPr lang="de-DE" altLang="de-DE">
                <a:solidFill>
                  <a:srgbClr val="FFFFFF"/>
                </a:solidFill>
              </a:rPr>
              <a:pPr/>
              <a:t>27.09.2022</a:t>
            </a:fld>
            <a:endParaRPr lang="de-DE" altLang="de-DE">
              <a:solidFill>
                <a:srgbClr val="FFFFFF"/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>
                <a:solidFill>
                  <a:srgbClr val="FFFFFF"/>
                </a:solidFill>
              </a:rPr>
              <a:t>Bassler D et al Monatsschrift Kinderheilkunde 2001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51C4FF-3D69-4540-A8E2-5420FAB02E91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5229902"/>
      </p:ext>
    </p:extLst>
  </p:cSld>
  <p:clrMapOvr>
    <a:masterClrMapping/>
  </p:clrMapOvr>
  <p:transition/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C0FC49C-9FC0-49C4-B367-D6C3F23EDBA9}" type="datetime1">
              <a:rPr lang="de-DE" altLang="de-DE">
                <a:solidFill>
                  <a:srgbClr val="FFFFFF"/>
                </a:solidFill>
              </a:rPr>
              <a:pPr/>
              <a:t>27.09.2022</a:t>
            </a:fld>
            <a:endParaRPr lang="de-DE" altLang="de-DE">
              <a:solidFill>
                <a:srgbClr val="FFFFFF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>
                <a:solidFill>
                  <a:srgbClr val="FFFFFF"/>
                </a:solidFill>
              </a:rPr>
              <a:t>Bassler D et al Monatsschrift Kinderheilkunde 2001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9D523B-56E8-4A6D-927E-000ACD09C0A4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5361770"/>
      </p:ext>
    </p:extLst>
  </p:cSld>
  <p:clrMapOvr>
    <a:masterClrMapping/>
  </p:clrMapOvr>
  <p:transition/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00F830D-013A-4E50-8487-5ECB5CC121BC}" type="datetime1">
              <a:rPr lang="de-DE" altLang="de-DE">
                <a:solidFill>
                  <a:srgbClr val="FFFFFF"/>
                </a:solidFill>
              </a:rPr>
              <a:pPr/>
              <a:t>27.09.2022</a:t>
            </a:fld>
            <a:endParaRPr lang="de-DE" altLang="de-DE">
              <a:solidFill>
                <a:srgbClr val="FFFFFF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>
                <a:solidFill>
                  <a:srgbClr val="FFFFFF"/>
                </a:solidFill>
              </a:rPr>
              <a:t>Bassler D et al Monatsschrift Kinderheilkunde 2001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9DDE22-E64E-4726-9083-4C630D951F3B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1541888"/>
      </p:ext>
    </p:extLst>
  </p:cSld>
  <p:clrMapOvr>
    <a:masterClrMapping/>
  </p:clrMapOvr>
  <p:transition/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B45B2859-229F-4F09-9CA4-8C56639E2131}" type="datetime1">
              <a:rPr lang="de-DE" altLang="de-DE">
                <a:solidFill>
                  <a:srgbClr val="FFFFFF"/>
                </a:solidFill>
              </a:rPr>
              <a:pPr/>
              <a:t>27.09.2022</a:t>
            </a:fld>
            <a:endParaRPr lang="de-DE" altLang="de-DE">
              <a:solidFill>
                <a:srgbClr val="FFFFFF"/>
              </a:solidFill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de-DE" altLang="de-DE">
                <a:solidFill>
                  <a:srgbClr val="FFFFFF"/>
                </a:solidFill>
              </a:rPr>
              <a:t>Bassler D et al Monatsschrift Kinderheilkunde 2001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E214D1BB-93D8-49D9-BF44-EEAE3DE9B1F9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7283727"/>
      </p:ext>
    </p:extLst>
  </p:cSld>
  <p:clrMapOvr>
    <a:masterClrMapping/>
  </p:clrMapOvr>
  <p:transition/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el und Tab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abellenplatzhalter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71772B1B-330A-408D-94B4-086C49B36745}" type="datetime1">
              <a:rPr lang="de-DE" altLang="de-DE">
                <a:solidFill>
                  <a:srgbClr val="FFFFFF"/>
                </a:solidFill>
              </a:rPr>
              <a:pPr/>
              <a:t>27.09.2022</a:t>
            </a:fld>
            <a:endParaRPr lang="de-DE" altLang="de-DE">
              <a:solidFill>
                <a:srgbClr val="FFFFFF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de-DE" altLang="de-DE">
                <a:solidFill>
                  <a:srgbClr val="FFFFFF"/>
                </a:solidFill>
              </a:rPr>
              <a:t>Bassler D et al Monatsschrift Kinderheilkunde 2001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858435CA-EF14-4DC6-8995-50A9768F2DAD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1745033"/>
      </p:ext>
    </p:extLst>
  </p:cSld>
  <p:clrMapOvr>
    <a:masterClrMapping/>
  </p:clrMapOvr>
  <p:transition/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el, Text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53F1C7B7-9F56-4F68-A62C-C90873AF5472}" type="datetime1">
              <a:rPr lang="de-DE" altLang="de-DE">
                <a:solidFill>
                  <a:srgbClr val="FFFFFF"/>
                </a:solidFill>
              </a:rPr>
              <a:pPr/>
              <a:t>27.09.2022</a:t>
            </a:fld>
            <a:endParaRPr lang="de-DE" altLang="de-DE">
              <a:solidFill>
                <a:srgbClr val="FFFFFF"/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de-DE" altLang="de-DE">
                <a:solidFill>
                  <a:srgbClr val="FFFFFF"/>
                </a:solidFill>
              </a:rPr>
              <a:t>Bassler D et al Monatsschrift Kinderheilkunde 2001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99F5DBE1-DE00-49FE-83EF-16F9198E91D9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5658610"/>
      </p:ext>
    </p:extLst>
  </p:cSld>
  <p:clrMapOvr>
    <a:masterClrMapping/>
  </p:clrMapOvr>
  <p:transition/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419D3B7-E9A6-4375-AF27-A0B050FB4443}" type="datetime1">
              <a:rPr lang="de-DE">
                <a:solidFill>
                  <a:srgbClr val="FFFFFF"/>
                </a:solidFill>
              </a:rPr>
              <a:pPr/>
              <a:t>27.09.2022</a:t>
            </a:fld>
            <a:endParaRPr lang="de-DE">
              <a:solidFill>
                <a:srgbClr val="FFFFFF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>
                <a:solidFill>
                  <a:srgbClr val="FFFFFF"/>
                </a:solidFill>
              </a:rPr>
              <a:t>Bassler D et al Monatsschrift Kinderheilkunde 2001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96F74C-F050-493A-B765-B4569F205A36}" type="slidenum">
              <a:rPr lang="de-DE">
                <a:solidFill>
                  <a:srgbClr val="FFFFFF"/>
                </a:solidFill>
              </a:rPr>
              <a:pPr/>
              <a:t>‹Nr.›</a:t>
            </a:fld>
            <a:endParaRPr 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9245919"/>
      </p:ext>
    </p:extLst>
  </p:cSld>
  <p:clrMapOvr>
    <a:masterClrMapping/>
  </p:clrMapOvr>
  <p:transition/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50CB26F-BBA3-483A-B305-CA7656FB0B41}" type="datetime1">
              <a:rPr lang="de-DE">
                <a:solidFill>
                  <a:srgbClr val="FFFFFF"/>
                </a:solidFill>
              </a:rPr>
              <a:pPr/>
              <a:t>27.09.2022</a:t>
            </a:fld>
            <a:endParaRPr lang="de-DE">
              <a:solidFill>
                <a:srgbClr val="FFFFFF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>
                <a:solidFill>
                  <a:srgbClr val="FFFFFF"/>
                </a:solidFill>
              </a:rPr>
              <a:t>Bassler D et al Monatsschrift Kinderheilkunde 2001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9514ED-3195-463C-8390-876564A2D737}" type="slidenum">
              <a:rPr lang="de-DE">
                <a:solidFill>
                  <a:srgbClr val="FFFFFF"/>
                </a:solidFill>
              </a:rPr>
              <a:pPr/>
              <a:t>‹Nr.›</a:t>
            </a:fld>
            <a:endParaRPr 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2873687"/>
      </p:ext>
    </p:extLst>
  </p:cSld>
  <p:clrMapOvr>
    <a:masterClrMapping/>
  </p:clrMapOvr>
  <p:transition/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A475FB3-F679-4F4E-936A-C9F90D0426BF}" type="datetime1">
              <a:rPr lang="de-DE">
                <a:solidFill>
                  <a:srgbClr val="FFFFFF"/>
                </a:solidFill>
              </a:rPr>
              <a:pPr/>
              <a:t>27.09.2022</a:t>
            </a:fld>
            <a:endParaRPr lang="de-DE">
              <a:solidFill>
                <a:srgbClr val="FFFFFF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>
                <a:solidFill>
                  <a:srgbClr val="FFFFFF"/>
                </a:solidFill>
              </a:rPr>
              <a:t>Bassler D et al Monatsschrift Kinderheilkunde 2001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19A09E-D390-4C2A-8ECD-87EA1B39536A}" type="slidenum">
              <a:rPr lang="de-DE">
                <a:solidFill>
                  <a:srgbClr val="FFFFFF"/>
                </a:solidFill>
              </a:rPr>
              <a:pPr/>
              <a:t>‹Nr.›</a:t>
            </a:fld>
            <a:endParaRPr 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1736956"/>
      </p:ext>
    </p:extLst>
  </p:cSld>
  <p:clrMapOvr>
    <a:masterClrMapping/>
  </p:clrMapOvr>
  <p:transition/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C18BBDA-D1DD-4903-97A1-7623DE844411}" type="datetime1">
              <a:rPr lang="de-DE">
                <a:solidFill>
                  <a:srgbClr val="FFFFFF"/>
                </a:solidFill>
              </a:rPr>
              <a:pPr/>
              <a:t>27.09.2022</a:t>
            </a:fld>
            <a:endParaRPr lang="de-DE">
              <a:solidFill>
                <a:srgbClr val="FFFFFF"/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>
                <a:solidFill>
                  <a:srgbClr val="FFFFFF"/>
                </a:solidFill>
              </a:rPr>
              <a:t>Bassler D et al Monatsschrift Kinderheilkunde 2001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FA349B-4BF2-4DEE-B7E2-3D89B1D2BED5}" type="slidenum">
              <a:rPr lang="de-DE">
                <a:solidFill>
                  <a:srgbClr val="FFFFFF"/>
                </a:solidFill>
              </a:rPr>
              <a:pPr/>
              <a:t>‹Nr.›</a:t>
            </a:fld>
            <a:endParaRPr 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0993949"/>
      </p:ext>
    </p:extLst>
  </p:cSld>
  <p:clrMapOvr>
    <a:masterClrMapping/>
  </p:clrMapOvr>
  <p:transition/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64CBF02-AB58-4DEE-A7AB-63DE67C99861}" type="datetime1">
              <a:rPr lang="de-DE">
                <a:solidFill>
                  <a:srgbClr val="FFFFFF"/>
                </a:solidFill>
              </a:rPr>
              <a:pPr/>
              <a:t>27.09.2022</a:t>
            </a:fld>
            <a:endParaRPr lang="de-DE">
              <a:solidFill>
                <a:srgbClr val="FFFFFF"/>
              </a:solidFill>
            </a:endParaRPr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>
                <a:solidFill>
                  <a:srgbClr val="FFFFFF"/>
                </a:solidFill>
              </a:rPr>
              <a:t>Bassler D et al Monatsschrift Kinderheilkunde 2001</a:t>
            </a: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071ED7-6EA2-40F0-A008-DE28A0E10306}" type="slidenum">
              <a:rPr lang="de-DE">
                <a:solidFill>
                  <a:srgbClr val="FFFFFF"/>
                </a:solidFill>
              </a:rPr>
              <a:pPr/>
              <a:t>‹Nr.›</a:t>
            </a:fld>
            <a:endParaRPr 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6973440"/>
      </p:ext>
    </p:extLst>
  </p:cSld>
  <p:clrMapOvr>
    <a:masterClrMapping/>
  </p:clrMapOvr>
  <p:transition/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E82570D-A3F2-4DBA-B9FC-E300B737406B}" type="datetime1">
              <a:rPr lang="de-DE">
                <a:solidFill>
                  <a:srgbClr val="FFFFFF"/>
                </a:solidFill>
              </a:rPr>
              <a:pPr/>
              <a:t>27.09.2022</a:t>
            </a:fld>
            <a:endParaRPr lang="de-DE">
              <a:solidFill>
                <a:srgbClr val="FFFFFF"/>
              </a:solidFill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>
                <a:solidFill>
                  <a:srgbClr val="FFFFFF"/>
                </a:solidFill>
              </a:rPr>
              <a:t>Bassler D et al Monatsschrift Kinderheilkunde 2001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FE4406-338B-42ED-8241-F677D02B8FC0}" type="slidenum">
              <a:rPr lang="de-DE">
                <a:solidFill>
                  <a:srgbClr val="FFFFFF"/>
                </a:solidFill>
              </a:rPr>
              <a:pPr/>
              <a:t>‹Nr.›</a:t>
            </a:fld>
            <a:endParaRPr 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2887780"/>
      </p:ext>
    </p:extLst>
  </p:cSld>
  <p:clrMapOvr>
    <a:masterClrMapping/>
  </p:clrMapOvr>
  <p:transition/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A292976-CE7B-49BA-955E-440785F66098}" type="datetime1">
              <a:rPr lang="de-DE">
                <a:solidFill>
                  <a:srgbClr val="FFFFFF"/>
                </a:solidFill>
              </a:rPr>
              <a:pPr/>
              <a:t>27.09.2022</a:t>
            </a:fld>
            <a:endParaRPr lang="de-DE">
              <a:solidFill>
                <a:srgbClr val="FFFFFF"/>
              </a:solidFill>
            </a:endParaRP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>
                <a:solidFill>
                  <a:srgbClr val="FFFFFF"/>
                </a:solidFill>
              </a:rPr>
              <a:t>Bassler D et al Monatsschrift Kinderheilkunde 2001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CC872F-AF99-43AA-B804-C8CCDC53FB89}" type="slidenum">
              <a:rPr lang="de-DE">
                <a:solidFill>
                  <a:srgbClr val="FFFFFF"/>
                </a:solidFill>
              </a:rPr>
              <a:pPr/>
              <a:t>‹Nr.›</a:t>
            </a:fld>
            <a:endParaRPr 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0480517"/>
      </p:ext>
    </p:extLst>
  </p:cSld>
  <p:clrMapOvr>
    <a:masterClrMapping/>
  </p:clrMapOvr>
  <p:transition/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1AB4A57-DFCE-4336-BE05-D2646B6EBB52}" type="datetime1">
              <a:rPr lang="de-DE">
                <a:solidFill>
                  <a:srgbClr val="FFFFFF"/>
                </a:solidFill>
              </a:rPr>
              <a:pPr/>
              <a:t>27.09.2022</a:t>
            </a:fld>
            <a:endParaRPr lang="de-DE">
              <a:solidFill>
                <a:srgbClr val="FFFFFF"/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>
                <a:solidFill>
                  <a:srgbClr val="FFFFFF"/>
                </a:solidFill>
              </a:rPr>
              <a:t>Bassler D et al Monatsschrift Kinderheilkunde 2001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E9E8BF-8F0E-4CA9-95ED-953123340D22}" type="slidenum">
              <a:rPr lang="de-DE">
                <a:solidFill>
                  <a:srgbClr val="FFFFFF"/>
                </a:solidFill>
              </a:rPr>
              <a:pPr/>
              <a:t>‹Nr.›</a:t>
            </a:fld>
            <a:endParaRPr 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9368831"/>
      </p:ext>
    </p:extLst>
  </p:cSld>
  <p:clrMapOvr>
    <a:masterClrMapping/>
  </p:clrMapOvr>
  <p:transition/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7F15D6A-7455-485B-AEFB-6A540784F725}" type="datetime1">
              <a:rPr lang="de-DE">
                <a:solidFill>
                  <a:srgbClr val="FFFFFF"/>
                </a:solidFill>
              </a:rPr>
              <a:pPr/>
              <a:t>27.09.2022</a:t>
            </a:fld>
            <a:endParaRPr lang="de-DE">
              <a:solidFill>
                <a:srgbClr val="FFFFFF"/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>
                <a:solidFill>
                  <a:srgbClr val="FFFFFF"/>
                </a:solidFill>
              </a:rPr>
              <a:t>Bassler D et al Monatsschrift Kinderheilkunde 2001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0AA63E-E626-43E1-8B45-CCAD1211E498}" type="slidenum">
              <a:rPr lang="de-DE">
                <a:solidFill>
                  <a:srgbClr val="FFFFFF"/>
                </a:solidFill>
              </a:rPr>
              <a:pPr/>
              <a:t>‹Nr.›</a:t>
            </a:fld>
            <a:endParaRPr 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4456249"/>
      </p:ext>
    </p:extLst>
  </p:cSld>
  <p:clrMapOvr>
    <a:masterClrMapping/>
  </p:clrMapOvr>
  <p:transition/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9452548-1C06-45B3-954E-7C07833B0C17}" type="datetime1">
              <a:rPr lang="de-DE">
                <a:solidFill>
                  <a:srgbClr val="FFFFFF"/>
                </a:solidFill>
              </a:rPr>
              <a:pPr/>
              <a:t>27.09.2022</a:t>
            </a:fld>
            <a:endParaRPr lang="de-DE">
              <a:solidFill>
                <a:srgbClr val="FFFFFF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>
                <a:solidFill>
                  <a:srgbClr val="FFFFFF"/>
                </a:solidFill>
              </a:rPr>
              <a:t>Bassler D et al Monatsschrift Kinderheilkunde 2001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1E5FBC-DC31-4C32-AC85-37B2DAEDDBA2}" type="slidenum">
              <a:rPr lang="de-DE">
                <a:solidFill>
                  <a:srgbClr val="FFFFFF"/>
                </a:solidFill>
              </a:rPr>
              <a:pPr/>
              <a:t>‹Nr.›</a:t>
            </a:fld>
            <a:endParaRPr 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0567416"/>
      </p:ext>
    </p:extLst>
  </p:cSld>
  <p:clrMapOvr>
    <a:masterClrMapping/>
  </p:clrMapOvr>
  <p:transition/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633F849-4433-4CF6-87CA-000B35FA85D1}" type="datetime1">
              <a:rPr lang="de-DE">
                <a:solidFill>
                  <a:srgbClr val="FFFFFF"/>
                </a:solidFill>
              </a:rPr>
              <a:pPr/>
              <a:t>27.09.2022</a:t>
            </a:fld>
            <a:endParaRPr lang="de-DE">
              <a:solidFill>
                <a:srgbClr val="FFFFFF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>
                <a:solidFill>
                  <a:srgbClr val="FFFFFF"/>
                </a:solidFill>
              </a:rPr>
              <a:t>Bassler D et al Monatsschrift Kinderheilkunde 2001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FA19BF-D2CD-4D16-9394-D782B8F2923F}" type="slidenum">
              <a:rPr lang="de-DE">
                <a:solidFill>
                  <a:srgbClr val="FFFFFF"/>
                </a:solidFill>
              </a:rPr>
              <a:pPr/>
              <a:t>‹Nr.›</a:t>
            </a:fld>
            <a:endParaRPr 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3335752"/>
      </p:ext>
    </p:extLst>
  </p:cSld>
  <p:clrMapOvr>
    <a:masterClrMapping/>
  </p:clrMapOvr>
  <p:transition/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7F7B2905-F138-4072-87F9-31963D426076}" type="datetime1">
              <a:rPr lang="de-DE">
                <a:solidFill>
                  <a:srgbClr val="FFFFFF"/>
                </a:solidFill>
              </a:rPr>
              <a:pPr/>
              <a:t>27.09.2022</a:t>
            </a:fld>
            <a:endParaRPr lang="de-DE">
              <a:solidFill>
                <a:srgbClr val="FFFFFF"/>
              </a:solidFill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de-DE">
                <a:solidFill>
                  <a:srgbClr val="FFFFFF"/>
                </a:solidFill>
              </a:rPr>
              <a:t>Bassler D et al Monatsschrift Kinderheilkunde 2001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869E19F9-4DAD-42C7-BF33-9FB93AA6D9ED}" type="slidenum">
              <a:rPr lang="de-DE">
                <a:solidFill>
                  <a:srgbClr val="FFFFFF"/>
                </a:solidFill>
              </a:rPr>
              <a:pPr/>
              <a:t>‹Nr.›</a:t>
            </a:fld>
            <a:endParaRPr 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6303966"/>
      </p:ext>
    </p:extLst>
  </p:cSld>
  <p:clrMapOvr>
    <a:masterClrMapping/>
  </p:clrMapOvr>
  <p:transition/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el, Text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2336BFD3-0442-4B32-8D02-CAC76A81E0FD}" type="datetime1">
              <a:rPr lang="de-DE">
                <a:solidFill>
                  <a:srgbClr val="FFFFFF"/>
                </a:solidFill>
              </a:rPr>
              <a:pPr/>
              <a:t>27.09.2022</a:t>
            </a:fld>
            <a:endParaRPr lang="de-DE">
              <a:solidFill>
                <a:srgbClr val="FFFFFF"/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de-DE">
                <a:solidFill>
                  <a:srgbClr val="FFFFFF"/>
                </a:solidFill>
              </a:rPr>
              <a:t>Bassler D et al Monatsschrift Kinderheilkunde 2001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2909492D-B559-467B-AC9B-C007EAF66B70}" type="slidenum">
              <a:rPr lang="de-DE">
                <a:solidFill>
                  <a:srgbClr val="FFFFFF"/>
                </a:solidFill>
              </a:rPr>
              <a:pPr/>
              <a:t>‹Nr.›</a:t>
            </a:fld>
            <a:endParaRPr 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151013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slideLayout" Target="../slideLayouts/slideLayout48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Relationship Id="rId1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60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8.xml"/><Relationship Id="rId13" Type="http://schemas.openxmlformats.org/officeDocument/2006/relationships/slideLayout" Target="../slideLayouts/slideLayout73.xml"/><Relationship Id="rId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7.xml"/><Relationship Id="rId12" Type="http://schemas.openxmlformats.org/officeDocument/2006/relationships/slideLayout" Target="../slideLayouts/slideLayout72.xml"/><Relationship Id="rId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11" Type="http://schemas.openxmlformats.org/officeDocument/2006/relationships/slideLayout" Target="../slideLayouts/slideLayout71.xml"/><Relationship Id="rId5" Type="http://schemas.openxmlformats.org/officeDocument/2006/relationships/slideLayout" Target="../slideLayouts/slideLayout65.xml"/><Relationship Id="rId10" Type="http://schemas.openxmlformats.org/officeDocument/2006/relationships/slideLayout" Target="../slideLayouts/slideLayout70.xml"/><Relationship Id="rId4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9.xml"/><Relationship Id="rId1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1.xml"/><Relationship Id="rId3" Type="http://schemas.openxmlformats.org/officeDocument/2006/relationships/slideLayout" Target="../slideLayouts/slideLayout76.xml"/><Relationship Id="rId7" Type="http://schemas.openxmlformats.org/officeDocument/2006/relationships/slideLayout" Target="../slideLayouts/slideLayout80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75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11" Type="http://schemas.openxmlformats.org/officeDocument/2006/relationships/slideLayout" Target="../slideLayouts/slideLayout84.xml"/><Relationship Id="rId5" Type="http://schemas.openxmlformats.org/officeDocument/2006/relationships/slideLayout" Target="../slideLayouts/slideLayout78.xml"/><Relationship Id="rId10" Type="http://schemas.openxmlformats.org/officeDocument/2006/relationships/slideLayout" Target="../slideLayouts/slideLayout83.xml"/><Relationship Id="rId4" Type="http://schemas.openxmlformats.org/officeDocument/2006/relationships/slideLayout" Target="../slideLayouts/slideLayout77.xml"/><Relationship Id="rId9" Type="http://schemas.openxmlformats.org/officeDocument/2006/relationships/slideLayout" Target="../slideLayouts/slideLayout82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2.xml"/><Relationship Id="rId13" Type="http://schemas.openxmlformats.org/officeDocument/2006/relationships/slideLayout" Target="../slideLayouts/slideLayout97.xml"/><Relationship Id="rId3" Type="http://schemas.openxmlformats.org/officeDocument/2006/relationships/slideLayout" Target="../slideLayouts/slideLayout87.xml"/><Relationship Id="rId7" Type="http://schemas.openxmlformats.org/officeDocument/2006/relationships/slideLayout" Target="../slideLayouts/slideLayout91.xml"/><Relationship Id="rId12" Type="http://schemas.openxmlformats.org/officeDocument/2006/relationships/slideLayout" Target="../slideLayouts/slideLayout96.xml"/><Relationship Id="rId2" Type="http://schemas.openxmlformats.org/officeDocument/2006/relationships/slideLayout" Target="../slideLayouts/slideLayout86.xml"/><Relationship Id="rId1" Type="http://schemas.openxmlformats.org/officeDocument/2006/relationships/slideLayout" Target="../slideLayouts/slideLayout85.xml"/><Relationship Id="rId6" Type="http://schemas.openxmlformats.org/officeDocument/2006/relationships/slideLayout" Target="../slideLayouts/slideLayout90.xml"/><Relationship Id="rId11" Type="http://schemas.openxmlformats.org/officeDocument/2006/relationships/slideLayout" Target="../slideLayouts/slideLayout95.xml"/><Relationship Id="rId5" Type="http://schemas.openxmlformats.org/officeDocument/2006/relationships/slideLayout" Target="../slideLayouts/slideLayout89.xml"/><Relationship Id="rId10" Type="http://schemas.openxmlformats.org/officeDocument/2006/relationships/slideLayout" Target="../slideLayouts/slideLayout94.xml"/><Relationship Id="rId4" Type="http://schemas.openxmlformats.org/officeDocument/2006/relationships/slideLayout" Target="../slideLayouts/slideLayout88.xml"/><Relationship Id="rId9" Type="http://schemas.openxmlformats.org/officeDocument/2006/relationships/slideLayout" Target="../slideLayouts/slideLayout93.xml"/><Relationship Id="rId14" Type="http://schemas.openxmlformats.org/officeDocument/2006/relationships/theme" Target="../theme/theme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5.xml"/><Relationship Id="rId13" Type="http://schemas.openxmlformats.org/officeDocument/2006/relationships/slideLayout" Target="../slideLayouts/slideLayout110.xml"/><Relationship Id="rId3" Type="http://schemas.openxmlformats.org/officeDocument/2006/relationships/slideLayout" Target="../slideLayouts/slideLayout100.xml"/><Relationship Id="rId7" Type="http://schemas.openxmlformats.org/officeDocument/2006/relationships/slideLayout" Target="../slideLayouts/slideLayout104.xml"/><Relationship Id="rId12" Type="http://schemas.openxmlformats.org/officeDocument/2006/relationships/slideLayout" Target="../slideLayouts/slideLayout109.xml"/><Relationship Id="rId2" Type="http://schemas.openxmlformats.org/officeDocument/2006/relationships/slideLayout" Target="../slideLayouts/slideLayout99.xml"/><Relationship Id="rId1" Type="http://schemas.openxmlformats.org/officeDocument/2006/relationships/slideLayout" Target="../slideLayouts/slideLayout98.xml"/><Relationship Id="rId6" Type="http://schemas.openxmlformats.org/officeDocument/2006/relationships/slideLayout" Target="../slideLayouts/slideLayout103.xml"/><Relationship Id="rId11" Type="http://schemas.openxmlformats.org/officeDocument/2006/relationships/slideLayout" Target="../slideLayouts/slideLayout108.xml"/><Relationship Id="rId5" Type="http://schemas.openxmlformats.org/officeDocument/2006/relationships/slideLayout" Target="../slideLayouts/slideLayout102.xml"/><Relationship Id="rId15" Type="http://schemas.openxmlformats.org/officeDocument/2006/relationships/theme" Target="../theme/theme9.xml"/><Relationship Id="rId10" Type="http://schemas.openxmlformats.org/officeDocument/2006/relationships/slideLayout" Target="../slideLayouts/slideLayout107.xml"/><Relationship Id="rId4" Type="http://schemas.openxmlformats.org/officeDocument/2006/relationships/slideLayout" Target="../slideLayouts/slideLayout101.xml"/><Relationship Id="rId9" Type="http://schemas.openxmlformats.org/officeDocument/2006/relationships/slideLayout" Target="../slideLayouts/slideLayout106.xml"/><Relationship Id="rId14" Type="http://schemas.openxmlformats.org/officeDocument/2006/relationships/slideLayout" Target="../slideLayouts/slideLayout111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9.xml"/><Relationship Id="rId13" Type="http://schemas.openxmlformats.org/officeDocument/2006/relationships/slideLayout" Target="../slideLayouts/slideLayout124.xml"/><Relationship Id="rId3" Type="http://schemas.openxmlformats.org/officeDocument/2006/relationships/slideLayout" Target="../slideLayouts/slideLayout114.xml"/><Relationship Id="rId7" Type="http://schemas.openxmlformats.org/officeDocument/2006/relationships/slideLayout" Target="../slideLayouts/slideLayout118.xml"/><Relationship Id="rId12" Type="http://schemas.openxmlformats.org/officeDocument/2006/relationships/slideLayout" Target="../slideLayouts/slideLayout123.xml"/><Relationship Id="rId2" Type="http://schemas.openxmlformats.org/officeDocument/2006/relationships/slideLayout" Target="../slideLayouts/slideLayout113.xml"/><Relationship Id="rId1" Type="http://schemas.openxmlformats.org/officeDocument/2006/relationships/slideLayout" Target="../slideLayouts/slideLayout112.xml"/><Relationship Id="rId6" Type="http://schemas.openxmlformats.org/officeDocument/2006/relationships/slideLayout" Target="../slideLayouts/slideLayout117.xml"/><Relationship Id="rId11" Type="http://schemas.openxmlformats.org/officeDocument/2006/relationships/slideLayout" Target="../slideLayouts/slideLayout122.xml"/><Relationship Id="rId5" Type="http://schemas.openxmlformats.org/officeDocument/2006/relationships/slideLayout" Target="../slideLayouts/slideLayout116.xml"/><Relationship Id="rId10" Type="http://schemas.openxmlformats.org/officeDocument/2006/relationships/slideLayout" Target="../slideLayouts/slideLayout121.xml"/><Relationship Id="rId4" Type="http://schemas.openxmlformats.org/officeDocument/2006/relationships/slideLayout" Target="../slideLayouts/slideLayout115.xml"/><Relationship Id="rId9" Type="http://schemas.openxmlformats.org/officeDocument/2006/relationships/slideLayout" Target="../slideLayouts/slideLayout120.xml"/><Relationship Id="rId14" Type="http://schemas.openxmlformats.org/officeDocument/2006/relationships/theme" Target="../theme/theme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66CC">
                <a:gamma/>
                <a:shade val="46275"/>
                <a:invGamma/>
              </a:srgbClr>
            </a:gs>
            <a:gs pos="100000">
              <a:srgbClr val="0066C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Klicken Sie, um das Titelformat zu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Klicken Sie, um die Formate des Vorlagentextes zu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fld id="{D0C328F6-1D16-4F3A-8164-A474AC0B4307}" type="datetime1">
              <a:rPr lang="de-DE"/>
              <a:pPr/>
              <a:t>27.09.2022</a:t>
            </a:fld>
            <a:endParaRPr lang="de-DE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de-DE"/>
              <a:t>Bassler D et al Monatsschrift Kinderheilkunde 2001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solidFill>
                  <a:schemeClr val="tx1"/>
                </a:solidFill>
              </a:defRPr>
            </a:lvl1pPr>
          </a:lstStyle>
          <a:p>
            <a:fld id="{83F6A75C-1AF0-4C71-9D6C-F502ADD0CA96}" type="slidenum">
              <a:rPr lang="de-DE"/>
              <a:pPr/>
              <a:t>‹Nr.›</a:t>
            </a:fld>
            <a:endParaRPr lang="de-DE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  <p:sldLayoutId id="2147483697" r:id="rId12"/>
    <p:sldLayoutId id="2147483698" r:id="rId13"/>
  </p:sldLayoutIdLst>
  <p:transition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66CC">
                <a:gamma/>
                <a:shade val="46275"/>
                <a:invGamma/>
              </a:srgbClr>
            </a:gs>
            <a:gs pos="100000">
              <a:srgbClr val="0066C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6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Klicken Sie, um das Titelformat zu bearbeiten</a:t>
            </a:r>
          </a:p>
        </p:txBody>
      </p:sp>
      <p:sp>
        <p:nvSpPr>
          <p:cNvPr id="776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Klicken Sie, um die Formate des Vorlagentextes zu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77619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fld id="{1115A491-EA8F-4D2D-B920-45C21B390173}" type="datetime1">
              <a:rPr lang="de-DE"/>
              <a:pPr/>
              <a:t>27.09.2022</a:t>
            </a:fld>
            <a:endParaRPr lang="de-DE"/>
          </a:p>
        </p:txBody>
      </p:sp>
      <p:sp>
        <p:nvSpPr>
          <p:cNvPr id="77619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de-DE"/>
              <a:t>Bassler D et al Monatsschrift Kinderheilkunde 2001</a:t>
            </a:r>
          </a:p>
        </p:txBody>
      </p:sp>
      <p:sp>
        <p:nvSpPr>
          <p:cNvPr id="77619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solidFill>
                  <a:schemeClr val="tx1"/>
                </a:solidFill>
              </a:defRPr>
            </a:lvl1pPr>
          </a:lstStyle>
          <a:p>
            <a:fld id="{F69EF243-1659-43EA-9FF0-C06659A39DA4}" type="slidenum">
              <a:rPr lang="de-DE"/>
              <a:pPr/>
              <a:t>‹Nr.›</a:t>
            </a:fld>
            <a:endParaRPr lang="de-DE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ransition/>
  <p:txStyles>
    <p:titleStyle>
      <a:lvl1pPr algn="l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lnSpc>
          <a:spcPct val="120000"/>
        </a:lnSpc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6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7577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75776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b="0">
                <a:solidFill>
                  <a:schemeClr val="tx1"/>
                </a:solidFill>
              </a:defRPr>
            </a:lvl1pPr>
          </a:lstStyle>
          <a:p>
            <a:fld id="{A0ACAF26-8F45-4FA4-B913-1DE8EDE35D21}" type="datetime1">
              <a:rPr lang="en-US">
                <a:solidFill>
                  <a:srgbClr val="000000"/>
                </a:solidFill>
              </a:rPr>
              <a:pPr/>
              <a:t>9/27/2022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75776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en-US">
                <a:solidFill>
                  <a:srgbClr val="000000"/>
                </a:solidFill>
              </a:rPr>
              <a:t>Bassler D et al Monatsschrift Kinderheilkunde 2001</a:t>
            </a:r>
          </a:p>
        </p:txBody>
      </p:sp>
      <p:sp>
        <p:nvSpPr>
          <p:cNvPr id="7577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b="0">
                <a:solidFill>
                  <a:schemeClr val="tx1"/>
                </a:solidFill>
              </a:defRPr>
            </a:lvl1pPr>
          </a:lstStyle>
          <a:p>
            <a:fld id="{8FA1F4FB-B8FC-403A-91AA-9BF2B71551F1}" type="slidenum">
              <a:rPr lang="en-US">
                <a:solidFill>
                  <a:srgbClr val="000000"/>
                </a:solidFill>
              </a:rPr>
              <a:pPr/>
              <a:t>‹Nr.›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83531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0" r:id="rId1"/>
    <p:sldLayoutId id="2147483791" r:id="rId2"/>
    <p:sldLayoutId id="2147483792" r:id="rId3"/>
    <p:sldLayoutId id="2147483793" r:id="rId4"/>
    <p:sldLayoutId id="2147483794" r:id="rId5"/>
    <p:sldLayoutId id="2147483795" r:id="rId6"/>
    <p:sldLayoutId id="2147483796" r:id="rId7"/>
    <p:sldLayoutId id="2147483797" r:id="rId8"/>
    <p:sldLayoutId id="2147483798" r:id="rId9"/>
    <p:sldLayoutId id="2147483799" r:id="rId10"/>
    <p:sldLayoutId id="2147483800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66CC">
                <a:gamma/>
                <a:shade val="46275"/>
                <a:invGamma/>
              </a:srgbClr>
            </a:gs>
            <a:gs pos="100000">
              <a:srgbClr val="0066C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Klicken Sie, um das Titelformat zu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Klicken Sie, um die Formate des Vorlagentextes zu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fld id="{D0C328F6-1D16-4F3A-8164-A474AC0B4307}" type="datetime1">
              <a:rPr lang="de-DE">
                <a:solidFill>
                  <a:srgbClr val="FFFFFF"/>
                </a:solidFill>
              </a:rPr>
              <a:pPr/>
              <a:t>27.09.2022</a:t>
            </a:fld>
            <a:endParaRPr lang="de-DE">
              <a:solidFill>
                <a:srgbClr val="FFFFFF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de-DE">
                <a:solidFill>
                  <a:srgbClr val="FFFFFF"/>
                </a:solidFill>
              </a:rPr>
              <a:t>Bassler D et al Monatsschrift Kinderheilkunde 2001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solidFill>
                  <a:schemeClr val="tx1"/>
                </a:solidFill>
              </a:defRPr>
            </a:lvl1pPr>
          </a:lstStyle>
          <a:p>
            <a:fld id="{83F6A75C-1AF0-4C71-9D6C-F502ADD0CA96}" type="slidenum">
              <a:rPr lang="de-DE">
                <a:solidFill>
                  <a:srgbClr val="FFFFFF"/>
                </a:solidFill>
              </a:rPr>
              <a:pPr/>
              <a:t>‹Nr.›</a:t>
            </a:fld>
            <a:endParaRPr 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0109321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870" r:id="rId1"/>
    <p:sldLayoutId id="2147483871" r:id="rId2"/>
    <p:sldLayoutId id="2147483872" r:id="rId3"/>
    <p:sldLayoutId id="2147483873" r:id="rId4"/>
    <p:sldLayoutId id="2147483874" r:id="rId5"/>
    <p:sldLayoutId id="2147483875" r:id="rId6"/>
    <p:sldLayoutId id="2147483876" r:id="rId7"/>
    <p:sldLayoutId id="2147483877" r:id="rId8"/>
    <p:sldLayoutId id="2147483878" r:id="rId9"/>
    <p:sldLayoutId id="2147483879" r:id="rId10"/>
    <p:sldLayoutId id="2147483880" r:id="rId11"/>
    <p:sldLayoutId id="2147483881" r:id="rId12"/>
    <p:sldLayoutId id="2147483882" r:id="rId13"/>
  </p:sldLayoutIdLst>
  <p:transition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2F5E"/>
            </a:gs>
            <a:gs pos="100000">
              <a:srgbClr val="0066C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Klicken Sie, um das Titelformat zu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Klicken Sie, um die Formate des Vorlagentextes zu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 smtClean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34B375D6-401B-47B8-B9D2-2AC8EAB1FC0E}" type="datetime1">
              <a:rPr lang="de-DE">
                <a:solidFill>
                  <a:srgbClr val="FFFFFF"/>
                </a:solidFill>
              </a:rPr>
              <a:pPr>
                <a:defRPr/>
              </a:pPr>
              <a:t>27.09.2022</a:t>
            </a:fld>
            <a:endParaRPr lang="de-DE">
              <a:solidFill>
                <a:srgbClr val="FFFFFF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 smtClean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r>
              <a:rPr lang="de-DE">
                <a:solidFill>
                  <a:srgbClr val="FFFFFF"/>
                </a:solidFill>
              </a:rPr>
              <a:t>Bassler D et al Monatsschrift Kinderheilkunde 2001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 smtClean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840FD7BD-E6B0-4616-B1E5-B5D834EB0E99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2904226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082" r:id="rId1"/>
    <p:sldLayoutId id="2147484083" r:id="rId2"/>
    <p:sldLayoutId id="2147484084" r:id="rId3"/>
    <p:sldLayoutId id="2147484085" r:id="rId4"/>
    <p:sldLayoutId id="2147484086" r:id="rId5"/>
    <p:sldLayoutId id="2147484087" r:id="rId6"/>
    <p:sldLayoutId id="2147484088" r:id="rId7"/>
    <p:sldLayoutId id="2147484089" r:id="rId8"/>
    <p:sldLayoutId id="2147484090" r:id="rId9"/>
    <p:sldLayoutId id="2147484091" r:id="rId10"/>
    <p:sldLayoutId id="2147484092" r:id="rId11"/>
    <p:sldLayoutId id="2147484093" r:id="rId12"/>
  </p:sldLayoutIdLst>
  <p:transition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66CC">
                <a:gamma/>
                <a:shade val="46275"/>
                <a:invGamma/>
              </a:srgbClr>
            </a:gs>
            <a:gs pos="100000">
              <a:srgbClr val="0066C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1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1" tIns="45716" rIns="91431" bIns="4571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Klicken Sie, um das Titelformat zu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1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1" tIns="45716" rIns="91431" bIns="4571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Klicken Sie, um die Formate des Vorlagentextes zu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1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1" tIns="45716" rIns="91431" bIns="45716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fld id="{D0C328F6-1D16-4F3A-8164-A474AC0B4307}" type="datetime1">
              <a:rPr lang="de-DE">
                <a:solidFill>
                  <a:srgbClr val="FFFFFF"/>
                </a:solidFill>
              </a:rPr>
              <a:pPr/>
              <a:t>27.09.2022</a:t>
            </a:fld>
            <a:endParaRPr lang="de-DE">
              <a:solidFill>
                <a:srgbClr val="FFFFFF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1" tIns="45716" rIns="91431" bIns="45716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de-DE">
                <a:solidFill>
                  <a:srgbClr val="FFFFFF"/>
                </a:solidFill>
              </a:rPr>
              <a:t>Bassler D et al Monatsschrift Kinderheilkunde 2001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1" tIns="45716" rIns="91431" bIns="45716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solidFill>
                  <a:schemeClr val="tx1"/>
                </a:solidFill>
              </a:defRPr>
            </a:lvl1pPr>
          </a:lstStyle>
          <a:p>
            <a:fld id="{83F6A75C-1AF0-4C71-9D6C-F502ADD0CA96}" type="slidenum">
              <a:rPr lang="de-DE">
                <a:solidFill>
                  <a:srgbClr val="FFFFFF"/>
                </a:solidFill>
              </a:rPr>
              <a:pPr/>
              <a:t>‹Nr.›</a:t>
            </a:fld>
            <a:endParaRPr 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2974912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095" r:id="rId1"/>
    <p:sldLayoutId id="2147484096" r:id="rId2"/>
    <p:sldLayoutId id="2147484097" r:id="rId3"/>
    <p:sldLayoutId id="2147484098" r:id="rId4"/>
    <p:sldLayoutId id="2147484099" r:id="rId5"/>
    <p:sldLayoutId id="2147484100" r:id="rId6"/>
    <p:sldLayoutId id="2147484101" r:id="rId7"/>
    <p:sldLayoutId id="2147484102" r:id="rId8"/>
    <p:sldLayoutId id="2147484103" r:id="rId9"/>
    <p:sldLayoutId id="2147484104" r:id="rId10"/>
    <p:sldLayoutId id="2147484105" r:id="rId11"/>
    <p:sldLayoutId id="2147484106" r:id="rId12"/>
    <p:sldLayoutId id="2147484107" r:id="rId13"/>
  </p:sldLayoutIdLst>
  <p:transition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5pPr>
      <a:lvl6pPr marL="457154"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6pPr>
      <a:lvl7pPr marL="914309"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7pPr>
      <a:lvl8pPr marL="1371463"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8pPr>
      <a:lvl9pPr marL="1828617"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9pPr>
    </p:titleStyle>
    <p:bodyStyle>
      <a:lvl1pPr marL="342866" indent="-342866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42876" indent="-285722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2886" indent="-228578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040" indent="-228578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195" indent="-228578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9" indent="-228578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503" indent="-228578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58" indent="-228578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812" indent="-228578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4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9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63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7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71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26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80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34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66CC">
                <a:gamma/>
                <a:shade val="46275"/>
                <a:invGamma/>
              </a:srgbClr>
            </a:gs>
            <a:gs pos="100000">
              <a:srgbClr val="0066C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6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Klicken Sie, um das Titelformat zu bearbeiten</a:t>
            </a:r>
          </a:p>
        </p:txBody>
      </p:sp>
      <p:sp>
        <p:nvSpPr>
          <p:cNvPr id="776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Klicken Sie, um die Formate des Vorlagentextes zu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77619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fld id="{1115A491-EA8F-4D2D-B920-45C21B390173}" type="datetime1">
              <a:rPr lang="de-DE">
                <a:solidFill>
                  <a:srgbClr val="FFFFFF"/>
                </a:solidFill>
              </a:rPr>
              <a:pPr/>
              <a:t>27.09.2022</a:t>
            </a:fld>
            <a:endParaRPr lang="de-DE">
              <a:solidFill>
                <a:srgbClr val="FFFFFF"/>
              </a:solidFill>
            </a:endParaRPr>
          </a:p>
        </p:txBody>
      </p:sp>
      <p:sp>
        <p:nvSpPr>
          <p:cNvPr id="77619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de-DE">
                <a:solidFill>
                  <a:srgbClr val="FFFFFF"/>
                </a:solidFill>
              </a:rPr>
              <a:t>Bassler D et al Monatsschrift Kinderheilkunde 2001</a:t>
            </a:r>
          </a:p>
        </p:txBody>
      </p:sp>
      <p:sp>
        <p:nvSpPr>
          <p:cNvPr id="77619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solidFill>
                  <a:schemeClr val="tx1"/>
                </a:solidFill>
              </a:defRPr>
            </a:lvl1pPr>
          </a:lstStyle>
          <a:p>
            <a:fld id="{F69EF243-1659-43EA-9FF0-C06659A39DA4}" type="slidenum">
              <a:rPr lang="de-DE">
                <a:solidFill>
                  <a:srgbClr val="FFFFFF"/>
                </a:solidFill>
              </a:rPr>
              <a:pPr/>
              <a:t>‹Nr.›</a:t>
            </a:fld>
            <a:endParaRPr 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4682012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123" r:id="rId1"/>
    <p:sldLayoutId id="2147484124" r:id="rId2"/>
    <p:sldLayoutId id="2147484125" r:id="rId3"/>
    <p:sldLayoutId id="2147484126" r:id="rId4"/>
    <p:sldLayoutId id="2147484127" r:id="rId5"/>
    <p:sldLayoutId id="2147484128" r:id="rId6"/>
    <p:sldLayoutId id="2147484129" r:id="rId7"/>
    <p:sldLayoutId id="2147484130" r:id="rId8"/>
    <p:sldLayoutId id="2147484131" r:id="rId9"/>
    <p:sldLayoutId id="2147484132" r:id="rId10"/>
    <p:sldLayoutId id="2147484133" r:id="rId11"/>
  </p:sldLayoutIdLst>
  <p:transition/>
  <p:txStyles>
    <p:titleStyle>
      <a:lvl1pPr algn="l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lnSpc>
          <a:spcPct val="120000"/>
        </a:lnSpc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2F5E"/>
            </a:gs>
            <a:gs pos="100000">
              <a:srgbClr val="0066C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Klicken Sie, um das Titelformat zu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Klicken Sie, um die Formate des Vorlagentextes zu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E1F80A4C-B60C-49A3-8933-403FAFC48967}" type="datetime1">
              <a:rPr lang="de-DE">
                <a:solidFill>
                  <a:srgbClr val="FFFFFF"/>
                </a:solidFill>
              </a:rPr>
              <a:pPr>
                <a:defRPr/>
              </a:pPr>
              <a:t>27.09.2022</a:t>
            </a:fld>
            <a:endParaRPr lang="de-DE">
              <a:solidFill>
                <a:srgbClr val="FFFFFF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r>
              <a:rPr lang="de-DE">
                <a:solidFill>
                  <a:srgbClr val="FFFFFF"/>
                </a:solidFill>
              </a:rPr>
              <a:t>Bassler D et al Monatsschrift Kinderheilkunde 2001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E9CA573C-04BA-4084-A518-1B7B223CCCFE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2740818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162" r:id="rId1"/>
    <p:sldLayoutId id="2147484163" r:id="rId2"/>
    <p:sldLayoutId id="2147484164" r:id="rId3"/>
    <p:sldLayoutId id="2147484165" r:id="rId4"/>
    <p:sldLayoutId id="2147484166" r:id="rId5"/>
    <p:sldLayoutId id="2147484167" r:id="rId6"/>
    <p:sldLayoutId id="2147484168" r:id="rId7"/>
    <p:sldLayoutId id="2147484169" r:id="rId8"/>
    <p:sldLayoutId id="2147484170" r:id="rId9"/>
    <p:sldLayoutId id="2147484171" r:id="rId10"/>
    <p:sldLayoutId id="2147484172" r:id="rId11"/>
    <p:sldLayoutId id="2147484173" r:id="rId12"/>
    <p:sldLayoutId id="2147484174" r:id="rId13"/>
  </p:sldLayoutIdLst>
  <p:transition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66CC">
                <a:gamma/>
                <a:shade val="46275"/>
                <a:invGamma/>
              </a:srgbClr>
            </a:gs>
            <a:gs pos="100000">
              <a:srgbClr val="0066C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Klicken Sie, um das Titelformat zu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Klicken Sie, um die Formate des Vorlagentextes zu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fld id="{81E02533-7247-4D3D-B67F-DB60DF49292D}" type="datetime1">
              <a:rPr lang="de-DE" altLang="de-DE" smtClean="0">
                <a:solidFill>
                  <a:srgbClr val="FFFFFF"/>
                </a:solidFill>
              </a:rPr>
              <a:pPr/>
              <a:t>27.09.2022</a:t>
            </a:fld>
            <a:endParaRPr lang="de-DE" altLang="de-DE" smtClean="0">
              <a:solidFill>
                <a:srgbClr val="FFFFFF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de-DE" altLang="de-DE" smtClean="0">
                <a:solidFill>
                  <a:srgbClr val="FFFFFF"/>
                </a:solidFill>
              </a:rPr>
              <a:t>Bassler D et al Monatsschrift Kinderheilkunde 2001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solidFill>
                  <a:schemeClr val="tx1"/>
                </a:solidFill>
              </a:defRPr>
            </a:lvl1pPr>
          </a:lstStyle>
          <a:p>
            <a:fld id="{68539F51-1699-4887-A563-228253A80DDB}" type="slidenum">
              <a:rPr lang="de-DE" altLang="de-DE" smtClean="0">
                <a:solidFill>
                  <a:srgbClr val="FFFFFF"/>
                </a:solidFill>
              </a:rPr>
              <a:pPr/>
              <a:t>‹Nr.›</a:t>
            </a:fld>
            <a:endParaRPr lang="de-DE" altLang="de-DE" smtClean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1397907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200" r:id="rId1"/>
    <p:sldLayoutId id="2147484201" r:id="rId2"/>
    <p:sldLayoutId id="2147484202" r:id="rId3"/>
    <p:sldLayoutId id="2147484203" r:id="rId4"/>
    <p:sldLayoutId id="2147484204" r:id="rId5"/>
    <p:sldLayoutId id="2147484205" r:id="rId6"/>
    <p:sldLayoutId id="2147484206" r:id="rId7"/>
    <p:sldLayoutId id="2147484207" r:id="rId8"/>
    <p:sldLayoutId id="2147484208" r:id="rId9"/>
    <p:sldLayoutId id="2147484209" r:id="rId10"/>
    <p:sldLayoutId id="2147484210" r:id="rId11"/>
    <p:sldLayoutId id="2147484211" r:id="rId12"/>
    <p:sldLayoutId id="2147484212" r:id="rId13"/>
    <p:sldLayoutId id="2147484213" r:id="rId14"/>
  </p:sldLayoutIdLst>
  <p:transition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66CC">
                <a:gamma/>
                <a:shade val="46275"/>
                <a:invGamma/>
              </a:srgbClr>
            </a:gs>
            <a:gs pos="100000">
              <a:srgbClr val="0066C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Klicken Sie, um das Titelformat zu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Klicken Sie, um die Formate des Vorlagentextes zu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fld id="{D0C328F6-1D16-4F3A-8164-A474AC0B4307}" type="datetime1">
              <a:rPr lang="de-DE">
                <a:solidFill>
                  <a:srgbClr val="FFFFFF"/>
                </a:solidFill>
              </a:rPr>
              <a:pPr/>
              <a:t>27.09.2022</a:t>
            </a:fld>
            <a:endParaRPr lang="de-DE">
              <a:solidFill>
                <a:srgbClr val="FFFFFF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de-DE">
                <a:solidFill>
                  <a:srgbClr val="FFFFFF"/>
                </a:solidFill>
              </a:rPr>
              <a:t>Bassler D et al Monatsschrift Kinderheilkunde 2001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solidFill>
                  <a:schemeClr val="tx1"/>
                </a:solidFill>
              </a:defRPr>
            </a:lvl1pPr>
          </a:lstStyle>
          <a:p>
            <a:fld id="{83F6A75C-1AF0-4C71-9D6C-F502ADD0CA96}" type="slidenum">
              <a:rPr lang="de-DE">
                <a:solidFill>
                  <a:srgbClr val="FFFFFF"/>
                </a:solidFill>
              </a:rPr>
              <a:pPr/>
              <a:t>‹Nr.›</a:t>
            </a:fld>
            <a:endParaRPr 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326559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215" r:id="rId1"/>
    <p:sldLayoutId id="2147484216" r:id="rId2"/>
    <p:sldLayoutId id="2147484217" r:id="rId3"/>
    <p:sldLayoutId id="2147484218" r:id="rId4"/>
    <p:sldLayoutId id="2147484219" r:id="rId5"/>
    <p:sldLayoutId id="2147484220" r:id="rId6"/>
    <p:sldLayoutId id="2147484221" r:id="rId7"/>
    <p:sldLayoutId id="2147484222" r:id="rId8"/>
    <p:sldLayoutId id="2147484223" r:id="rId9"/>
    <p:sldLayoutId id="2147484224" r:id="rId10"/>
    <p:sldLayoutId id="2147484225" r:id="rId11"/>
    <p:sldLayoutId id="2147484226" r:id="rId12"/>
    <p:sldLayoutId id="2147484227" r:id="rId13"/>
  </p:sldLayoutIdLst>
  <p:transition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3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0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mp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mp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tmp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tm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tmp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9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0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6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86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0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tmp"/><Relationship Id="rId1" Type="http://schemas.openxmlformats.org/officeDocument/2006/relationships/slideLayout" Target="../slideLayouts/slideLayout20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0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tmp"/><Relationship Id="rId2" Type="http://schemas.openxmlformats.org/officeDocument/2006/relationships/image" Target="../media/image26.tmp"/><Relationship Id="rId1" Type="http://schemas.openxmlformats.org/officeDocument/2006/relationships/slideLayout" Target="../slideLayouts/slideLayout20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4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tmp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tmp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18.xml"/><Relationship Id="rId4" Type="http://schemas.openxmlformats.org/officeDocument/2006/relationships/image" Target="../media/image34.png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tmp"/><Relationship Id="rId2" Type="http://schemas.openxmlformats.org/officeDocument/2006/relationships/image" Target="../media/image36.tmp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tmp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tmp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794" name="Rectangle 2"/>
          <p:cNvSpPr>
            <a:spLocks noGrp="1" noChangeArrowheads="1"/>
          </p:cNvSpPr>
          <p:nvPr>
            <p:ph type="title"/>
          </p:nvPr>
        </p:nvSpPr>
        <p:spPr>
          <a:xfrm>
            <a:off x="273050" y="1178561"/>
            <a:ext cx="8666163" cy="1367416"/>
          </a:xfrm>
        </p:spPr>
        <p:txBody>
          <a:bodyPr/>
          <a:lstStyle/>
          <a:p>
            <a:pPr algn="ctr"/>
            <a:r>
              <a:rPr lang="de-DE" sz="3200" dirty="0" smtClean="0"/>
              <a:t>Risikokommunikation </a:t>
            </a:r>
            <a:r>
              <a:rPr lang="de-DE" sz="3200" dirty="0"/>
              <a:t>und Wissenschaft </a:t>
            </a:r>
            <a:r>
              <a:rPr lang="de-DE" sz="3200" dirty="0" smtClean="0"/>
              <a:t/>
            </a:r>
            <a:br>
              <a:rPr lang="de-DE" sz="3200" dirty="0" smtClean="0"/>
            </a:br>
            <a:r>
              <a:rPr lang="de-DE" sz="3200" dirty="0" smtClean="0"/>
              <a:t>– </a:t>
            </a:r>
            <a:r>
              <a:rPr lang="de-DE" sz="3200" dirty="0"/>
              <a:t>Abwägung von </a:t>
            </a:r>
            <a:r>
              <a:rPr lang="de-DE" sz="3200" dirty="0"/>
              <a:t/>
            </a:r>
            <a:br>
              <a:rPr lang="de-DE" sz="3200" dirty="0"/>
            </a:br>
            <a:r>
              <a:rPr lang="de-DE" sz="3200" dirty="0" smtClean="0"/>
              <a:t>Nutzen</a:t>
            </a:r>
            <a:r>
              <a:rPr lang="de-DE" sz="3200" dirty="0"/>
              <a:t>, Risiko und </a:t>
            </a:r>
            <a:r>
              <a:rPr lang="de-DE" sz="3200" dirty="0" smtClean="0"/>
              <a:t>Kosten</a:t>
            </a:r>
            <a:endParaRPr lang="de-DE" sz="3200" dirty="0"/>
          </a:p>
        </p:txBody>
      </p:sp>
      <p:sp>
        <p:nvSpPr>
          <p:cNvPr id="545795" name="Text Box 3"/>
          <p:cNvSpPr txBox="1">
            <a:spLocks noChangeArrowheads="1"/>
          </p:cNvSpPr>
          <p:nvPr/>
        </p:nvSpPr>
        <p:spPr bwMode="auto">
          <a:xfrm>
            <a:off x="609600" y="3527985"/>
            <a:ext cx="7886700" cy="2862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ct val="10000"/>
              </a:spcBef>
              <a:spcAft>
                <a:spcPct val="20000"/>
              </a:spcAft>
            </a:pPr>
            <a:r>
              <a:rPr lang="de-DE" sz="2000" b="0" dirty="0">
                <a:solidFill>
                  <a:srgbClr val="FFFFFF"/>
                </a:solidFill>
              </a:rPr>
              <a:t> </a:t>
            </a:r>
            <a:r>
              <a:rPr lang="de-DE" sz="2000" b="0" dirty="0" smtClean="0">
                <a:solidFill>
                  <a:srgbClr val="FFFFFF"/>
                </a:solidFill>
              </a:rPr>
              <a:t>  </a:t>
            </a:r>
          </a:p>
          <a:p>
            <a:pPr algn="ctr">
              <a:lnSpc>
                <a:spcPct val="90000"/>
              </a:lnSpc>
              <a:spcBef>
                <a:spcPct val="10000"/>
              </a:spcBef>
              <a:spcAft>
                <a:spcPct val="20000"/>
              </a:spcAft>
            </a:pPr>
            <a:r>
              <a:rPr lang="de-DE" sz="2000" b="0" dirty="0" smtClean="0">
                <a:solidFill>
                  <a:srgbClr val="FFFFFF"/>
                </a:solidFill>
              </a:rPr>
              <a:t>  </a:t>
            </a:r>
            <a:endParaRPr lang="de-DE" sz="2000" b="0" dirty="0">
              <a:solidFill>
                <a:srgbClr val="FFFFFF"/>
              </a:solidFill>
            </a:endParaRPr>
          </a:p>
          <a:p>
            <a:pPr algn="ctr">
              <a:lnSpc>
                <a:spcPct val="90000"/>
              </a:lnSpc>
              <a:spcBef>
                <a:spcPct val="10000"/>
              </a:spcBef>
              <a:spcAft>
                <a:spcPct val="20000"/>
              </a:spcAft>
            </a:pPr>
            <a:endParaRPr lang="de-DE" sz="2000" b="0" dirty="0" smtClean="0">
              <a:solidFill>
                <a:srgbClr val="FFFFFF"/>
              </a:solidFill>
            </a:endParaRPr>
          </a:p>
          <a:p>
            <a:pPr algn="ctr">
              <a:lnSpc>
                <a:spcPct val="90000"/>
              </a:lnSpc>
              <a:spcBef>
                <a:spcPct val="10000"/>
              </a:spcBef>
              <a:spcAft>
                <a:spcPct val="20000"/>
              </a:spcAft>
            </a:pPr>
            <a:r>
              <a:rPr lang="de-DE" sz="2000" b="0" dirty="0" smtClean="0">
                <a:solidFill>
                  <a:srgbClr val="FFFFFF"/>
                </a:solidFill>
              </a:rPr>
              <a:t>Gerd Antes</a:t>
            </a:r>
            <a:r>
              <a:rPr lang="de-DE" sz="2000" b="0" dirty="0">
                <a:solidFill>
                  <a:srgbClr val="FFFFFF"/>
                </a:solidFill>
              </a:rPr>
              <a:t/>
            </a:r>
            <a:br>
              <a:rPr lang="de-DE" sz="2000" b="0" dirty="0">
                <a:solidFill>
                  <a:srgbClr val="FFFFFF"/>
                </a:solidFill>
              </a:rPr>
            </a:br>
            <a:r>
              <a:rPr lang="de-DE" sz="2000" b="0" dirty="0" smtClean="0">
                <a:solidFill>
                  <a:srgbClr val="FFFFFF"/>
                </a:solidFill>
              </a:rPr>
              <a:t>(antes@cochrane.de, @</a:t>
            </a:r>
            <a:r>
              <a:rPr lang="de-DE" sz="2000" b="0" dirty="0" err="1" smtClean="0">
                <a:solidFill>
                  <a:srgbClr val="FFFFFF"/>
                </a:solidFill>
              </a:rPr>
              <a:t>gerdantes</a:t>
            </a:r>
            <a:r>
              <a:rPr lang="de-DE" sz="2000" b="0" dirty="0" smtClean="0">
                <a:solidFill>
                  <a:srgbClr val="FFFFFF"/>
                </a:solidFill>
              </a:rPr>
              <a:t>)</a:t>
            </a:r>
            <a:endParaRPr lang="de-DE" sz="2000" b="0" dirty="0">
              <a:solidFill>
                <a:srgbClr val="FFFFFF"/>
              </a:solidFill>
            </a:endParaRPr>
          </a:p>
          <a:p>
            <a:pPr lvl="1" algn="ctr">
              <a:lnSpc>
                <a:spcPct val="120000"/>
              </a:lnSpc>
              <a:spcAft>
                <a:spcPct val="20000"/>
              </a:spcAft>
            </a:pPr>
            <a:endParaRPr lang="de-DE" sz="2000" b="0" dirty="0">
              <a:solidFill>
                <a:srgbClr val="FFFFFF"/>
              </a:solidFill>
            </a:endParaRPr>
          </a:p>
          <a:p>
            <a:pPr algn="ctr"/>
            <a:r>
              <a:rPr lang="de-DE" sz="2000" b="0" dirty="0" smtClean="0">
                <a:solidFill>
                  <a:srgbClr val="FFFFFF"/>
                </a:solidFill>
              </a:rPr>
              <a:t>IPS - Jahrestagung</a:t>
            </a:r>
            <a:r>
              <a:rPr lang="de-DE" sz="2000" b="0" dirty="0">
                <a:solidFill>
                  <a:srgbClr val="FFFFFF"/>
                </a:solidFill>
              </a:rPr>
              <a:t/>
            </a:r>
            <a:br>
              <a:rPr lang="de-DE" sz="2000" b="0" dirty="0">
                <a:solidFill>
                  <a:srgbClr val="FFFFFF"/>
                </a:solidFill>
              </a:rPr>
            </a:br>
            <a:r>
              <a:rPr lang="de-DE" sz="2000" b="0" dirty="0">
                <a:solidFill>
                  <a:srgbClr val="FFFFFF"/>
                </a:solidFill>
              </a:rPr>
              <a:t> </a:t>
            </a:r>
            <a:r>
              <a:rPr lang="de-DE" sz="2000" b="0" dirty="0" smtClean="0">
                <a:solidFill>
                  <a:srgbClr val="FFFFFF"/>
                </a:solidFill>
              </a:rPr>
              <a:t>Graz</a:t>
            </a:r>
            <a:r>
              <a:rPr lang="de-DE" sz="2000" b="0" dirty="0" smtClean="0">
                <a:solidFill>
                  <a:srgbClr val="FFFFFF"/>
                </a:solidFill>
              </a:rPr>
              <a:t>    28. </a:t>
            </a:r>
            <a:r>
              <a:rPr lang="de-DE" sz="2000" b="0" dirty="0" smtClean="0">
                <a:solidFill>
                  <a:srgbClr val="FFFFFF"/>
                </a:solidFill>
              </a:rPr>
              <a:t>Sept. 2022</a:t>
            </a:r>
            <a:endParaRPr lang="de-DE" sz="2000" b="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33970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Interessenkonflikte</a:t>
            </a:r>
            <a:endParaRPr lang="de-DE" dirty="0"/>
          </a:p>
        </p:txBody>
      </p:sp>
      <p:sp>
        <p:nvSpPr>
          <p:cNvPr id="7" name="Inhaltsplatzhalter 6"/>
          <p:cNvSpPr>
            <a:spLocks noGrp="1"/>
          </p:cNvSpPr>
          <p:nvPr>
            <p:ph idx="1"/>
          </p:nvPr>
        </p:nvSpPr>
        <p:spPr>
          <a:xfrm>
            <a:off x="685800" y="1981200"/>
            <a:ext cx="8207188" cy="4492028"/>
          </a:xfrm>
        </p:spPr>
        <p:txBody>
          <a:bodyPr/>
          <a:lstStyle/>
          <a:p>
            <a:endParaRPr lang="en-US" dirty="0" smtClean="0"/>
          </a:p>
          <a:p>
            <a:r>
              <a:rPr lang="en-US" dirty="0" err="1" smtClean="0"/>
              <a:t>Bis</a:t>
            </a:r>
            <a:r>
              <a:rPr lang="en-US" dirty="0" smtClean="0"/>
              <a:t> 31. </a:t>
            </a:r>
            <a:r>
              <a:rPr lang="en-US" dirty="0" err="1" smtClean="0"/>
              <a:t>Okt</a:t>
            </a:r>
            <a:r>
              <a:rPr lang="en-US" dirty="0" smtClean="0"/>
              <a:t>. 2018 </a:t>
            </a:r>
            <a:r>
              <a:rPr lang="en-US" dirty="0" err="1" smtClean="0"/>
              <a:t>zu</a:t>
            </a:r>
            <a:r>
              <a:rPr lang="en-US" dirty="0" smtClean="0"/>
              <a:t> 50/50 </a:t>
            </a:r>
            <a:r>
              <a:rPr lang="en-US" dirty="0" smtClean="0"/>
              <a:t>% Cochrane Deutschland </a:t>
            </a:r>
            <a:r>
              <a:rPr lang="en-US" dirty="0" err="1" smtClean="0"/>
              <a:t>Stiftung</a:t>
            </a:r>
            <a:r>
              <a:rPr lang="en-US" dirty="0" smtClean="0"/>
              <a:t> &amp; </a:t>
            </a:r>
            <a:r>
              <a:rPr lang="en-US" dirty="0" err="1" smtClean="0"/>
              <a:t>Universitätsklinikum</a:t>
            </a:r>
            <a:r>
              <a:rPr lang="en-US" dirty="0" smtClean="0"/>
              <a:t> Freiburg</a:t>
            </a:r>
          </a:p>
          <a:p>
            <a:endParaRPr lang="en-US" dirty="0"/>
          </a:p>
          <a:p>
            <a:r>
              <a:rPr lang="en-US" dirty="0" err="1" smtClean="0"/>
              <a:t>Nichtmonetärer</a:t>
            </a:r>
            <a:r>
              <a:rPr lang="en-US" dirty="0" smtClean="0"/>
              <a:t> </a:t>
            </a:r>
            <a:r>
              <a:rPr lang="en-US" dirty="0" err="1" smtClean="0"/>
              <a:t>Konflikt</a:t>
            </a:r>
            <a:r>
              <a:rPr lang="en-US" dirty="0" smtClean="0"/>
              <a:t>:  </a:t>
            </a:r>
            <a:br>
              <a:rPr lang="en-US" dirty="0" smtClean="0"/>
            </a:br>
            <a:r>
              <a:rPr lang="en-US" dirty="0" smtClean="0"/>
              <a:t>2 ½ </a:t>
            </a:r>
            <a:r>
              <a:rPr lang="en-US" dirty="0" err="1" smtClean="0"/>
              <a:t>Jahrzehnte</a:t>
            </a:r>
            <a:r>
              <a:rPr lang="en-US" dirty="0" smtClean="0"/>
              <a:t> </a:t>
            </a:r>
            <a:r>
              <a:rPr lang="en-US" dirty="0" err="1" smtClean="0"/>
              <a:t>enge</a:t>
            </a:r>
            <a:r>
              <a:rPr lang="en-US" dirty="0" smtClean="0"/>
              <a:t> </a:t>
            </a:r>
            <a:r>
              <a:rPr lang="en-US" dirty="0" err="1" smtClean="0"/>
              <a:t>Verbundenheit</a:t>
            </a:r>
            <a:r>
              <a:rPr lang="en-US" dirty="0" smtClean="0"/>
              <a:t> </a:t>
            </a:r>
            <a:r>
              <a:rPr lang="en-US" dirty="0" err="1" smtClean="0"/>
              <a:t>mit</a:t>
            </a:r>
            <a:r>
              <a:rPr lang="en-US" dirty="0" smtClean="0"/>
              <a:t> </a:t>
            </a:r>
            <a:r>
              <a:rPr lang="en-US" dirty="0" err="1" smtClean="0"/>
              <a:t>Evidenz</a:t>
            </a:r>
            <a:r>
              <a:rPr lang="en-US" dirty="0" smtClean="0"/>
              <a:t> und </a:t>
            </a:r>
            <a:r>
              <a:rPr lang="en-US" dirty="0" err="1" smtClean="0"/>
              <a:t>Systematischen</a:t>
            </a:r>
            <a:r>
              <a:rPr lang="en-US" dirty="0" smtClean="0"/>
              <a:t> Reviews</a:t>
            </a:r>
            <a:endParaRPr lang="en-US" dirty="0"/>
          </a:p>
          <a:p>
            <a:endParaRPr lang="en-US" dirty="0"/>
          </a:p>
          <a:p>
            <a:r>
              <a:rPr lang="de-DE" dirty="0" smtClean="0"/>
              <a:t>Aktiver Privatier: Vorträge, Artikel, wiss. Beratungsgremien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5514624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84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6518"/>
            <a:ext cx="7772400" cy="672353"/>
          </a:xfrm>
        </p:spPr>
        <p:txBody>
          <a:bodyPr/>
          <a:lstStyle/>
          <a:p>
            <a:r>
              <a:rPr lang="de-DE" dirty="0"/>
              <a:t>Inhalt</a:t>
            </a:r>
          </a:p>
        </p:txBody>
      </p:sp>
      <p:sp>
        <p:nvSpPr>
          <p:cNvPr id="547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434353"/>
            <a:ext cx="8227464" cy="5042647"/>
          </a:xfrm>
        </p:spPr>
        <p:txBody>
          <a:bodyPr/>
          <a:lstStyle/>
          <a:p>
            <a:pPr>
              <a:lnSpc>
                <a:spcPct val="130000"/>
              </a:lnSpc>
            </a:pPr>
            <a:r>
              <a:rPr lang="de-DE" dirty="0" smtClean="0"/>
              <a:t>Evidenz im Kontext, Wissensakkumulation, Implementierung und Nutzung</a:t>
            </a:r>
          </a:p>
          <a:p>
            <a:pPr marL="0" indent="0">
              <a:lnSpc>
                <a:spcPct val="130000"/>
              </a:lnSpc>
              <a:buNone/>
            </a:pPr>
            <a:endParaRPr lang="de-DE" dirty="0" smtClean="0"/>
          </a:p>
          <a:p>
            <a:pPr>
              <a:lnSpc>
                <a:spcPct val="130000"/>
              </a:lnSpc>
            </a:pPr>
            <a:r>
              <a:rPr lang="de-DE" dirty="0" smtClean="0"/>
              <a:t>Verwerfungen im Wissensprozess</a:t>
            </a:r>
          </a:p>
          <a:p>
            <a:pPr>
              <a:lnSpc>
                <a:spcPct val="130000"/>
              </a:lnSpc>
            </a:pPr>
            <a:endParaRPr lang="de-DE" dirty="0"/>
          </a:p>
          <a:p>
            <a:pPr>
              <a:lnSpc>
                <a:spcPct val="130000"/>
              </a:lnSpc>
            </a:pPr>
            <a:r>
              <a:rPr lang="de-DE" dirty="0" smtClean="0"/>
              <a:t>Patientensicherheit und Qualitätssicherung: Berührungspunkte mit der Evidenz-Welt</a:t>
            </a:r>
            <a:endParaRPr lang="de-DE" dirty="0" smtClean="0"/>
          </a:p>
          <a:p>
            <a:pPr>
              <a:lnSpc>
                <a:spcPct val="130000"/>
              </a:lnSpc>
            </a:pPr>
            <a:endParaRPr lang="de-DE" dirty="0" smtClean="0"/>
          </a:p>
          <a:p>
            <a:pPr>
              <a:lnSpc>
                <a:spcPct val="130000"/>
              </a:lnSpc>
            </a:pPr>
            <a:r>
              <a:rPr lang="de-DE" dirty="0" smtClean="0"/>
              <a:t>Versprechungen </a:t>
            </a:r>
            <a:r>
              <a:rPr lang="de-DE" dirty="0" smtClean="0"/>
              <a:t>von</a:t>
            </a:r>
            <a:r>
              <a:rPr lang="de-DE" dirty="0" smtClean="0"/>
              <a:t> </a:t>
            </a:r>
            <a:r>
              <a:rPr lang="de-DE" dirty="0" smtClean="0"/>
              <a:t>Big Data und Künstlicher Intelligenz</a:t>
            </a:r>
            <a:endParaRPr lang="de-DE" dirty="0"/>
          </a:p>
          <a:p>
            <a:pPr>
              <a:lnSpc>
                <a:spcPct val="130000"/>
              </a:lnSpc>
            </a:pPr>
            <a:endParaRPr lang="de-DE" dirty="0" smtClean="0"/>
          </a:p>
          <a:p>
            <a:pPr>
              <a:lnSpc>
                <a:spcPct val="130000"/>
              </a:lnSpc>
            </a:pPr>
            <a:r>
              <a:rPr lang="de-DE" dirty="0" smtClean="0"/>
              <a:t>Corona/</a:t>
            </a:r>
            <a:r>
              <a:rPr lang="de-DE" dirty="0" err="1" smtClean="0"/>
              <a:t>Covid</a:t>
            </a:r>
            <a:r>
              <a:rPr lang="de-DE" dirty="0" smtClean="0"/>
              <a:t>: Erkenntnisgewinn im Stresstest</a:t>
            </a:r>
            <a:endParaRPr lang="de-DE" dirty="0"/>
          </a:p>
          <a:p>
            <a:pPr>
              <a:lnSpc>
                <a:spcPct val="130000"/>
              </a:lnSpc>
            </a:pPr>
            <a:endParaRPr lang="de-DE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643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00" t="25667" r="17708" b="16000"/>
          <a:stretch>
            <a:fillRect/>
          </a:stretch>
        </p:blipFill>
        <p:spPr bwMode="auto">
          <a:xfrm>
            <a:off x="0" y="0"/>
            <a:ext cx="8636000" cy="505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01600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786435" name="Group 3"/>
          <p:cNvGrpSpPr>
            <a:grpSpLocks/>
          </p:cNvGrpSpPr>
          <p:nvPr/>
        </p:nvGrpSpPr>
        <p:grpSpPr bwMode="auto">
          <a:xfrm>
            <a:off x="7470775" y="5178425"/>
            <a:ext cx="1343025" cy="1597025"/>
            <a:chOff x="512" y="1774"/>
            <a:chExt cx="846" cy="1006"/>
          </a:xfrm>
        </p:grpSpPr>
        <p:grpSp>
          <p:nvGrpSpPr>
            <p:cNvPr id="786436" name="Group 4"/>
            <p:cNvGrpSpPr>
              <a:grpSpLocks/>
            </p:cNvGrpSpPr>
            <p:nvPr/>
          </p:nvGrpSpPr>
          <p:grpSpPr bwMode="auto">
            <a:xfrm>
              <a:off x="512" y="1785"/>
              <a:ext cx="846" cy="995"/>
              <a:chOff x="512" y="1774"/>
              <a:chExt cx="846" cy="995"/>
            </a:xfrm>
          </p:grpSpPr>
          <p:grpSp>
            <p:nvGrpSpPr>
              <p:cNvPr id="786437" name="Group 5"/>
              <p:cNvGrpSpPr>
                <a:grpSpLocks/>
              </p:cNvGrpSpPr>
              <p:nvPr/>
            </p:nvGrpSpPr>
            <p:grpSpPr bwMode="auto">
              <a:xfrm>
                <a:off x="735" y="1774"/>
                <a:ext cx="425" cy="763"/>
                <a:chOff x="2817" y="1774"/>
                <a:chExt cx="425" cy="763"/>
              </a:xfrm>
            </p:grpSpPr>
            <p:sp>
              <p:nvSpPr>
                <p:cNvPr id="786438" name="Line 6"/>
                <p:cNvSpPr>
                  <a:spLocks noChangeShapeType="1"/>
                </p:cNvSpPr>
                <p:nvPr/>
              </p:nvSpPr>
              <p:spPr bwMode="auto">
                <a:xfrm flipV="1">
                  <a:off x="3015" y="1923"/>
                  <a:ext cx="7" cy="455"/>
                </a:xfrm>
                <a:prstGeom prst="line">
                  <a:avLst/>
                </a:prstGeom>
                <a:noFill/>
                <a:ln w="571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  <p:sp>
              <p:nvSpPr>
                <p:cNvPr id="786439" name="Line 7"/>
                <p:cNvSpPr>
                  <a:spLocks noChangeShapeType="1"/>
                </p:cNvSpPr>
                <p:nvPr/>
              </p:nvSpPr>
              <p:spPr bwMode="auto">
                <a:xfrm flipH="1" flipV="1">
                  <a:off x="3011" y="2378"/>
                  <a:ext cx="152" cy="159"/>
                </a:xfrm>
                <a:prstGeom prst="line">
                  <a:avLst/>
                </a:prstGeom>
                <a:noFill/>
                <a:ln w="571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  <p:sp>
              <p:nvSpPr>
                <p:cNvPr id="786440" name="Line 8"/>
                <p:cNvSpPr>
                  <a:spLocks noChangeShapeType="1"/>
                </p:cNvSpPr>
                <p:nvPr/>
              </p:nvSpPr>
              <p:spPr bwMode="auto">
                <a:xfrm flipV="1">
                  <a:off x="2894" y="2378"/>
                  <a:ext cx="117" cy="159"/>
                </a:xfrm>
                <a:prstGeom prst="line">
                  <a:avLst/>
                </a:prstGeom>
                <a:noFill/>
                <a:ln w="571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  <p:sp>
              <p:nvSpPr>
                <p:cNvPr id="786441" name="Line 9"/>
                <p:cNvSpPr>
                  <a:spLocks noChangeShapeType="1"/>
                </p:cNvSpPr>
                <p:nvPr/>
              </p:nvSpPr>
              <p:spPr bwMode="auto">
                <a:xfrm flipH="1">
                  <a:off x="3015" y="1923"/>
                  <a:ext cx="227" cy="75"/>
                </a:xfrm>
                <a:prstGeom prst="line">
                  <a:avLst/>
                </a:prstGeom>
                <a:noFill/>
                <a:ln w="571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  <p:sp>
              <p:nvSpPr>
                <p:cNvPr id="786442" name="Line 10"/>
                <p:cNvSpPr>
                  <a:spLocks noChangeShapeType="1"/>
                </p:cNvSpPr>
                <p:nvPr/>
              </p:nvSpPr>
              <p:spPr bwMode="auto">
                <a:xfrm>
                  <a:off x="2817" y="1915"/>
                  <a:ext cx="194" cy="89"/>
                </a:xfrm>
                <a:prstGeom prst="line">
                  <a:avLst/>
                </a:prstGeom>
                <a:noFill/>
                <a:ln w="571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  <p:sp>
              <p:nvSpPr>
                <p:cNvPr id="786443" name="AutoShape 11"/>
                <p:cNvSpPr>
                  <a:spLocks noChangeAspect="1" noChangeArrowheads="1"/>
                </p:cNvSpPr>
                <p:nvPr/>
              </p:nvSpPr>
              <p:spPr bwMode="auto">
                <a:xfrm>
                  <a:off x="2954" y="1774"/>
                  <a:ext cx="138" cy="138"/>
                </a:xfrm>
                <a:prstGeom prst="octagon">
                  <a:avLst>
                    <a:gd name="adj" fmla="val 29287"/>
                  </a:avLst>
                </a:prstGeom>
                <a:noFill/>
                <a:ln w="5715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</p:grpSp>
          <p:sp>
            <p:nvSpPr>
              <p:cNvPr id="786444" name="Text Box 12"/>
              <p:cNvSpPr txBox="1">
                <a:spLocks noChangeArrowheads="1"/>
              </p:cNvSpPr>
              <p:nvPr/>
            </p:nvSpPr>
            <p:spPr bwMode="auto">
              <a:xfrm>
                <a:off x="512" y="2519"/>
                <a:ext cx="84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01600">
                    <a:solidFill>
                      <a:schemeClr val="hlink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de-DE" sz="2000"/>
                  <a:t>Neumann</a:t>
                </a:r>
              </a:p>
            </p:txBody>
          </p:sp>
        </p:grpSp>
        <p:grpSp>
          <p:nvGrpSpPr>
            <p:cNvPr id="786445" name="Group 13"/>
            <p:cNvGrpSpPr>
              <a:grpSpLocks/>
            </p:cNvGrpSpPr>
            <p:nvPr/>
          </p:nvGrpSpPr>
          <p:grpSpPr bwMode="auto">
            <a:xfrm>
              <a:off x="735" y="1774"/>
              <a:ext cx="425" cy="763"/>
              <a:chOff x="2817" y="1774"/>
              <a:chExt cx="425" cy="763"/>
            </a:xfrm>
          </p:grpSpPr>
          <p:sp>
            <p:nvSpPr>
              <p:cNvPr id="786446" name="Line 14"/>
              <p:cNvSpPr>
                <a:spLocks noChangeShapeType="1"/>
              </p:cNvSpPr>
              <p:nvPr/>
            </p:nvSpPr>
            <p:spPr bwMode="auto">
              <a:xfrm flipV="1">
                <a:off x="3015" y="1923"/>
                <a:ext cx="7" cy="455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/>
              </a:p>
            </p:txBody>
          </p:sp>
          <p:sp>
            <p:nvSpPr>
              <p:cNvPr id="786447" name="Line 15"/>
              <p:cNvSpPr>
                <a:spLocks noChangeShapeType="1"/>
              </p:cNvSpPr>
              <p:nvPr/>
            </p:nvSpPr>
            <p:spPr bwMode="auto">
              <a:xfrm flipH="1" flipV="1">
                <a:off x="3011" y="2378"/>
                <a:ext cx="152" cy="159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/>
              </a:p>
            </p:txBody>
          </p:sp>
          <p:sp>
            <p:nvSpPr>
              <p:cNvPr id="786448" name="Line 16"/>
              <p:cNvSpPr>
                <a:spLocks noChangeShapeType="1"/>
              </p:cNvSpPr>
              <p:nvPr/>
            </p:nvSpPr>
            <p:spPr bwMode="auto">
              <a:xfrm flipV="1">
                <a:off x="2894" y="2378"/>
                <a:ext cx="117" cy="159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/>
              </a:p>
            </p:txBody>
          </p:sp>
          <p:sp>
            <p:nvSpPr>
              <p:cNvPr id="786449" name="Line 17"/>
              <p:cNvSpPr>
                <a:spLocks noChangeShapeType="1"/>
              </p:cNvSpPr>
              <p:nvPr/>
            </p:nvSpPr>
            <p:spPr bwMode="auto">
              <a:xfrm flipH="1">
                <a:off x="3015" y="1923"/>
                <a:ext cx="227" cy="75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/>
              </a:p>
            </p:txBody>
          </p:sp>
          <p:sp>
            <p:nvSpPr>
              <p:cNvPr id="786450" name="Line 18"/>
              <p:cNvSpPr>
                <a:spLocks noChangeShapeType="1"/>
              </p:cNvSpPr>
              <p:nvPr/>
            </p:nvSpPr>
            <p:spPr bwMode="auto">
              <a:xfrm>
                <a:off x="2817" y="1915"/>
                <a:ext cx="194" cy="89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/>
              </a:p>
            </p:txBody>
          </p:sp>
          <p:sp>
            <p:nvSpPr>
              <p:cNvPr id="786451" name="AutoShape 19"/>
              <p:cNvSpPr>
                <a:spLocks noChangeAspect="1" noChangeArrowheads="1"/>
              </p:cNvSpPr>
              <p:nvPr/>
            </p:nvSpPr>
            <p:spPr bwMode="auto">
              <a:xfrm>
                <a:off x="2954" y="1774"/>
                <a:ext cx="138" cy="138"/>
              </a:xfrm>
              <a:prstGeom prst="octagon">
                <a:avLst>
                  <a:gd name="adj" fmla="val 29287"/>
                </a:avLst>
              </a:prstGeom>
              <a:noFill/>
              <a:ln w="571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/>
              </a:p>
            </p:txBody>
          </p:sp>
        </p:grpSp>
      </p:grpSp>
      <p:sp>
        <p:nvSpPr>
          <p:cNvPr id="786452" name="Line 20"/>
          <p:cNvSpPr>
            <a:spLocks noChangeShapeType="1"/>
          </p:cNvSpPr>
          <p:nvPr/>
        </p:nvSpPr>
        <p:spPr bwMode="auto">
          <a:xfrm>
            <a:off x="2298700" y="2959100"/>
            <a:ext cx="5526088" cy="2601913"/>
          </a:xfrm>
          <a:prstGeom prst="line">
            <a:avLst/>
          </a:prstGeom>
          <a:noFill/>
          <a:ln w="101600">
            <a:solidFill>
              <a:schemeClr val="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786453" name="Line 21"/>
          <p:cNvSpPr>
            <a:spLocks noChangeShapeType="1"/>
          </p:cNvSpPr>
          <p:nvPr/>
        </p:nvSpPr>
        <p:spPr bwMode="auto">
          <a:xfrm>
            <a:off x="876300" y="1282700"/>
            <a:ext cx="6362700" cy="3771900"/>
          </a:xfrm>
          <a:prstGeom prst="line">
            <a:avLst/>
          </a:prstGeom>
          <a:noFill/>
          <a:ln w="101600">
            <a:solidFill>
              <a:schemeClr val="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786454" name="Line 22"/>
          <p:cNvSpPr>
            <a:spLocks noChangeShapeType="1"/>
          </p:cNvSpPr>
          <p:nvPr/>
        </p:nvSpPr>
        <p:spPr bwMode="auto">
          <a:xfrm>
            <a:off x="4305300" y="1803400"/>
            <a:ext cx="3519488" cy="3251200"/>
          </a:xfrm>
          <a:prstGeom prst="line">
            <a:avLst/>
          </a:prstGeom>
          <a:noFill/>
          <a:ln w="101600">
            <a:solidFill>
              <a:schemeClr val="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786455" name="Line 23"/>
          <p:cNvSpPr>
            <a:spLocks noChangeShapeType="1"/>
          </p:cNvSpPr>
          <p:nvPr/>
        </p:nvSpPr>
        <p:spPr bwMode="auto">
          <a:xfrm>
            <a:off x="6350000" y="2438400"/>
            <a:ext cx="1597025" cy="2438400"/>
          </a:xfrm>
          <a:prstGeom prst="line">
            <a:avLst/>
          </a:prstGeom>
          <a:noFill/>
          <a:ln w="101600">
            <a:solidFill>
              <a:schemeClr val="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786456" name="Text Box 24"/>
          <p:cNvSpPr txBox="1">
            <a:spLocks noChangeArrowheads="1"/>
          </p:cNvSpPr>
          <p:nvPr/>
        </p:nvSpPr>
        <p:spPr bwMode="auto">
          <a:xfrm rot="-2748077">
            <a:off x="5829300" y="4133850"/>
            <a:ext cx="1809750" cy="64135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01600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sz="3600">
                <a:solidFill>
                  <a:srgbClr val="00FF00"/>
                </a:solidFill>
              </a:rPr>
              <a:t>System</a:t>
            </a:r>
          </a:p>
        </p:txBody>
      </p:sp>
      <p:sp>
        <p:nvSpPr>
          <p:cNvPr id="786457" name="Text Box 25"/>
          <p:cNvSpPr txBox="1">
            <a:spLocks noChangeArrowheads="1"/>
          </p:cNvSpPr>
          <p:nvPr/>
        </p:nvSpPr>
        <p:spPr bwMode="auto">
          <a:xfrm>
            <a:off x="244646" y="5537111"/>
            <a:ext cx="487680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01600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dirty="0"/>
              <a:t>Information von ähnlichen</a:t>
            </a:r>
            <a:br>
              <a:rPr lang="de-DE" dirty="0"/>
            </a:br>
            <a:r>
              <a:rPr lang="de-DE" dirty="0"/>
              <a:t>Menschen mit gleicher </a:t>
            </a:r>
            <a:r>
              <a:rPr lang="de-DE" dirty="0" smtClean="0"/>
              <a:t>Diagnostik oder Therapie</a:t>
            </a:r>
            <a:endParaRPr lang="de-DE" dirty="0"/>
          </a:p>
        </p:txBody>
      </p:sp>
      <p:sp>
        <p:nvSpPr>
          <p:cNvPr id="2" name="Textfeld 1"/>
          <p:cNvSpPr txBox="1"/>
          <p:nvPr/>
        </p:nvSpPr>
        <p:spPr>
          <a:xfrm>
            <a:off x="3079225" y="3120573"/>
            <a:ext cx="4179349" cy="461665"/>
          </a:xfrm>
          <a:prstGeom prst="rect">
            <a:avLst/>
          </a:prstGeom>
          <a:solidFill>
            <a:schemeClr val="bg2"/>
          </a:solidFill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chemeClr val="accent3"/>
                </a:solidFill>
              </a:rPr>
              <a:t>Studien – Studien - Studien</a:t>
            </a:r>
            <a:endParaRPr lang="de-DE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896043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3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Studienqualität (</a:t>
            </a:r>
            <a:r>
              <a:rPr lang="de-DE" dirty="0" smtClean="0"/>
              <a:t>Validität, interne)</a:t>
            </a:r>
            <a:endParaRPr lang="de-DE" dirty="0"/>
          </a:p>
        </p:txBody>
      </p:sp>
      <p:sp>
        <p:nvSpPr>
          <p:cNvPr id="783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de-DE"/>
              <a:t>Maximaler Schutz gegen systematische Fehler (Bias)</a:t>
            </a:r>
          </a:p>
          <a:p>
            <a:endParaRPr lang="de-DE"/>
          </a:p>
          <a:p>
            <a:r>
              <a:rPr lang="de-DE"/>
              <a:t>Vergleich mit paralleler (zeitgleich) Gruppe</a:t>
            </a:r>
          </a:p>
          <a:p>
            <a:endParaRPr lang="de-DE"/>
          </a:p>
          <a:p>
            <a:r>
              <a:rPr lang="de-DE"/>
              <a:t>Ähnliche Gruppen, einziger Unterschied in Intervention</a:t>
            </a:r>
          </a:p>
          <a:p>
            <a:endParaRPr lang="de-DE"/>
          </a:p>
          <a:p>
            <a:r>
              <a:rPr lang="de-DE"/>
              <a:t>Kein Einfluss der Erwartungen von Patient und Untersucher</a:t>
            </a:r>
          </a:p>
          <a:p>
            <a:endParaRPr lang="de-DE"/>
          </a:p>
          <a:p>
            <a:r>
              <a:rPr lang="de-DE"/>
              <a:t>Hochwertige wissenschaftliche Analyse</a:t>
            </a:r>
          </a:p>
          <a:p>
            <a:endParaRPr lang="de-DE"/>
          </a:p>
          <a:p>
            <a:pPr>
              <a:buFontTx/>
              <a:buNone/>
            </a:pPr>
            <a:r>
              <a:rPr lang="de-DE"/>
              <a:t>(„Klar“ seit Paul Martini, 1932)</a:t>
            </a:r>
          </a:p>
        </p:txBody>
      </p:sp>
    </p:spTree>
    <p:extLst>
      <p:ext uri="{BB962C8B-B14F-4D97-AF65-F5344CB8AC3E}">
        <p14:creationId xmlns:p14="http://schemas.microsoft.com/office/powerpoint/2010/main" val="313561388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913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564776"/>
          </a:xfrm>
        </p:spPr>
        <p:txBody>
          <a:bodyPr/>
          <a:lstStyle/>
          <a:p>
            <a:r>
              <a:rPr lang="de-DE" dirty="0" smtClean="0"/>
              <a:t>Der Weg zur “Wahrheit</a:t>
            </a:r>
            <a:r>
              <a:rPr lang="de-DE" dirty="0" smtClean="0"/>
              <a:t>“ – nicht ohne Kontrolle</a:t>
            </a:r>
            <a:endParaRPr lang="de-DE" dirty="0"/>
          </a:p>
        </p:txBody>
      </p:sp>
      <p:sp>
        <p:nvSpPr>
          <p:cNvPr id="8591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524000"/>
            <a:ext cx="8114168" cy="1757082"/>
          </a:xfrm>
        </p:spPr>
        <p:txBody>
          <a:bodyPr/>
          <a:lstStyle/>
          <a:p>
            <a:pPr marL="0" indent="0">
              <a:buFontTx/>
              <a:buNone/>
            </a:pPr>
            <a:endParaRPr lang="de-DE" dirty="0" smtClean="0"/>
          </a:p>
          <a:p>
            <a:pPr marL="0" indent="0">
              <a:buFontTx/>
              <a:buNone/>
            </a:pPr>
            <a:endParaRPr lang="de-DE" dirty="0"/>
          </a:p>
          <a:p>
            <a:pPr marL="0" indent="0">
              <a:buFontTx/>
              <a:buNone/>
            </a:pPr>
            <a:r>
              <a:rPr lang="de-DE" b="1" dirty="0" err="1" smtClean="0">
                <a:solidFill>
                  <a:srgbClr val="FF9B00"/>
                </a:solidFill>
              </a:rPr>
              <a:t>Counterfactual</a:t>
            </a:r>
            <a:r>
              <a:rPr lang="de-DE" b="1" dirty="0" smtClean="0">
                <a:solidFill>
                  <a:srgbClr val="FF9B00"/>
                </a:solidFill>
              </a:rPr>
              <a:t> </a:t>
            </a:r>
            <a:r>
              <a:rPr lang="de-DE" b="1" dirty="0" err="1">
                <a:solidFill>
                  <a:srgbClr val="FF9B00"/>
                </a:solidFill>
              </a:rPr>
              <a:t>thinking</a:t>
            </a:r>
            <a:r>
              <a:rPr lang="de-DE" dirty="0"/>
              <a:t>: </a:t>
            </a:r>
            <a:r>
              <a:rPr lang="de-DE" dirty="0" err="1" smtClean="0"/>
              <a:t>What</a:t>
            </a:r>
            <a:r>
              <a:rPr lang="de-DE" dirty="0" smtClean="0"/>
              <a:t> </a:t>
            </a:r>
            <a:r>
              <a:rPr lang="de-DE" dirty="0" err="1" smtClean="0"/>
              <a:t>would</a:t>
            </a:r>
            <a:r>
              <a:rPr lang="de-DE" dirty="0" smtClean="0"/>
              <a:t> happen </a:t>
            </a:r>
            <a:r>
              <a:rPr lang="de-DE" dirty="0" err="1" smtClean="0"/>
              <a:t>if</a:t>
            </a:r>
            <a:r>
              <a:rPr lang="de-DE" dirty="0" smtClean="0"/>
              <a:t> </a:t>
            </a:r>
            <a:r>
              <a:rPr lang="de-DE" dirty="0"/>
              <a:t>. . </a:t>
            </a:r>
            <a:r>
              <a:rPr lang="de-DE" dirty="0" smtClean="0"/>
              <a:t>.</a:t>
            </a:r>
          </a:p>
          <a:p>
            <a:pPr marL="0" indent="0">
              <a:buFontTx/>
              <a:buNone/>
            </a:pPr>
            <a:endParaRPr lang="de-DE" dirty="0"/>
          </a:p>
          <a:p>
            <a:pPr marL="0" indent="0">
              <a:buFontTx/>
              <a:buNone/>
            </a:pPr>
            <a:r>
              <a:rPr lang="de-DE" dirty="0" smtClean="0"/>
              <a:t>(Was wäre, wenn . . . : Formulieren einer Alternative, d. h. Kontrolle)</a:t>
            </a:r>
            <a:br>
              <a:rPr lang="de-DE" dirty="0" smtClean="0"/>
            </a:br>
            <a:r>
              <a:rPr lang="de-DE" dirty="0" smtClean="0"/>
              <a:t/>
            </a:r>
            <a:br>
              <a:rPr lang="de-DE" dirty="0" smtClean="0"/>
            </a:br>
            <a:endParaRPr lang="de-DE" dirty="0" smtClean="0"/>
          </a:p>
          <a:p>
            <a:pPr marL="0" indent="0">
              <a:buFontTx/>
              <a:buNone/>
            </a:pPr>
            <a:endParaRPr lang="de-DE" dirty="0"/>
          </a:p>
          <a:p>
            <a:pPr marL="0" indent="0">
              <a:buFontTx/>
              <a:buNone/>
            </a:pPr>
            <a:r>
              <a:rPr lang="de-DE" dirty="0" smtClean="0"/>
              <a:t>Entscheidungsregeln für Individuen </a:t>
            </a:r>
            <a:r>
              <a:rPr lang="de-DE" b="1" dirty="0" smtClean="0">
                <a:solidFill>
                  <a:srgbClr val="FF9B00"/>
                </a:solidFill>
              </a:rPr>
              <a:t>basieren auf Wahrscheinlichkeiten </a:t>
            </a:r>
            <a:r>
              <a:rPr lang="de-DE" dirty="0" smtClean="0"/>
              <a:t>aus dem Vergleich von Gruppen</a:t>
            </a:r>
            <a:endParaRPr lang="de-DE" dirty="0"/>
          </a:p>
          <a:p>
            <a:endParaRPr lang="de-DE" dirty="0"/>
          </a:p>
          <a:p>
            <a:pPr>
              <a:buFontTx/>
              <a:buNone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1400318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Entscheidende Orientierung</a:t>
            </a:r>
          </a:p>
        </p:txBody>
      </p:sp>
      <p:sp>
        <p:nvSpPr>
          <p:cNvPr id="8601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381000" indent="-381000"/>
            <a:endParaRPr lang="de-DE" dirty="0"/>
          </a:p>
          <a:p>
            <a:pPr marL="381000" indent="-381000">
              <a:buFontTx/>
              <a:buNone/>
            </a:pPr>
            <a:endParaRPr lang="de-DE" dirty="0"/>
          </a:p>
          <a:p>
            <a:pPr marL="381000" indent="-381000">
              <a:buFontTx/>
              <a:buAutoNum type="arabicPeriod"/>
            </a:pPr>
            <a:r>
              <a:rPr lang="de-DE" dirty="0"/>
              <a:t>Minimierung von systematischen Verzerrungen (Bias)</a:t>
            </a:r>
          </a:p>
          <a:p>
            <a:pPr marL="381000" indent="-381000">
              <a:buFontTx/>
              <a:buAutoNum type="arabicPeriod"/>
            </a:pPr>
            <a:endParaRPr lang="de-DE" dirty="0"/>
          </a:p>
          <a:p>
            <a:pPr marL="381000" indent="-381000">
              <a:buFontTx/>
              <a:buAutoNum type="arabicPeriod"/>
            </a:pPr>
            <a:endParaRPr lang="de-DE" dirty="0"/>
          </a:p>
          <a:p>
            <a:pPr marL="381000" indent="-381000">
              <a:buFontTx/>
              <a:buAutoNum type="arabicPeriod"/>
            </a:pPr>
            <a:r>
              <a:rPr lang="de-DE" dirty="0"/>
              <a:t>Kontrolle/Ausschaltung von Zufall (Play </a:t>
            </a:r>
            <a:r>
              <a:rPr lang="de-DE" dirty="0" err="1"/>
              <a:t>of</a:t>
            </a:r>
            <a:r>
              <a:rPr lang="de-DE" dirty="0"/>
              <a:t> Chance</a:t>
            </a:r>
            <a:r>
              <a:rPr lang="de-DE" dirty="0" smtClean="0"/>
              <a:t>)</a:t>
            </a:r>
          </a:p>
          <a:p>
            <a:pPr marL="381000" indent="-381000">
              <a:buFontTx/>
              <a:buAutoNum type="arabicPeriod"/>
            </a:pPr>
            <a:endParaRPr lang="de-DE" dirty="0"/>
          </a:p>
          <a:p>
            <a:pPr marL="381000" indent="-381000">
              <a:buFontTx/>
              <a:buAutoNum type="arabicPeriod"/>
            </a:pPr>
            <a:endParaRPr lang="de-DE" dirty="0" smtClean="0"/>
          </a:p>
          <a:p>
            <a:pPr marL="0" indent="0">
              <a:buNone/>
            </a:pPr>
            <a:endParaRPr lang="de-DE" dirty="0" smtClean="0"/>
          </a:p>
          <a:p>
            <a:pPr marL="0" indent="0">
              <a:buNone/>
            </a:pPr>
            <a:r>
              <a:rPr lang="de-DE" dirty="0" smtClean="0"/>
              <a:t>Goldstandard ist nicht die kontrollierte, randomisierte (</a:t>
            </a:r>
            <a:r>
              <a:rPr lang="de-DE" dirty="0" err="1" smtClean="0"/>
              <a:t>verblindete</a:t>
            </a:r>
            <a:r>
              <a:rPr lang="de-DE" dirty="0" smtClean="0"/>
              <a:t>)  Studie, sondern </a:t>
            </a:r>
            <a:r>
              <a:rPr lang="de-DE" dirty="0" smtClean="0"/>
              <a:t>die beste Information für Neumann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0214307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1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Randomisierte klinische Studien: Rationale</a:t>
            </a:r>
            <a:endParaRPr lang="en-GB"/>
          </a:p>
        </p:txBody>
      </p:sp>
      <p:sp>
        <p:nvSpPr>
          <p:cNvPr id="791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3238" y="1866900"/>
            <a:ext cx="7924800" cy="2197100"/>
          </a:xfrm>
          <a:noFill/>
          <a:ln/>
        </p:spPr>
        <p:txBody>
          <a:bodyPr lIns="0" tIns="0" rIns="0" bIns="0"/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de-DE"/>
              <a:t>Naturwissenschaftliches Experiment: Variation eines Faktors bei gleichzeitiger Fixierung aller anderen Einflußgrößen</a:t>
            </a:r>
            <a:r>
              <a:rPr lang="de-DE">
                <a:solidFill>
                  <a:srgbClr val="000000"/>
                </a:solidFill>
              </a:rPr>
              <a:t> </a:t>
            </a:r>
          </a:p>
          <a:p>
            <a:pPr algn="just">
              <a:lnSpc>
                <a:spcPct val="130000"/>
              </a:lnSpc>
              <a:spcBef>
                <a:spcPct val="50000"/>
              </a:spcBef>
            </a:pPr>
            <a:r>
              <a:rPr lang="de-DE" noProof="1"/>
              <a:t>unerfüllbar  im Rahmen klinischer Studie</a:t>
            </a:r>
            <a:endParaRPr lang="de-DE"/>
          </a:p>
          <a:p>
            <a:pPr algn="just">
              <a:lnSpc>
                <a:spcPct val="130000"/>
              </a:lnSpc>
              <a:spcBef>
                <a:spcPct val="50000"/>
              </a:spcBef>
            </a:pPr>
            <a:r>
              <a:rPr lang="de-DE"/>
              <a:t>deswegen: Randomisation</a:t>
            </a:r>
            <a:endParaRPr lang="de-DE" noProof="1"/>
          </a:p>
        </p:txBody>
      </p:sp>
      <p:sp>
        <p:nvSpPr>
          <p:cNvPr id="791556" name="Rectangle 4"/>
          <p:cNvSpPr>
            <a:spLocks noChangeArrowheads="1"/>
          </p:cNvSpPr>
          <p:nvPr/>
        </p:nvSpPr>
        <p:spPr bwMode="auto">
          <a:xfrm>
            <a:off x="3429000" y="5164138"/>
            <a:ext cx="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endParaRPr lang="en-GB" b="0">
              <a:solidFill>
                <a:srgbClr val="FFFFFF"/>
              </a:solidFill>
              <a:latin typeface="Times New Roman" pitchFamily="18" charset="0"/>
            </a:endParaRPr>
          </a:p>
        </p:txBody>
      </p:sp>
      <p:grpSp>
        <p:nvGrpSpPr>
          <p:cNvPr id="791557" name="Group 5"/>
          <p:cNvGrpSpPr>
            <a:grpSpLocks/>
          </p:cNvGrpSpPr>
          <p:nvPr/>
        </p:nvGrpSpPr>
        <p:grpSpPr bwMode="auto">
          <a:xfrm>
            <a:off x="679450" y="4276725"/>
            <a:ext cx="7891463" cy="2090738"/>
            <a:chOff x="428" y="2487"/>
            <a:chExt cx="4971" cy="1317"/>
          </a:xfrm>
        </p:grpSpPr>
        <p:sp>
          <p:nvSpPr>
            <p:cNvPr id="791558" name="Text Box 6"/>
            <p:cNvSpPr txBox="1">
              <a:spLocks noChangeArrowheads="1"/>
            </p:cNvSpPr>
            <p:nvPr/>
          </p:nvSpPr>
          <p:spPr bwMode="auto">
            <a:xfrm>
              <a:off x="428" y="2967"/>
              <a:ext cx="49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buClr>
                  <a:srgbClr val="FF9900"/>
                </a:buClr>
              </a:pPr>
              <a:r>
                <a:rPr lang="de-DE" sz="2000" b="0">
                  <a:solidFill>
                    <a:srgbClr val="FFFFFF"/>
                  </a:solidFill>
                </a:rPr>
                <a:t>Patient</a:t>
              </a:r>
            </a:p>
          </p:txBody>
        </p:sp>
        <p:sp>
          <p:nvSpPr>
            <p:cNvPr id="791559" name="Text Box 7"/>
            <p:cNvSpPr txBox="1">
              <a:spLocks noChangeArrowheads="1"/>
            </p:cNvSpPr>
            <p:nvPr/>
          </p:nvSpPr>
          <p:spPr bwMode="auto">
            <a:xfrm>
              <a:off x="1517" y="2937"/>
              <a:ext cx="949" cy="3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65000"/>
                </a:lnSpc>
                <a:spcBef>
                  <a:spcPct val="50000"/>
                </a:spcBef>
                <a:buClr>
                  <a:srgbClr val="FF9900"/>
                </a:buClr>
              </a:pPr>
              <a:r>
                <a:rPr lang="de-DE" sz="2000" b="0">
                  <a:solidFill>
                    <a:srgbClr val="FFFFFF"/>
                  </a:solidFill>
                </a:rPr>
                <a:t>Einschluß-</a:t>
              </a:r>
            </a:p>
            <a:p>
              <a:pPr algn="ctr">
                <a:lnSpc>
                  <a:spcPct val="65000"/>
                </a:lnSpc>
                <a:spcBef>
                  <a:spcPct val="50000"/>
                </a:spcBef>
                <a:buClr>
                  <a:srgbClr val="FF9900"/>
                </a:buClr>
              </a:pPr>
              <a:r>
                <a:rPr lang="de-DE" sz="2000" b="0">
                  <a:solidFill>
                    <a:srgbClr val="FFFFFF"/>
                  </a:solidFill>
                </a:rPr>
                <a:t>Kriterien?</a:t>
              </a:r>
            </a:p>
          </p:txBody>
        </p:sp>
        <p:sp>
          <p:nvSpPr>
            <p:cNvPr id="791560" name="Text Box 8"/>
            <p:cNvSpPr txBox="1">
              <a:spLocks noChangeArrowheads="1"/>
            </p:cNvSpPr>
            <p:nvPr/>
          </p:nvSpPr>
          <p:spPr bwMode="auto">
            <a:xfrm>
              <a:off x="3095" y="2979"/>
              <a:ext cx="1254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spcBef>
                  <a:spcPct val="50000"/>
                </a:spcBef>
                <a:buClr>
                  <a:srgbClr val="FF9900"/>
                </a:buClr>
              </a:pPr>
              <a:r>
                <a:rPr lang="de-DE" sz="2000" b="0">
                  <a:solidFill>
                    <a:srgbClr val="FFFFFF"/>
                  </a:solidFill>
                </a:rPr>
                <a:t>Randomisation</a:t>
              </a:r>
            </a:p>
          </p:txBody>
        </p:sp>
        <p:sp>
          <p:nvSpPr>
            <p:cNvPr id="791561" name="Text Box 9"/>
            <p:cNvSpPr txBox="1">
              <a:spLocks noChangeArrowheads="1"/>
            </p:cNvSpPr>
            <p:nvPr/>
          </p:nvSpPr>
          <p:spPr bwMode="auto">
            <a:xfrm>
              <a:off x="2673" y="2844"/>
              <a:ext cx="214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spcBef>
                  <a:spcPct val="50000"/>
                </a:spcBef>
                <a:buClr>
                  <a:srgbClr val="FF9900"/>
                </a:buClr>
              </a:pPr>
              <a:r>
                <a:rPr lang="de-DE" sz="2000" b="0">
                  <a:solidFill>
                    <a:srgbClr val="FFFFFF"/>
                  </a:solidFill>
                </a:rPr>
                <a:t>ja</a:t>
              </a:r>
            </a:p>
          </p:txBody>
        </p:sp>
        <p:sp>
          <p:nvSpPr>
            <p:cNvPr id="791562" name="Text Box 10"/>
            <p:cNvSpPr txBox="1">
              <a:spLocks noChangeArrowheads="1"/>
            </p:cNvSpPr>
            <p:nvPr/>
          </p:nvSpPr>
          <p:spPr bwMode="auto">
            <a:xfrm>
              <a:off x="2100" y="3474"/>
              <a:ext cx="352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spcBef>
                  <a:spcPct val="50000"/>
                </a:spcBef>
                <a:buClr>
                  <a:srgbClr val="FF9900"/>
                </a:buClr>
              </a:pPr>
              <a:r>
                <a:rPr lang="de-DE" sz="2000" b="0">
                  <a:solidFill>
                    <a:srgbClr val="FFFFFF"/>
                  </a:solidFill>
                </a:rPr>
                <a:t>nein</a:t>
              </a:r>
            </a:p>
          </p:txBody>
        </p:sp>
        <p:sp>
          <p:nvSpPr>
            <p:cNvPr id="791563" name="Text Box 11"/>
            <p:cNvSpPr txBox="1">
              <a:spLocks noChangeArrowheads="1"/>
            </p:cNvSpPr>
            <p:nvPr/>
          </p:nvSpPr>
          <p:spPr bwMode="auto">
            <a:xfrm>
              <a:off x="4571" y="2559"/>
              <a:ext cx="214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spcBef>
                  <a:spcPct val="50000"/>
                </a:spcBef>
                <a:buClr>
                  <a:srgbClr val="FF9900"/>
                </a:buClr>
              </a:pPr>
              <a:r>
                <a:rPr lang="de-DE" sz="2000">
                  <a:solidFill>
                    <a:srgbClr val="FFFFFF"/>
                  </a:solidFill>
                </a:rPr>
                <a:t>A</a:t>
              </a:r>
              <a:endParaRPr lang="de-DE" sz="2000" b="0">
                <a:solidFill>
                  <a:srgbClr val="FFFFFF"/>
                </a:solidFill>
              </a:endParaRPr>
            </a:p>
          </p:txBody>
        </p:sp>
        <p:sp>
          <p:nvSpPr>
            <p:cNvPr id="791564" name="Text Box 12"/>
            <p:cNvSpPr txBox="1">
              <a:spLocks noChangeArrowheads="1"/>
            </p:cNvSpPr>
            <p:nvPr/>
          </p:nvSpPr>
          <p:spPr bwMode="auto">
            <a:xfrm>
              <a:off x="4580" y="3435"/>
              <a:ext cx="214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spcBef>
                  <a:spcPct val="50000"/>
                </a:spcBef>
                <a:buClr>
                  <a:srgbClr val="FF9900"/>
                </a:buClr>
              </a:pPr>
              <a:r>
                <a:rPr lang="de-DE" sz="2000">
                  <a:solidFill>
                    <a:srgbClr val="FFFFFF"/>
                  </a:solidFill>
                </a:rPr>
                <a:t>B</a:t>
              </a:r>
              <a:endParaRPr lang="de-DE" sz="2000" b="0">
                <a:solidFill>
                  <a:srgbClr val="FFFFFF"/>
                </a:solidFill>
              </a:endParaRPr>
            </a:p>
          </p:txBody>
        </p:sp>
        <p:sp>
          <p:nvSpPr>
            <p:cNvPr id="791565" name="Line 13"/>
            <p:cNvSpPr>
              <a:spLocks noChangeShapeType="1"/>
            </p:cNvSpPr>
            <p:nvPr/>
          </p:nvSpPr>
          <p:spPr bwMode="auto">
            <a:xfrm>
              <a:off x="982" y="3081"/>
              <a:ext cx="41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endParaRPr lang="de-DE"/>
            </a:p>
          </p:txBody>
        </p:sp>
        <p:sp>
          <p:nvSpPr>
            <p:cNvPr id="791566" name="Rectangle 14"/>
            <p:cNvSpPr>
              <a:spLocks noChangeArrowheads="1"/>
            </p:cNvSpPr>
            <p:nvPr/>
          </p:nvSpPr>
          <p:spPr bwMode="auto">
            <a:xfrm>
              <a:off x="1434" y="2835"/>
              <a:ext cx="1104" cy="516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endParaRPr lang="de-DE"/>
            </a:p>
          </p:txBody>
        </p:sp>
        <p:sp>
          <p:nvSpPr>
            <p:cNvPr id="791567" name="Line 15"/>
            <p:cNvSpPr>
              <a:spLocks noChangeShapeType="1"/>
            </p:cNvSpPr>
            <p:nvPr/>
          </p:nvSpPr>
          <p:spPr bwMode="auto">
            <a:xfrm>
              <a:off x="2538" y="3093"/>
              <a:ext cx="485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endParaRPr lang="de-DE"/>
            </a:p>
          </p:txBody>
        </p:sp>
        <p:sp>
          <p:nvSpPr>
            <p:cNvPr id="791568" name="Line 16"/>
            <p:cNvSpPr>
              <a:spLocks noChangeShapeType="1"/>
            </p:cNvSpPr>
            <p:nvPr/>
          </p:nvSpPr>
          <p:spPr bwMode="auto">
            <a:xfrm>
              <a:off x="1993" y="3372"/>
              <a:ext cx="0" cy="4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endParaRPr lang="de-DE"/>
            </a:p>
          </p:txBody>
        </p:sp>
        <p:sp>
          <p:nvSpPr>
            <p:cNvPr id="791569" name="Line 17"/>
            <p:cNvSpPr>
              <a:spLocks noChangeShapeType="1"/>
            </p:cNvSpPr>
            <p:nvPr/>
          </p:nvSpPr>
          <p:spPr bwMode="auto">
            <a:xfrm flipV="1">
              <a:off x="4241" y="2667"/>
              <a:ext cx="213" cy="40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endParaRPr lang="de-DE"/>
            </a:p>
          </p:txBody>
        </p:sp>
        <p:sp>
          <p:nvSpPr>
            <p:cNvPr id="791570" name="Rectangle 18"/>
            <p:cNvSpPr>
              <a:spLocks noChangeArrowheads="1"/>
            </p:cNvSpPr>
            <p:nvPr/>
          </p:nvSpPr>
          <p:spPr bwMode="auto">
            <a:xfrm>
              <a:off x="4518" y="2487"/>
              <a:ext cx="192" cy="34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endParaRPr lang="de-DE"/>
            </a:p>
          </p:txBody>
        </p:sp>
        <p:sp>
          <p:nvSpPr>
            <p:cNvPr id="791571" name="Rectangle 19"/>
            <p:cNvSpPr>
              <a:spLocks noChangeArrowheads="1"/>
            </p:cNvSpPr>
            <p:nvPr/>
          </p:nvSpPr>
          <p:spPr bwMode="auto">
            <a:xfrm>
              <a:off x="4518" y="3291"/>
              <a:ext cx="213" cy="4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endParaRPr lang="de-DE"/>
            </a:p>
          </p:txBody>
        </p:sp>
        <p:sp>
          <p:nvSpPr>
            <p:cNvPr id="791572" name="Rectangle 20"/>
            <p:cNvSpPr>
              <a:spLocks noChangeArrowheads="1"/>
            </p:cNvSpPr>
            <p:nvPr/>
          </p:nvSpPr>
          <p:spPr bwMode="auto">
            <a:xfrm>
              <a:off x="4536" y="3351"/>
              <a:ext cx="192" cy="34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endParaRPr lang="de-DE"/>
            </a:p>
          </p:txBody>
        </p:sp>
        <p:sp>
          <p:nvSpPr>
            <p:cNvPr id="791573" name="Line 21"/>
            <p:cNvSpPr>
              <a:spLocks noChangeShapeType="1"/>
            </p:cNvSpPr>
            <p:nvPr/>
          </p:nvSpPr>
          <p:spPr bwMode="auto">
            <a:xfrm>
              <a:off x="4241" y="3063"/>
              <a:ext cx="224" cy="4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endParaRPr lang="de-DE"/>
            </a:p>
          </p:txBody>
        </p:sp>
        <p:sp>
          <p:nvSpPr>
            <p:cNvPr id="791574" name="Line 22"/>
            <p:cNvSpPr>
              <a:spLocks noChangeShapeType="1"/>
            </p:cNvSpPr>
            <p:nvPr/>
          </p:nvSpPr>
          <p:spPr bwMode="auto">
            <a:xfrm flipV="1">
              <a:off x="4784" y="2667"/>
              <a:ext cx="615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endParaRPr lang="de-DE"/>
            </a:p>
          </p:txBody>
        </p:sp>
        <p:sp>
          <p:nvSpPr>
            <p:cNvPr id="791575" name="Line 23"/>
            <p:cNvSpPr>
              <a:spLocks noChangeShapeType="1"/>
            </p:cNvSpPr>
            <p:nvPr/>
          </p:nvSpPr>
          <p:spPr bwMode="auto">
            <a:xfrm flipV="1">
              <a:off x="4784" y="3531"/>
              <a:ext cx="615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endParaRPr lang="de-DE"/>
            </a:p>
          </p:txBody>
        </p:sp>
      </p:grpSp>
      <p:sp>
        <p:nvSpPr>
          <p:cNvPr id="24" name="Textfeld 23"/>
          <p:cNvSpPr txBox="1"/>
          <p:nvPr/>
        </p:nvSpPr>
        <p:spPr>
          <a:xfrm>
            <a:off x="8304754" y="4852992"/>
            <a:ext cx="56137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4800" dirty="0" smtClean="0">
                <a:solidFill>
                  <a:srgbClr val="FF9B00"/>
                </a:solidFill>
              </a:rPr>
              <a:t>?</a:t>
            </a:r>
            <a:endParaRPr lang="de-DE" sz="4800" dirty="0">
              <a:solidFill>
                <a:srgbClr val="FF9B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4975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1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Beobachtungsstudien</a:t>
            </a:r>
            <a:endParaRPr lang="en-GB" dirty="0"/>
          </a:p>
        </p:txBody>
      </p:sp>
      <p:sp>
        <p:nvSpPr>
          <p:cNvPr id="791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3238" y="1866900"/>
            <a:ext cx="7924800" cy="2197100"/>
          </a:xfrm>
          <a:noFill/>
          <a:ln/>
        </p:spPr>
        <p:txBody>
          <a:bodyPr lIns="0" tIns="0" rIns="0" bIns="0"/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de-DE" dirty="0"/>
              <a:t>k</a:t>
            </a:r>
            <a:r>
              <a:rPr lang="de-DE" dirty="0" smtClean="0"/>
              <a:t>ein experimentelles Eingreifen</a:t>
            </a:r>
            <a:endParaRPr lang="de-DE" dirty="0">
              <a:solidFill>
                <a:srgbClr val="000000"/>
              </a:solidFill>
            </a:endParaRPr>
          </a:p>
          <a:p>
            <a:pPr algn="just">
              <a:lnSpc>
                <a:spcPct val="130000"/>
              </a:lnSpc>
              <a:spcBef>
                <a:spcPct val="50000"/>
              </a:spcBef>
            </a:pPr>
            <a:r>
              <a:rPr lang="de-DE" noProof="1" smtClean="0"/>
              <a:t>Beobachtung des “natürlichen“ Verlaufs </a:t>
            </a:r>
            <a:endParaRPr lang="de-DE" dirty="0"/>
          </a:p>
          <a:p>
            <a:pPr algn="just">
              <a:lnSpc>
                <a:spcPct val="130000"/>
              </a:lnSpc>
              <a:spcBef>
                <a:spcPct val="50000"/>
              </a:spcBef>
            </a:pPr>
            <a:r>
              <a:rPr lang="de-DE" noProof="1"/>
              <a:t>m</a:t>
            </a:r>
            <a:r>
              <a:rPr lang="de-DE" noProof="1" smtClean="0"/>
              <a:t>anchmal als „natürliches Experiment“ bezeichnet</a:t>
            </a:r>
            <a:endParaRPr lang="de-DE" noProof="1"/>
          </a:p>
        </p:txBody>
      </p:sp>
      <p:sp>
        <p:nvSpPr>
          <p:cNvPr id="791556" name="Rectangle 4"/>
          <p:cNvSpPr>
            <a:spLocks noChangeArrowheads="1"/>
          </p:cNvSpPr>
          <p:nvPr/>
        </p:nvSpPr>
        <p:spPr bwMode="auto">
          <a:xfrm>
            <a:off x="3429000" y="5164138"/>
            <a:ext cx="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endParaRPr lang="en-GB" b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791558" name="Text Box 6"/>
          <p:cNvSpPr txBox="1">
            <a:spLocks noChangeArrowheads="1"/>
          </p:cNvSpPr>
          <p:nvPr/>
        </p:nvSpPr>
        <p:spPr bwMode="auto">
          <a:xfrm>
            <a:off x="679450" y="4387373"/>
            <a:ext cx="7905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>
              <a:buClr>
                <a:srgbClr val="FF9900"/>
              </a:buClr>
            </a:pPr>
            <a:r>
              <a:rPr lang="de-DE" sz="2000" b="0" dirty="0">
                <a:solidFill>
                  <a:srgbClr val="FFFFFF"/>
                </a:solidFill>
              </a:rPr>
              <a:t>Patient</a:t>
            </a:r>
          </a:p>
        </p:txBody>
      </p:sp>
      <p:sp>
        <p:nvSpPr>
          <p:cNvPr id="791563" name="Text Box 11"/>
          <p:cNvSpPr txBox="1">
            <a:spLocks noChangeArrowheads="1"/>
          </p:cNvSpPr>
          <p:nvPr/>
        </p:nvSpPr>
        <p:spPr bwMode="auto">
          <a:xfrm>
            <a:off x="2446479" y="4391025"/>
            <a:ext cx="3397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>
              <a:spcBef>
                <a:spcPct val="50000"/>
              </a:spcBef>
              <a:buClr>
                <a:srgbClr val="FF9900"/>
              </a:buClr>
            </a:pPr>
            <a:r>
              <a:rPr lang="de-DE" sz="2000">
                <a:solidFill>
                  <a:srgbClr val="FFFFFF"/>
                </a:solidFill>
              </a:rPr>
              <a:t>A</a:t>
            </a:r>
            <a:endParaRPr lang="de-DE" sz="2000" b="0">
              <a:solidFill>
                <a:srgbClr val="FFFFFF"/>
              </a:solidFill>
            </a:endParaRPr>
          </a:p>
        </p:txBody>
      </p:sp>
      <p:sp>
        <p:nvSpPr>
          <p:cNvPr id="791564" name="Text Box 12"/>
          <p:cNvSpPr txBox="1">
            <a:spLocks noChangeArrowheads="1"/>
          </p:cNvSpPr>
          <p:nvPr/>
        </p:nvSpPr>
        <p:spPr bwMode="auto">
          <a:xfrm>
            <a:off x="2460766" y="5781675"/>
            <a:ext cx="3397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>
              <a:spcBef>
                <a:spcPct val="50000"/>
              </a:spcBef>
              <a:buClr>
                <a:srgbClr val="FF9900"/>
              </a:buClr>
            </a:pPr>
            <a:r>
              <a:rPr lang="de-DE" sz="2000">
                <a:solidFill>
                  <a:srgbClr val="FFFFFF"/>
                </a:solidFill>
              </a:rPr>
              <a:t>B</a:t>
            </a:r>
            <a:endParaRPr lang="de-DE" sz="2000" b="0">
              <a:solidFill>
                <a:srgbClr val="FFFFFF"/>
              </a:solidFill>
            </a:endParaRPr>
          </a:p>
        </p:txBody>
      </p:sp>
      <p:sp>
        <p:nvSpPr>
          <p:cNvPr id="791565" name="Line 13"/>
          <p:cNvSpPr>
            <a:spLocks noChangeShapeType="1"/>
          </p:cNvSpPr>
          <p:nvPr/>
        </p:nvSpPr>
        <p:spPr bwMode="auto">
          <a:xfrm>
            <a:off x="1558925" y="4568348"/>
            <a:ext cx="6604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endParaRPr lang="de-DE"/>
          </a:p>
        </p:txBody>
      </p:sp>
      <p:sp>
        <p:nvSpPr>
          <p:cNvPr id="791570" name="Rectangle 18"/>
          <p:cNvSpPr>
            <a:spLocks noChangeArrowheads="1"/>
          </p:cNvSpPr>
          <p:nvPr/>
        </p:nvSpPr>
        <p:spPr bwMode="auto">
          <a:xfrm>
            <a:off x="2362341" y="4276725"/>
            <a:ext cx="304800" cy="552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endParaRPr lang="de-DE"/>
          </a:p>
        </p:txBody>
      </p:sp>
      <p:sp>
        <p:nvSpPr>
          <p:cNvPr id="791571" name="Rectangle 19"/>
          <p:cNvSpPr>
            <a:spLocks noChangeArrowheads="1"/>
          </p:cNvSpPr>
          <p:nvPr/>
        </p:nvSpPr>
        <p:spPr bwMode="auto">
          <a:xfrm>
            <a:off x="2362341" y="5553075"/>
            <a:ext cx="338138" cy="704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endParaRPr lang="de-DE"/>
          </a:p>
        </p:txBody>
      </p:sp>
      <p:sp>
        <p:nvSpPr>
          <p:cNvPr id="791572" name="Rectangle 20"/>
          <p:cNvSpPr>
            <a:spLocks noChangeArrowheads="1"/>
          </p:cNvSpPr>
          <p:nvPr/>
        </p:nvSpPr>
        <p:spPr bwMode="auto">
          <a:xfrm>
            <a:off x="2390916" y="5648325"/>
            <a:ext cx="304800" cy="552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endParaRPr lang="de-DE"/>
          </a:p>
        </p:txBody>
      </p:sp>
      <p:sp>
        <p:nvSpPr>
          <p:cNvPr id="791574" name="Line 22"/>
          <p:cNvSpPr>
            <a:spLocks noChangeShapeType="1"/>
          </p:cNvSpPr>
          <p:nvPr/>
        </p:nvSpPr>
        <p:spPr bwMode="auto">
          <a:xfrm flipV="1">
            <a:off x="2784616" y="4562475"/>
            <a:ext cx="4455428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endParaRPr lang="de-DE"/>
          </a:p>
        </p:txBody>
      </p:sp>
      <p:sp>
        <p:nvSpPr>
          <p:cNvPr id="791575" name="Line 23"/>
          <p:cNvSpPr>
            <a:spLocks noChangeShapeType="1"/>
          </p:cNvSpPr>
          <p:nvPr/>
        </p:nvSpPr>
        <p:spPr bwMode="auto">
          <a:xfrm flipV="1">
            <a:off x="2784616" y="5924550"/>
            <a:ext cx="4455428" cy="95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endParaRPr lang="de-DE"/>
          </a:p>
        </p:txBody>
      </p:sp>
      <p:sp>
        <p:nvSpPr>
          <p:cNvPr id="24" name="Text Box 6"/>
          <p:cNvSpPr txBox="1">
            <a:spLocks noChangeArrowheads="1"/>
          </p:cNvSpPr>
          <p:nvPr/>
        </p:nvSpPr>
        <p:spPr bwMode="auto">
          <a:xfrm>
            <a:off x="679449" y="5753100"/>
            <a:ext cx="7905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>
              <a:buClr>
                <a:srgbClr val="FF9900"/>
              </a:buClr>
            </a:pPr>
            <a:r>
              <a:rPr lang="de-DE" sz="2000" b="0" dirty="0">
                <a:solidFill>
                  <a:srgbClr val="FFFFFF"/>
                </a:solidFill>
              </a:rPr>
              <a:t>Patient</a:t>
            </a:r>
          </a:p>
        </p:txBody>
      </p:sp>
      <p:sp>
        <p:nvSpPr>
          <p:cNvPr id="25" name="Line 13"/>
          <p:cNvSpPr>
            <a:spLocks noChangeShapeType="1"/>
          </p:cNvSpPr>
          <p:nvPr/>
        </p:nvSpPr>
        <p:spPr bwMode="auto">
          <a:xfrm>
            <a:off x="1558924" y="5934075"/>
            <a:ext cx="6604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endParaRPr lang="de-DE"/>
          </a:p>
        </p:txBody>
      </p:sp>
      <p:sp>
        <p:nvSpPr>
          <p:cNvPr id="3" name="Textfeld 2"/>
          <p:cNvSpPr txBox="1"/>
          <p:nvPr/>
        </p:nvSpPr>
        <p:spPr>
          <a:xfrm>
            <a:off x="7240044" y="4852992"/>
            <a:ext cx="56137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4800" dirty="0" smtClean="0">
                <a:solidFill>
                  <a:srgbClr val="FF9B00"/>
                </a:solidFill>
              </a:rPr>
              <a:t>?</a:t>
            </a:r>
            <a:endParaRPr lang="de-DE" sz="4800" dirty="0">
              <a:solidFill>
                <a:srgbClr val="FF9B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3531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1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Fall-Kontroll-Studien</a:t>
            </a:r>
            <a:endParaRPr lang="en-GB" dirty="0"/>
          </a:p>
        </p:txBody>
      </p:sp>
      <p:sp>
        <p:nvSpPr>
          <p:cNvPr id="791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3238" y="1866900"/>
            <a:ext cx="7924800" cy="2197100"/>
          </a:xfrm>
          <a:noFill/>
          <a:ln/>
        </p:spPr>
        <p:txBody>
          <a:bodyPr lIns="0" tIns="0" rIns="0" bIns="0"/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de-DE" dirty="0"/>
              <a:t>k</a:t>
            </a:r>
            <a:r>
              <a:rPr lang="de-DE" dirty="0" smtClean="0"/>
              <a:t>ein experimentelles Eingreifen</a:t>
            </a:r>
            <a:r>
              <a:rPr lang="de-DE" dirty="0" smtClean="0">
                <a:solidFill>
                  <a:srgbClr val="000000"/>
                </a:solidFill>
              </a:rPr>
              <a:t> </a:t>
            </a:r>
            <a:endParaRPr lang="de-DE" dirty="0">
              <a:solidFill>
                <a:srgbClr val="000000"/>
              </a:solidFill>
            </a:endParaRPr>
          </a:p>
          <a:p>
            <a:pPr algn="just">
              <a:lnSpc>
                <a:spcPct val="130000"/>
              </a:lnSpc>
              <a:spcBef>
                <a:spcPct val="50000"/>
              </a:spcBef>
            </a:pPr>
            <a:r>
              <a:rPr lang="de-DE" noProof="1" smtClean="0"/>
              <a:t>Fälle und Kontrollen zu einem vergangenen Zeitpunkt betrachten</a:t>
            </a:r>
            <a:endParaRPr lang="de-DE" dirty="0"/>
          </a:p>
          <a:p>
            <a:pPr algn="just">
              <a:lnSpc>
                <a:spcPct val="130000"/>
              </a:lnSpc>
              <a:spcBef>
                <a:spcPct val="50000"/>
              </a:spcBef>
            </a:pPr>
            <a:r>
              <a:rPr lang="de-DE" noProof="1" smtClean="0"/>
              <a:t>Kontrollen bestimmen: große Herausforderung</a:t>
            </a:r>
            <a:endParaRPr lang="de-DE" noProof="1"/>
          </a:p>
        </p:txBody>
      </p:sp>
      <p:sp>
        <p:nvSpPr>
          <p:cNvPr id="791571" name="Rectangle 19"/>
          <p:cNvSpPr>
            <a:spLocks noChangeArrowheads="1"/>
          </p:cNvSpPr>
          <p:nvPr/>
        </p:nvSpPr>
        <p:spPr bwMode="auto">
          <a:xfrm rot="10800000">
            <a:off x="5404606" y="4276725"/>
            <a:ext cx="338138" cy="704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endParaRPr lang="de-DE"/>
          </a:p>
        </p:txBody>
      </p:sp>
      <p:sp>
        <p:nvSpPr>
          <p:cNvPr id="791572" name="Rectangle 20"/>
          <p:cNvSpPr>
            <a:spLocks noChangeArrowheads="1"/>
          </p:cNvSpPr>
          <p:nvPr/>
        </p:nvSpPr>
        <p:spPr bwMode="auto">
          <a:xfrm rot="10800000">
            <a:off x="5409369" y="4333875"/>
            <a:ext cx="304800" cy="552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endParaRPr lang="de-DE"/>
          </a:p>
        </p:txBody>
      </p:sp>
      <p:sp>
        <p:nvSpPr>
          <p:cNvPr id="791556" name="Rectangle 4"/>
          <p:cNvSpPr>
            <a:spLocks noChangeArrowheads="1"/>
          </p:cNvSpPr>
          <p:nvPr/>
        </p:nvSpPr>
        <p:spPr bwMode="auto">
          <a:xfrm rot="10800000">
            <a:off x="4676085" y="5005387"/>
            <a:ext cx="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endParaRPr lang="en-GB" b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791558" name="Text Box 6"/>
          <p:cNvSpPr txBox="1">
            <a:spLocks noChangeArrowheads="1"/>
          </p:cNvSpPr>
          <p:nvPr/>
        </p:nvSpPr>
        <p:spPr bwMode="auto">
          <a:xfrm>
            <a:off x="6635060" y="5667113"/>
            <a:ext cx="2093522" cy="615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>
              <a:buClr>
                <a:srgbClr val="FF9900"/>
              </a:buClr>
            </a:pPr>
            <a:r>
              <a:rPr lang="de-DE" sz="2000" b="0" dirty="0" smtClean="0">
                <a:solidFill>
                  <a:srgbClr val="FFFFFF"/>
                </a:solidFill>
              </a:rPr>
              <a:t>Gesunder/Kranker</a:t>
            </a:r>
            <a:br>
              <a:rPr lang="de-DE" sz="2000" b="0" dirty="0" smtClean="0">
                <a:solidFill>
                  <a:srgbClr val="FFFFFF"/>
                </a:solidFill>
              </a:rPr>
            </a:br>
            <a:r>
              <a:rPr lang="de-DE" sz="2000" b="0" dirty="0" smtClean="0">
                <a:solidFill>
                  <a:srgbClr val="FFFFFF"/>
                </a:solidFill>
              </a:rPr>
              <a:t>ohne A (Kontrolle)</a:t>
            </a:r>
            <a:endParaRPr lang="de-DE" sz="2000" b="0" dirty="0">
              <a:solidFill>
                <a:srgbClr val="FFFFFF"/>
              </a:solidFill>
            </a:endParaRPr>
          </a:p>
        </p:txBody>
      </p:sp>
      <p:sp>
        <p:nvSpPr>
          <p:cNvPr id="791563" name="Text Box 11"/>
          <p:cNvSpPr txBox="1">
            <a:spLocks noChangeArrowheads="1"/>
          </p:cNvSpPr>
          <p:nvPr/>
        </p:nvSpPr>
        <p:spPr bwMode="auto">
          <a:xfrm>
            <a:off x="5494245" y="5838825"/>
            <a:ext cx="3397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>
              <a:spcBef>
                <a:spcPct val="50000"/>
              </a:spcBef>
              <a:buClr>
                <a:srgbClr val="FF9900"/>
              </a:buClr>
            </a:pPr>
            <a:r>
              <a:rPr lang="de-DE" sz="2000" dirty="0">
                <a:solidFill>
                  <a:srgbClr val="FFFFFF"/>
                </a:solidFill>
              </a:rPr>
              <a:t>B</a:t>
            </a:r>
            <a:endParaRPr lang="de-DE" sz="2000" b="0" dirty="0">
              <a:solidFill>
                <a:srgbClr val="FFFFFF"/>
              </a:solidFill>
            </a:endParaRPr>
          </a:p>
        </p:txBody>
      </p:sp>
      <p:sp>
        <p:nvSpPr>
          <p:cNvPr id="791564" name="Text Box 12"/>
          <p:cNvSpPr txBox="1">
            <a:spLocks noChangeArrowheads="1"/>
          </p:cNvSpPr>
          <p:nvPr/>
        </p:nvSpPr>
        <p:spPr bwMode="auto">
          <a:xfrm>
            <a:off x="5479958" y="4448175"/>
            <a:ext cx="3397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>
              <a:spcBef>
                <a:spcPct val="50000"/>
              </a:spcBef>
              <a:buClr>
                <a:srgbClr val="FF9900"/>
              </a:buClr>
            </a:pPr>
            <a:r>
              <a:rPr lang="de-DE" sz="2000" dirty="0" smtClean="0">
                <a:solidFill>
                  <a:srgbClr val="FFFFFF"/>
                </a:solidFill>
              </a:rPr>
              <a:t>A</a:t>
            </a:r>
            <a:endParaRPr lang="de-DE" sz="2000" b="0" dirty="0">
              <a:solidFill>
                <a:srgbClr val="FFFFFF"/>
              </a:solidFill>
            </a:endParaRPr>
          </a:p>
        </p:txBody>
      </p:sp>
      <p:sp>
        <p:nvSpPr>
          <p:cNvPr id="791565" name="Line 13"/>
          <p:cNvSpPr>
            <a:spLocks noChangeShapeType="1"/>
          </p:cNvSpPr>
          <p:nvPr/>
        </p:nvSpPr>
        <p:spPr bwMode="auto">
          <a:xfrm rot="10800000">
            <a:off x="5885760" y="5966302"/>
            <a:ext cx="6604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endParaRPr lang="de-DE"/>
          </a:p>
        </p:txBody>
      </p:sp>
      <p:sp>
        <p:nvSpPr>
          <p:cNvPr id="791570" name="Rectangle 18"/>
          <p:cNvSpPr>
            <a:spLocks noChangeArrowheads="1"/>
          </p:cNvSpPr>
          <p:nvPr/>
        </p:nvSpPr>
        <p:spPr bwMode="auto">
          <a:xfrm>
            <a:off x="5437944" y="5705475"/>
            <a:ext cx="304800" cy="552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endParaRPr lang="de-DE"/>
          </a:p>
        </p:txBody>
      </p:sp>
      <p:sp>
        <p:nvSpPr>
          <p:cNvPr id="791574" name="Line 22"/>
          <p:cNvSpPr>
            <a:spLocks noChangeShapeType="1"/>
          </p:cNvSpPr>
          <p:nvPr/>
        </p:nvSpPr>
        <p:spPr bwMode="auto">
          <a:xfrm rot="10800000" flipV="1">
            <a:off x="1278399" y="5972172"/>
            <a:ext cx="4042070" cy="1905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endParaRPr lang="de-DE"/>
          </a:p>
        </p:txBody>
      </p:sp>
      <p:sp>
        <p:nvSpPr>
          <p:cNvPr id="791575" name="Line 23"/>
          <p:cNvSpPr>
            <a:spLocks noChangeShapeType="1"/>
          </p:cNvSpPr>
          <p:nvPr/>
        </p:nvSpPr>
        <p:spPr bwMode="auto">
          <a:xfrm rot="10800000" flipV="1">
            <a:off x="1278399" y="4600576"/>
            <a:ext cx="404207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endParaRPr lang="de-DE"/>
          </a:p>
        </p:txBody>
      </p:sp>
      <p:sp>
        <p:nvSpPr>
          <p:cNvPr id="24" name="Text Box 6"/>
          <p:cNvSpPr txBox="1">
            <a:spLocks noChangeArrowheads="1"/>
          </p:cNvSpPr>
          <p:nvPr/>
        </p:nvSpPr>
        <p:spPr bwMode="auto">
          <a:xfrm>
            <a:off x="6635061" y="4301386"/>
            <a:ext cx="1837041" cy="615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>
              <a:buClr>
                <a:srgbClr val="FF9900"/>
              </a:buClr>
            </a:pPr>
            <a:r>
              <a:rPr lang="de-DE" sz="2000" b="0" dirty="0" smtClean="0">
                <a:solidFill>
                  <a:srgbClr val="FFFFFF"/>
                </a:solidFill>
              </a:rPr>
              <a:t>Patient/Kranker </a:t>
            </a:r>
            <a:br>
              <a:rPr lang="de-DE" sz="2000" b="0" dirty="0" smtClean="0">
                <a:solidFill>
                  <a:srgbClr val="FFFFFF"/>
                </a:solidFill>
              </a:rPr>
            </a:br>
            <a:r>
              <a:rPr lang="de-DE" sz="2000" b="0" dirty="0" smtClean="0">
                <a:solidFill>
                  <a:srgbClr val="FFFFFF"/>
                </a:solidFill>
              </a:rPr>
              <a:t>mit A</a:t>
            </a:r>
            <a:endParaRPr lang="de-DE" sz="2000" b="0" dirty="0">
              <a:solidFill>
                <a:srgbClr val="FFFFFF"/>
              </a:solidFill>
            </a:endParaRPr>
          </a:p>
        </p:txBody>
      </p:sp>
      <p:sp>
        <p:nvSpPr>
          <p:cNvPr id="25" name="Line 13"/>
          <p:cNvSpPr>
            <a:spLocks noChangeShapeType="1"/>
          </p:cNvSpPr>
          <p:nvPr/>
        </p:nvSpPr>
        <p:spPr bwMode="auto">
          <a:xfrm rot="10800000">
            <a:off x="5885761" y="4600575"/>
            <a:ext cx="6604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endParaRPr lang="de-DE"/>
          </a:p>
        </p:txBody>
      </p:sp>
      <p:sp>
        <p:nvSpPr>
          <p:cNvPr id="3" name="Textfeld 2"/>
          <p:cNvSpPr txBox="1"/>
          <p:nvPr/>
        </p:nvSpPr>
        <p:spPr>
          <a:xfrm>
            <a:off x="1155438" y="4850661"/>
            <a:ext cx="56137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4800" dirty="0" smtClean="0">
                <a:solidFill>
                  <a:srgbClr val="FF9B00"/>
                </a:solidFill>
              </a:rPr>
              <a:t>?</a:t>
            </a:r>
            <a:endParaRPr lang="de-DE" sz="4800" dirty="0">
              <a:solidFill>
                <a:srgbClr val="FF9B00"/>
              </a:solidFill>
            </a:endParaRPr>
          </a:p>
        </p:txBody>
      </p:sp>
      <p:sp>
        <p:nvSpPr>
          <p:cNvPr id="19" name="Text Box 6"/>
          <p:cNvSpPr txBox="1">
            <a:spLocks noChangeArrowheads="1"/>
          </p:cNvSpPr>
          <p:nvPr/>
        </p:nvSpPr>
        <p:spPr bwMode="auto">
          <a:xfrm>
            <a:off x="236917" y="4292798"/>
            <a:ext cx="982641" cy="615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>
              <a:buClr>
                <a:srgbClr val="FF9900"/>
              </a:buClr>
            </a:pPr>
            <a:r>
              <a:rPr lang="de-DE" sz="2000" b="0" dirty="0" smtClean="0">
                <a:solidFill>
                  <a:srgbClr val="FFFFFF"/>
                </a:solidFill>
              </a:rPr>
              <a:t>Mit  </a:t>
            </a:r>
            <a:br>
              <a:rPr lang="de-DE" sz="2000" b="0" dirty="0" smtClean="0">
                <a:solidFill>
                  <a:srgbClr val="FFFFFF"/>
                </a:solidFill>
              </a:rPr>
            </a:br>
            <a:r>
              <a:rPr lang="de-DE" sz="2000" b="0" dirty="0" smtClean="0">
                <a:solidFill>
                  <a:srgbClr val="FFFFFF"/>
                </a:solidFill>
              </a:rPr>
              <a:t>Faktor </a:t>
            </a:r>
            <a:r>
              <a:rPr lang="de-DE" sz="2000" b="0" dirty="0">
                <a:solidFill>
                  <a:srgbClr val="FFFFFF"/>
                </a:solidFill>
              </a:rPr>
              <a:t>R</a:t>
            </a:r>
          </a:p>
        </p:txBody>
      </p:sp>
      <p:sp>
        <p:nvSpPr>
          <p:cNvPr id="20" name="Text Box 6"/>
          <p:cNvSpPr txBox="1">
            <a:spLocks noChangeArrowheads="1"/>
          </p:cNvSpPr>
          <p:nvPr/>
        </p:nvSpPr>
        <p:spPr bwMode="auto">
          <a:xfrm>
            <a:off x="172797" y="5665858"/>
            <a:ext cx="982641" cy="615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>
              <a:buClr>
                <a:srgbClr val="FF9900"/>
              </a:buClr>
            </a:pPr>
            <a:r>
              <a:rPr lang="de-DE" sz="2000" b="0" dirty="0" smtClean="0">
                <a:solidFill>
                  <a:srgbClr val="FFFFFF"/>
                </a:solidFill>
              </a:rPr>
              <a:t>Ohne </a:t>
            </a:r>
            <a:br>
              <a:rPr lang="de-DE" sz="2000" b="0" dirty="0" smtClean="0">
                <a:solidFill>
                  <a:srgbClr val="FFFFFF"/>
                </a:solidFill>
              </a:rPr>
            </a:br>
            <a:r>
              <a:rPr lang="de-DE" sz="2000" b="0" dirty="0" smtClean="0">
                <a:solidFill>
                  <a:srgbClr val="FFFFFF"/>
                </a:solidFill>
              </a:rPr>
              <a:t>Faktor </a:t>
            </a:r>
            <a:r>
              <a:rPr lang="de-DE" sz="2000" b="0" dirty="0">
                <a:solidFill>
                  <a:srgbClr val="FFFFFF"/>
                </a:solidFill>
              </a:rPr>
              <a:t>R</a:t>
            </a:r>
          </a:p>
        </p:txBody>
      </p:sp>
    </p:spTree>
    <p:extLst>
      <p:ext uri="{BB962C8B-B14F-4D97-AF65-F5344CB8AC3E}">
        <p14:creationId xmlns:p14="http://schemas.microsoft.com/office/powerpoint/2010/main" val="915159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22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0"/>
            <a:ext cx="7772400" cy="1143000"/>
          </a:xfrm>
        </p:spPr>
        <p:txBody>
          <a:bodyPr/>
          <a:lstStyle/>
          <a:p>
            <a:r>
              <a:rPr lang="de-DE"/>
              <a:t>Transfer von Forschung in die Praxis</a:t>
            </a:r>
          </a:p>
        </p:txBody>
      </p:sp>
      <p:sp>
        <p:nvSpPr>
          <p:cNvPr id="564227" name="Text Box 3"/>
          <p:cNvSpPr txBox="1">
            <a:spLocks noChangeArrowheads="1"/>
          </p:cNvSpPr>
          <p:nvPr/>
        </p:nvSpPr>
        <p:spPr bwMode="auto">
          <a:xfrm>
            <a:off x="838200" y="2101850"/>
            <a:ext cx="7010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000" b="0">
                <a:solidFill>
                  <a:srgbClr val="FFFFFF"/>
                </a:solidFill>
              </a:rPr>
              <a:t>Forschung / Daten / Studien</a:t>
            </a:r>
          </a:p>
        </p:txBody>
      </p:sp>
      <p:sp>
        <p:nvSpPr>
          <p:cNvPr id="564228" name="Text Box 4"/>
          <p:cNvSpPr txBox="1">
            <a:spLocks noChangeArrowheads="1"/>
          </p:cNvSpPr>
          <p:nvPr/>
        </p:nvSpPr>
        <p:spPr bwMode="auto">
          <a:xfrm rot="16200000">
            <a:off x="7434263" y="4851400"/>
            <a:ext cx="18859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sz="2000">
                <a:solidFill>
                  <a:srgbClr val="FF9B00"/>
                </a:solidFill>
              </a:rPr>
              <a:t>Evidenz -Nutzung</a:t>
            </a:r>
            <a:endParaRPr lang="de-DE" b="0">
              <a:solidFill>
                <a:srgbClr val="FF9B00"/>
              </a:solidFill>
            </a:endParaRPr>
          </a:p>
        </p:txBody>
      </p:sp>
      <p:sp>
        <p:nvSpPr>
          <p:cNvPr id="564229" name="Text Box 5"/>
          <p:cNvSpPr txBox="1">
            <a:spLocks noChangeArrowheads="1"/>
          </p:cNvSpPr>
          <p:nvPr/>
        </p:nvSpPr>
        <p:spPr bwMode="auto">
          <a:xfrm rot="16200000">
            <a:off x="7294563" y="1392237"/>
            <a:ext cx="21145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sz="2000">
                <a:solidFill>
                  <a:srgbClr val="FF9B00"/>
                </a:solidFill>
              </a:rPr>
              <a:t>Evidenz -Produktion</a:t>
            </a:r>
            <a:endParaRPr lang="de-DE" b="0">
              <a:solidFill>
                <a:srgbClr val="FF9B00"/>
              </a:solidFill>
            </a:endParaRPr>
          </a:p>
        </p:txBody>
      </p:sp>
      <p:grpSp>
        <p:nvGrpSpPr>
          <p:cNvPr id="564231" name="Group 7"/>
          <p:cNvGrpSpPr>
            <a:grpSpLocks/>
          </p:cNvGrpSpPr>
          <p:nvPr/>
        </p:nvGrpSpPr>
        <p:grpSpPr bwMode="auto">
          <a:xfrm>
            <a:off x="4394200" y="3124200"/>
            <a:ext cx="1320800" cy="1428750"/>
            <a:chOff x="2768" y="1968"/>
            <a:chExt cx="832" cy="900"/>
          </a:xfrm>
        </p:grpSpPr>
        <p:sp>
          <p:nvSpPr>
            <p:cNvPr id="564232" name="Line 8"/>
            <p:cNvSpPr>
              <a:spLocks noChangeShapeType="1"/>
            </p:cNvSpPr>
            <p:nvPr/>
          </p:nvSpPr>
          <p:spPr bwMode="auto">
            <a:xfrm>
              <a:off x="2768" y="1968"/>
              <a:ext cx="0" cy="900"/>
            </a:xfrm>
            <a:prstGeom prst="line">
              <a:avLst/>
            </a:prstGeom>
            <a:noFill/>
            <a:ln w="101600">
              <a:solidFill>
                <a:srgbClr val="00CC66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  <p:sp>
          <p:nvSpPr>
            <p:cNvPr id="564233" name="Text Box 9"/>
            <p:cNvSpPr txBox="1">
              <a:spLocks noChangeArrowheads="1"/>
            </p:cNvSpPr>
            <p:nvPr/>
          </p:nvSpPr>
          <p:spPr bwMode="auto">
            <a:xfrm>
              <a:off x="2960" y="2052"/>
              <a:ext cx="640" cy="6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de-DE" sz="6000">
                  <a:solidFill>
                    <a:srgbClr val="00CC66"/>
                  </a:solidFill>
                </a:rPr>
                <a:t>?</a:t>
              </a:r>
              <a:endParaRPr lang="de-DE" sz="3600" b="0">
                <a:solidFill>
                  <a:srgbClr val="FFFFFF"/>
                </a:solidFill>
              </a:endParaRPr>
            </a:p>
          </p:txBody>
        </p:sp>
      </p:grpSp>
      <p:sp>
        <p:nvSpPr>
          <p:cNvPr id="564234" name="Text Box 10"/>
          <p:cNvSpPr txBox="1">
            <a:spLocks noChangeArrowheads="1"/>
          </p:cNvSpPr>
          <p:nvPr/>
        </p:nvSpPr>
        <p:spPr bwMode="auto">
          <a:xfrm>
            <a:off x="762000" y="4635500"/>
            <a:ext cx="6858000" cy="176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de-DE" sz="2000" b="0" dirty="0">
                <a:solidFill>
                  <a:srgbClr val="FFFFFF"/>
                </a:solidFill>
              </a:rPr>
              <a:t> Behandelnde </a:t>
            </a:r>
            <a:r>
              <a:rPr lang="de-DE" sz="2000" b="0" dirty="0" smtClean="0">
                <a:solidFill>
                  <a:srgbClr val="FFFFFF"/>
                </a:solidFill>
              </a:rPr>
              <a:t>Ärzte</a:t>
            </a:r>
            <a:endParaRPr lang="de-DE" sz="2000" b="0" dirty="0">
              <a:solidFill>
                <a:srgbClr val="FFFFFF"/>
              </a:solidFill>
            </a:endParaRPr>
          </a:p>
          <a:p>
            <a:pPr>
              <a:spcBef>
                <a:spcPct val="50000"/>
              </a:spcBef>
              <a:buFontTx/>
              <a:buChar char="•"/>
            </a:pPr>
            <a:r>
              <a:rPr lang="de-DE" sz="2000" b="0" dirty="0">
                <a:solidFill>
                  <a:srgbClr val="FFFFFF"/>
                </a:solidFill>
              </a:rPr>
              <a:t> Gesundheitsbehörden, Krankenkassen, Institutionen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de-DE" sz="2000" b="0" dirty="0">
                <a:solidFill>
                  <a:srgbClr val="FFFFFF"/>
                </a:solidFill>
              </a:rPr>
              <a:t> Klinische Forschung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de-DE" sz="2000" b="0" dirty="0">
                <a:solidFill>
                  <a:srgbClr val="FFFFFF"/>
                </a:solidFill>
              </a:rPr>
              <a:t> Patienten</a:t>
            </a:r>
          </a:p>
        </p:txBody>
      </p:sp>
      <p:sp>
        <p:nvSpPr>
          <p:cNvPr id="564235" name="Freeform 11"/>
          <p:cNvSpPr>
            <a:spLocks/>
          </p:cNvSpPr>
          <p:nvPr/>
        </p:nvSpPr>
        <p:spPr bwMode="auto">
          <a:xfrm>
            <a:off x="6324600" y="2819400"/>
            <a:ext cx="2667000" cy="546100"/>
          </a:xfrm>
          <a:custGeom>
            <a:avLst/>
            <a:gdLst>
              <a:gd name="T0" fmla="*/ 0 w 1344"/>
              <a:gd name="T1" fmla="*/ 0 h 632"/>
              <a:gd name="T2" fmla="*/ 432 w 1344"/>
              <a:gd name="T3" fmla="*/ 528 h 632"/>
              <a:gd name="T4" fmla="*/ 1344 w 1344"/>
              <a:gd name="T5" fmla="*/ 624 h 6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344" h="632">
                <a:moveTo>
                  <a:pt x="0" y="0"/>
                </a:moveTo>
                <a:cubicBezTo>
                  <a:pt x="104" y="212"/>
                  <a:pt x="208" y="424"/>
                  <a:pt x="432" y="528"/>
                </a:cubicBezTo>
                <a:cubicBezTo>
                  <a:pt x="656" y="632"/>
                  <a:pt x="1000" y="628"/>
                  <a:pt x="1344" y="624"/>
                </a:cubicBezTo>
              </a:path>
            </a:pathLst>
          </a:custGeom>
          <a:noFill/>
          <a:ln w="76200" cmpd="sng">
            <a:solidFill>
              <a:srgbClr val="F6B64E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564236" name="Text Box 12"/>
          <p:cNvSpPr txBox="1">
            <a:spLocks noChangeArrowheads="1"/>
          </p:cNvSpPr>
          <p:nvPr/>
        </p:nvSpPr>
        <p:spPr bwMode="auto">
          <a:xfrm>
            <a:off x="6786563" y="2605088"/>
            <a:ext cx="995362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de-DE" sz="2800">
                <a:solidFill>
                  <a:srgbClr val="F6B64E"/>
                </a:solidFill>
              </a:rPr>
              <a:t>50 %</a:t>
            </a:r>
          </a:p>
        </p:txBody>
      </p:sp>
      <p:sp>
        <p:nvSpPr>
          <p:cNvPr id="13" name="Textfeld 12"/>
          <p:cNvSpPr txBox="1"/>
          <p:nvPr/>
        </p:nvSpPr>
        <p:spPr>
          <a:xfrm rot="20289583">
            <a:off x="2100639" y="1951949"/>
            <a:ext cx="448552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4000" dirty="0" smtClean="0"/>
              <a:t>Body </a:t>
            </a:r>
            <a:r>
              <a:rPr lang="de-DE" sz="4000" dirty="0" err="1" smtClean="0"/>
              <a:t>of</a:t>
            </a:r>
            <a:r>
              <a:rPr lang="de-DE" sz="4000" dirty="0" smtClean="0"/>
              <a:t> </a:t>
            </a:r>
            <a:r>
              <a:rPr lang="de-DE" sz="4000" dirty="0" err="1" smtClean="0"/>
              <a:t>Evidence</a:t>
            </a:r>
            <a:endParaRPr lang="de-DE" sz="4000" dirty="0"/>
          </a:p>
        </p:txBody>
      </p:sp>
      <p:sp>
        <p:nvSpPr>
          <p:cNvPr id="15" name="Line 3"/>
          <p:cNvSpPr>
            <a:spLocks noChangeShapeType="1"/>
          </p:cNvSpPr>
          <p:nvPr/>
        </p:nvSpPr>
        <p:spPr bwMode="auto">
          <a:xfrm>
            <a:off x="762000" y="3789140"/>
            <a:ext cx="7620000" cy="0"/>
          </a:xfrm>
          <a:prstGeom prst="line">
            <a:avLst/>
          </a:prstGeom>
          <a:noFill/>
          <a:ln w="127000">
            <a:solidFill>
              <a:srgbClr val="FF9B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17" name="Text Box 5"/>
          <p:cNvSpPr txBox="1">
            <a:spLocks noChangeArrowheads="1"/>
          </p:cNvSpPr>
          <p:nvPr/>
        </p:nvSpPr>
        <p:spPr bwMode="auto">
          <a:xfrm rot="16200000">
            <a:off x="2554355" y="3397677"/>
            <a:ext cx="211455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dirty="0">
                <a:solidFill>
                  <a:srgbClr val="00CC66"/>
                </a:solidFill>
              </a:rPr>
              <a:t>I</a:t>
            </a:r>
            <a:r>
              <a:rPr lang="de-DE" dirty="0" smtClean="0">
                <a:solidFill>
                  <a:srgbClr val="00CC66"/>
                </a:solidFill>
              </a:rPr>
              <a:t>nformierte </a:t>
            </a:r>
            <a:r>
              <a:rPr lang="de-DE" dirty="0" err="1" smtClean="0">
                <a:solidFill>
                  <a:srgbClr val="00CC66"/>
                </a:solidFill>
              </a:rPr>
              <a:t>Entschungen</a:t>
            </a:r>
            <a:endParaRPr lang="de-DE" dirty="0">
              <a:solidFill>
                <a:srgbClr val="00CC66"/>
              </a:solidFill>
            </a:endParaRPr>
          </a:p>
        </p:txBody>
      </p:sp>
      <p:sp>
        <p:nvSpPr>
          <p:cNvPr id="19" name="Textfeld 18"/>
          <p:cNvSpPr txBox="1"/>
          <p:nvPr/>
        </p:nvSpPr>
        <p:spPr>
          <a:xfrm>
            <a:off x="4552109" y="2879510"/>
            <a:ext cx="4502862" cy="1754326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de-DE" sz="1800" dirty="0" smtClean="0"/>
              <a:t>1968 McMaster </a:t>
            </a:r>
            <a:r>
              <a:rPr lang="de-DE" sz="1800" dirty="0" smtClean="0"/>
              <a:t>Univ., Kanada: </a:t>
            </a:r>
            <a:r>
              <a:rPr lang="de-DE" sz="1800" dirty="0" err="1" smtClean="0"/>
              <a:t>EbM</a:t>
            </a:r>
            <a:endParaRPr lang="de-DE" sz="1800" dirty="0" smtClean="0"/>
          </a:p>
          <a:p>
            <a:r>
              <a:rPr lang="de-DE" sz="1800" dirty="0" smtClean="0"/>
              <a:t>1971 Buch von Archie </a:t>
            </a:r>
            <a:r>
              <a:rPr lang="de-DE" sz="1800" dirty="0" err="1" smtClean="0"/>
              <a:t>Cochrane</a:t>
            </a:r>
            <a:endParaRPr lang="de-DE" sz="1800" dirty="0" smtClean="0"/>
          </a:p>
          <a:p>
            <a:r>
              <a:rPr lang="de-DE" sz="1800" dirty="0" smtClean="0"/>
              <a:t>1992 Oxford: Cochrane </a:t>
            </a:r>
            <a:r>
              <a:rPr lang="de-DE" sz="1800" dirty="0" err="1" smtClean="0"/>
              <a:t>Collaboration</a:t>
            </a:r>
            <a:r>
              <a:rPr lang="de-DE" sz="1800" dirty="0" smtClean="0"/>
              <a:t/>
            </a:r>
            <a:br>
              <a:rPr lang="de-DE" sz="1800" dirty="0" smtClean="0"/>
            </a:br>
            <a:r>
              <a:rPr lang="de-DE" sz="1800" dirty="0" smtClean="0"/>
              <a:t>1997 Freiburg: DCZ (BMBF, </a:t>
            </a:r>
            <a:r>
              <a:rPr lang="de-DE" sz="1800" dirty="0" smtClean="0"/>
              <a:t>BMG)</a:t>
            </a:r>
          </a:p>
          <a:p>
            <a:r>
              <a:rPr lang="de-DE" sz="1800" dirty="0" smtClean="0"/>
              <a:t>2010 Krems: </a:t>
            </a:r>
            <a:r>
              <a:rPr lang="de-DE" sz="1800" dirty="0" err="1" smtClean="0"/>
              <a:t>Cochrane</a:t>
            </a:r>
            <a:r>
              <a:rPr lang="de-DE" sz="1800" dirty="0" smtClean="0"/>
              <a:t> Österreich</a:t>
            </a:r>
            <a:endParaRPr lang="de-DE" sz="1800" dirty="0" smtClean="0"/>
          </a:p>
          <a:p>
            <a:r>
              <a:rPr lang="de-DE" sz="1800" dirty="0" smtClean="0"/>
              <a:t>2017 Cochrane Deutschland Stiftung </a:t>
            </a:r>
            <a:endParaRPr lang="de-DE" sz="1800" dirty="0"/>
          </a:p>
        </p:txBody>
      </p:sp>
    </p:spTree>
    <p:extLst>
      <p:ext uri="{BB962C8B-B14F-4D97-AF65-F5344CB8AC3E}">
        <p14:creationId xmlns:p14="http://schemas.microsoft.com/office/powerpoint/2010/main" val="230106593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4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642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642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4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4235" grpId="0" animBg="1"/>
      <p:bldP spid="564236" grpId="0"/>
      <p:bldP spid="13" grpId="0"/>
      <p:bldP spid="17" grpId="0"/>
      <p:bldP spid="1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22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0"/>
            <a:ext cx="7772400" cy="1143000"/>
          </a:xfrm>
        </p:spPr>
        <p:txBody>
          <a:bodyPr/>
          <a:lstStyle/>
          <a:p>
            <a:r>
              <a:rPr lang="de-DE" dirty="0"/>
              <a:t>Transfer von Forschung in die Praxis</a:t>
            </a:r>
          </a:p>
        </p:txBody>
      </p:sp>
      <p:sp>
        <p:nvSpPr>
          <p:cNvPr id="15" name="Line 3"/>
          <p:cNvSpPr>
            <a:spLocks noChangeShapeType="1"/>
          </p:cNvSpPr>
          <p:nvPr/>
        </p:nvSpPr>
        <p:spPr bwMode="auto">
          <a:xfrm flipH="1" flipV="1">
            <a:off x="4399984" y="1448554"/>
            <a:ext cx="63374" cy="4662534"/>
          </a:xfrm>
          <a:prstGeom prst="line">
            <a:avLst/>
          </a:prstGeom>
          <a:noFill/>
          <a:ln w="127000">
            <a:solidFill>
              <a:srgbClr val="FF9B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534155" y="3364321"/>
            <a:ext cx="266290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“Was“ wird </a:t>
            </a:r>
          </a:p>
          <a:p>
            <a:r>
              <a:rPr lang="de-DE" dirty="0"/>
              <a:t>r</a:t>
            </a:r>
            <a:r>
              <a:rPr lang="de-DE" dirty="0" smtClean="0"/>
              <a:t>ichtig gemacht?</a:t>
            </a:r>
          </a:p>
          <a:p>
            <a:endParaRPr lang="de-DE" dirty="0" smtClean="0"/>
          </a:p>
          <a:p>
            <a:r>
              <a:rPr lang="de-DE" dirty="0" smtClean="0"/>
              <a:t>Selektion</a:t>
            </a:r>
            <a:endParaRPr lang="de-DE" dirty="0"/>
          </a:p>
        </p:txBody>
      </p:sp>
      <p:sp>
        <p:nvSpPr>
          <p:cNvPr id="18" name="Line 3"/>
          <p:cNvSpPr>
            <a:spLocks noChangeShapeType="1"/>
          </p:cNvSpPr>
          <p:nvPr/>
        </p:nvSpPr>
        <p:spPr bwMode="auto">
          <a:xfrm flipV="1">
            <a:off x="3299656" y="3779819"/>
            <a:ext cx="2539829" cy="2"/>
          </a:xfrm>
          <a:prstGeom prst="line">
            <a:avLst/>
          </a:prstGeom>
          <a:noFill/>
          <a:ln w="127000">
            <a:solidFill>
              <a:srgbClr val="92D050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5" name="Textfeld 4"/>
          <p:cNvSpPr txBox="1"/>
          <p:nvPr/>
        </p:nvSpPr>
        <p:spPr>
          <a:xfrm>
            <a:off x="6255945" y="3404112"/>
            <a:ext cx="266290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“Wie“ wird es</a:t>
            </a:r>
          </a:p>
          <a:p>
            <a:r>
              <a:rPr lang="de-DE" dirty="0"/>
              <a:t>r</a:t>
            </a:r>
            <a:r>
              <a:rPr lang="de-DE" dirty="0" smtClean="0"/>
              <a:t>ichtig gemacht?</a:t>
            </a:r>
          </a:p>
          <a:p>
            <a:endParaRPr lang="de-DE" dirty="0" smtClean="0"/>
          </a:p>
          <a:p>
            <a:r>
              <a:rPr lang="de-DE" dirty="0" smtClean="0"/>
              <a:t>Implementierung</a:t>
            </a:r>
            <a:endParaRPr lang="de-DE" dirty="0"/>
          </a:p>
        </p:txBody>
      </p:sp>
      <p:sp>
        <p:nvSpPr>
          <p:cNvPr id="6" name="Textfeld 5"/>
          <p:cNvSpPr txBox="1"/>
          <p:nvPr/>
        </p:nvSpPr>
        <p:spPr>
          <a:xfrm rot="19507414">
            <a:off x="986828" y="1756372"/>
            <a:ext cx="13468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Evidenz</a:t>
            </a:r>
            <a:endParaRPr lang="de-DE" dirty="0"/>
          </a:p>
        </p:txBody>
      </p:sp>
      <p:sp>
        <p:nvSpPr>
          <p:cNvPr id="22" name="Textfeld 21"/>
          <p:cNvSpPr txBox="1"/>
          <p:nvPr/>
        </p:nvSpPr>
        <p:spPr>
          <a:xfrm rot="1810844">
            <a:off x="5684310" y="1734239"/>
            <a:ext cx="302358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Patientensicherheit</a:t>
            </a:r>
            <a:br>
              <a:rPr lang="de-DE" dirty="0" smtClean="0"/>
            </a:br>
            <a:r>
              <a:rPr lang="de-DE" dirty="0" smtClean="0"/>
              <a:t>Qualitätssicherung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7656279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Berührung der Evidenz- und Studienwelt und der Patientensicherheit und Qualitätssicherung</a:t>
            </a:r>
            <a:endParaRPr lang="de-DE" dirty="0"/>
          </a:p>
        </p:txBody>
      </p:sp>
      <p:sp>
        <p:nvSpPr>
          <p:cNvPr id="5" name="Inhaltsplatzhalter 4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799846"/>
          </a:xfrm>
        </p:spPr>
        <p:txBody>
          <a:bodyPr/>
          <a:lstStyle/>
          <a:p>
            <a:r>
              <a:rPr lang="de-DE" sz="1800" dirty="0" smtClean="0"/>
              <a:t>Arzneimittel: Zulassung Einbettung in Leitlinien und Empfehlungen etc.</a:t>
            </a:r>
            <a:br>
              <a:rPr lang="de-DE" sz="1800" dirty="0" smtClean="0"/>
            </a:br>
            <a:r>
              <a:rPr lang="de-DE" sz="1800" dirty="0" smtClean="0"/>
              <a:t>Wirksamkeit (Phase III – Studien) und Unbedenklichkeit</a:t>
            </a:r>
            <a:br>
              <a:rPr lang="de-DE" sz="1800" dirty="0" smtClean="0"/>
            </a:br>
            <a:endParaRPr lang="de-DE" sz="1800" dirty="0" smtClean="0"/>
          </a:p>
          <a:p>
            <a:r>
              <a:rPr lang="de-DE" sz="1800" dirty="0" smtClean="0"/>
              <a:t>UEs aus Phase IV - Studien</a:t>
            </a:r>
            <a:endParaRPr lang="de-DE" sz="1800" dirty="0"/>
          </a:p>
          <a:p>
            <a:endParaRPr lang="de-DE" sz="1800" dirty="0"/>
          </a:p>
          <a:p>
            <a:r>
              <a:rPr lang="de-DE" sz="1800" dirty="0" smtClean="0"/>
              <a:t>UES bei beliebigen Interventionen (z. B. NPIs; Diagnostische Studien; Screening Studien)</a:t>
            </a:r>
            <a:br>
              <a:rPr lang="de-DE" sz="1800" dirty="0" smtClean="0"/>
            </a:br>
            <a:endParaRPr lang="de-DE" sz="1800" dirty="0"/>
          </a:p>
          <a:p>
            <a:r>
              <a:rPr lang="de-DE" sz="1800" dirty="0" smtClean="0"/>
              <a:t>global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591616"/>
          </a:xfrm>
        </p:spPr>
        <p:txBody>
          <a:bodyPr/>
          <a:lstStyle/>
          <a:p>
            <a:r>
              <a:rPr lang="de-DE" sz="1800" dirty="0" smtClean="0"/>
              <a:t>Keine gemeinsame Definition, organisationsabhängig</a:t>
            </a:r>
            <a:br>
              <a:rPr lang="de-DE" sz="1800" dirty="0" smtClean="0"/>
            </a:br>
            <a:endParaRPr lang="de-DE" sz="1800" dirty="0" smtClean="0"/>
          </a:p>
          <a:p>
            <a:r>
              <a:rPr lang="de-DE" sz="1800" dirty="0" err="1" smtClean="0"/>
              <a:t>Primum</a:t>
            </a:r>
            <a:r>
              <a:rPr lang="de-DE" sz="1800" dirty="0" smtClean="0"/>
              <a:t> </a:t>
            </a:r>
            <a:r>
              <a:rPr lang="de-DE" sz="1800" dirty="0" err="1" smtClean="0"/>
              <a:t>nil</a:t>
            </a:r>
            <a:r>
              <a:rPr lang="de-DE" sz="1800" dirty="0" smtClean="0"/>
              <a:t> </a:t>
            </a:r>
            <a:r>
              <a:rPr lang="de-DE" sz="1800" dirty="0" err="1" smtClean="0"/>
              <a:t>nocere</a:t>
            </a:r>
            <a:r>
              <a:rPr lang="de-DE" sz="1800" dirty="0" smtClean="0"/>
              <a:t/>
            </a:r>
            <a:br>
              <a:rPr lang="de-DE" sz="1800" dirty="0" smtClean="0"/>
            </a:br>
            <a:endParaRPr lang="de-DE" sz="1800" dirty="0" smtClean="0"/>
          </a:p>
          <a:p>
            <a:r>
              <a:rPr lang="de-DE" sz="1800" dirty="0" smtClean="0"/>
              <a:t>Unvermeidliche Schäden</a:t>
            </a:r>
            <a:endParaRPr lang="de-DE" sz="1800" dirty="0"/>
          </a:p>
          <a:p>
            <a:pPr marL="0" indent="0">
              <a:buNone/>
            </a:pPr>
            <a:endParaRPr lang="de-DE" sz="1800" dirty="0" smtClean="0"/>
          </a:p>
          <a:p>
            <a:r>
              <a:rPr lang="de-DE" sz="1800" dirty="0" smtClean="0"/>
              <a:t>Vermeidbare Schäden (Fehler)</a:t>
            </a:r>
          </a:p>
          <a:p>
            <a:endParaRPr lang="de-DE" sz="1800" dirty="0"/>
          </a:p>
          <a:p>
            <a:r>
              <a:rPr lang="de-DE" sz="1800" dirty="0" smtClean="0"/>
              <a:t>Fehlerkultur</a:t>
            </a:r>
          </a:p>
          <a:p>
            <a:r>
              <a:rPr lang="de-DE" sz="1800" dirty="0" smtClean="0"/>
              <a:t>Qualitätssicherung</a:t>
            </a:r>
            <a:br>
              <a:rPr lang="de-DE" sz="1800" dirty="0" smtClean="0"/>
            </a:br>
            <a:endParaRPr lang="de-DE" sz="1800" dirty="0"/>
          </a:p>
          <a:p>
            <a:r>
              <a:rPr lang="de-DE" sz="1800" dirty="0" smtClean="0"/>
              <a:t>lokal</a:t>
            </a:r>
            <a:endParaRPr lang="de-DE" sz="1800" dirty="0"/>
          </a:p>
        </p:txBody>
      </p:sp>
      <p:sp>
        <p:nvSpPr>
          <p:cNvPr id="7" name="Line 3"/>
          <p:cNvSpPr>
            <a:spLocks noChangeShapeType="1"/>
          </p:cNvSpPr>
          <p:nvPr/>
        </p:nvSpPr>
        <p:spPr bwMode="auto">
          <a:xfrm flipH="1" flipV="1">
            <a:off x="4399984" y="1864992"/>
            <a:ext cx="63374" cy="4662534"/>
          </a:xfrm>
          <a:prstGeom prst="line">
            <a:avLst/>
          </a:prstGeom>
          <a:noFill/>
          <a:ln w="127000">
            <a:solidFill>
              <a:srgbClr val="FF9B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9582151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66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88105"/>
            <a:ext cx="7772400" cy="696495"/>
          </a:xfrm>
        </p:spPr>
        <p:txBody>
          <a:bodyPr/>
          <a:lstStyle/>
          <a:p>
            <a:pPr algn="ctr"/>
            <a:r>
              <a:rPr lang="de-DE" dirty="0" smtClean="0"/>
              <a:t>Wissen aus Studien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9936743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m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83972026"/>
              </p:ext>
            </p:extLst>
          </p:nvPr>
        </p:nvGraphicFramePr>
        <p:xfrm>
          <a:off x="383858" y="917733"/>
          <a:ext cx="8353424" cy="54340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Diagramm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44636077"/>
              </p:ext>
            </p:extLst>
          </p:nvPr>
        </p:nvGraphicFramePr>
        <p:xfrm>
          <a:off x="383858" y="917733"/>
          <a:ext cx="8353424" cy="54340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3" name="Gerade Verbindung 2"/>
          <p:cNvCxnSpPr/>
          <p:nvPr/>
        </p:nvCxnSpPr>
        <p:spPr bwMode="auto">
          <a:xfrm>
            <a:off x="4929641" y="1610134"/>
            <a:ext cx="803305" cy="0"/>
          </a:xfrm>
          <a:prstGeom prst="line">
            <a:avLst/>
          </a:prstGeom>
          <a:solidFill>
            <a:schemeClr val="accent1"/>
          </a:solidFill>
          <a:ln w="101600" cap="flat" cmpd="sng" algn="ctr">
            <a:solidFill>
              <a:srgbClr val="FF9B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" name="Textfeld 1"/>
          <p:cNvSpPr txBox="1"/>
          <p:nvPr/>
        </p:nvSpPr>
        <p:spPr>
          <a:xfrm>
            <a:off x="2369185" y="1029351"/>
            <a:ext cx="4542790" cy="828324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0" dirty="0" smtClean="0">
                <a:solidFill>
                  <a:srgbClr val="000000"/>
                </a:solidFill>
                <a:cs typeface="Arial" panose="020B0604020202020204" pitchFamily="34" charset="0"/>
              </a:rPr>
              <a:t>RCTs in Medline (PubMed</a:t>
            </a:r>
            <a:r>
              <a:rPr lang="de-DE" sz="1600" b="0" dirty="0" smtClean="0">
                <a:solidFill>
                  <a:srgbClr val="000000"/>
                </a:solidFill>
                <a:cs typeface="Arial" panose="020B0604020202020204" pitchFamily="34" charset="0"/>
              </a:rPr>
              <a:t>)</a:t>
            </a:r>
            <a:r>
              <a:rPr lang="en-US" sz="1600" b="0" dirty="0" smtClean="0">
                <a:solidFill>
                  <a:srgbClr val="000000"/>
                </a:solidFill>
                <a:cs typeface="Arial" panose="020B0604020202020204" pitchFamily="34" charset="0"/>
              </a:rPr>
              <a:t/>
            </a:r>
            <a:br>
              <a:rPr lang="en-US" sz="1600" b="0" dirty="0" smtClean="0">
                <a:solidFill>
                  <a:srgbClr val="000000"/>
                </a:solidFill>
                <a:cs typeface="Arial" panose="020B0604020202020204" pitchFamily="34" charset="0"/>
              </a:rPr>
            </a:br>
            <a:r>
              <a:rPr lang="en-US" sz="1600" b="0" dirty="0" err="1" smtClean="0">
                <a:solidFill>
                  <a:srgbClr val="000000"/>
                </a:solidFill>
                <a:cs typeface="Arial" panose="020B0604020202020204" pitchFamily="34" charset="0"/>
              </a:rPr>
              <a:t>Gesamtanzahl</a:t>
            </a:r>
            <a:r>
              <a:rPr lang="en-US" sz="1600" b="0" dirty="0" smtClean="0">
                <a:solidFill>
                  <a:srgbClr val="000000"/>
                </a:solidFill>
                <a:cs typeface="Arial" panose="020B0604020202020204" pitchFamily="34" charset="0"/>
              </a:rPr>
              <a:t>: 436.827</a:t>
            </a:r>
            <a:endParaRPr lang="en-US" sz="1600" dirty="0">
              <a:solidFill>
                <a:srgbClr val="000000"/>
              </a:solidFill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7371785" y="69931"/>
            <a:ext cx="165462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b="0" dirty="0" smtClean="0">
                <a:solidFill>
                  <a:srgbClr val="000000"/>
                </a:solidFill>
              </a:rPr>
              <a:t>Stand 22. 9. 2017</a:t>
            </a:r>
            <a:r>
              <a:rPr lang="de-DE" sz="1600" b="0" dirty="0" smtClean="0">
                <a:solidFill>
                  <a:srgbClr val="000000"/>
                </a:solidFill>
              </a:rPr>
              <a:t> </a:t>
            </a:r>
            <a:endParaRPr lang="de-DE" sz="1600" b="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9130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66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88105"/>
            <a:ext cx="7772400" cy="696495"/>
          </a:xfrm>
        </p:spPr>
        <p:txBody>
          <a:bodyPr/>
          <a:lstStyle/>
          <a:p>
            <a:pPr algn="ctr"/>
            <a:r>
              <a:rPr lang="de-DE" dirty="0" smtClean="0"/>
              <a:t>Die Wahrheit</a:t>
            </a:r>
            <a:endParaRPr lang="de-DE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Diagramm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41038013"/>
              </p:ext>
            </p:extLst>
          </p:nvPr>
        </p:nvGraphicFramePr>
        <p:xfrm>
          <a:off x="395288" y="1054559"/>
          <a:ext cx="8353424" cy="54340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7" name="Diagramm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9880859"/>
              </p:ext>
            </p:extLst>
          </p:nvPr>
        </p:nvGraphicFramePr>
        <p:xfrm>
          <a:off x="395288" y="1054559"/>
          <a:ext cx="8353424" cy="54340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Freihandform 2"/>
          <p:cNvSpPr/>
          <p:nvPr/>
        </p:nvSpPr>
        <p:spPr bwMode="auto">
          <a:xfrm>
            <a:off x="863600" y="233363"/>
            <a:ext cx="5867400" cy="5773736"/>
          </a:xfrm>
          <a:custGeom>
            <a:avLst/>
            <a:gdLst>
              <a:gd name="connsiteX0" fmla="*/ 0 w 2476500"/>
              <a:gd name="connsiteY0" fmla="*/ 2171700 h 2171700"/>
              <a:gd name="connsiteX1" fmla="*/ 2476500 w 2476500"/>
              <a:gd name="connsiteY1" fmla="*/ 0 h 2171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476500" h="2171700">
                <a:moveTo>
                  <a:pt x="0" y="2171700"/>
                </a:moveTo>
                <a:cubicBezTo>
                  <a:pt x="911225" y="1615016"/>
                  <a:pt x="1822450" y="1058333"/>
                  <a:pt x="2476500" y="0"/>
                </a:cubicBezTo>
              </a:path>
            </a:pathLst>
          </a:custGeom>
          <a:noFill/>
          <a:ln w="1016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endParaRPr lang="de-DE" smtClean="0"/>
          </a:p>
        </p:txBody>
      </p:sp>
      <p:sp>
        <p:nvSpPr>
          <p:cNvPr id="5" name="Textfeld 4"/>
          <p:cNvSpPr txBox="1"/>
          <p:nvPr/>
        </p:nvSpPr>
        <p:spPr>
          <a:xfrm rot="18794916">
            <a:off x="4597842" y="2106940"/>
            <a:ext cx="33602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dirty="0" smtClean="0">
                <a:solidFill>
                  <a:srgbClr val="FF0000"/>
                </a:solidFill>
              </a:rPr>
              <a:t>50% not </a:t>
            </a:r>
            <a:r>
              <a:rPr lang="de-DE" sz="2800" dirty="0" err="1" smtClean="0">
                <a:solidFill>
                  <a:srgbClr val="FF0000"/>
                </a:solidFill>
              </a:rPr>
              <a:t>published</a:t>
            </a:r>
            <a:endParaRPr lang="de-DE" sz="2800" dirty="0">
              <a:solidFill>
                <a:srgbClr val="FF0000"/>
              </a:solidFill>
            </a:endParaRPr>
          </a:p>
        </p:txBody>
      </p:sp>
      <p:grpSp>
        <p:nvGrpSpPr>
          <p:cNvPr id="9" name="Gruppieren 8"/>
          <p:cNvGrpSpPr/>
          <p:nvPr/>
        </p:nvGrpSpPr>
        <p:grpSpPr>
          <a:xfrm>
            <a:off x="4468522" y="2014608"/>
            <a:ext cx="3618855" cy="2210131"/>
            <a:chOff x="4468522" y="2014608"/>
            <a:chExt cx="3618855" cy="2210131"/>
          </a:xfrm>
        </p:grpSpPr>
        <p:sp>
          <p:nvSpPr>
            <p:cNvPr id="4" name="Textfeld 3"/>
            <p:cNvSpPr txBox="1"/>
            <p:nvPr/>
          </p:nvSpPr>
          <p:spPr>
            <a:xfrm rot="18964839">
              <a:off x="4468522" y="2014608"/>
              <a:ext cx="3618855" cy="70788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4000" dirty="0" smtClean="0">
                  <a:solidFill>
                    <a:srgbClr val="000000"/>
                  </a:solidFill>
                </a:rPr>
                <a:t> Don</a:t>
              </a:r>
              <a:r>
                <a:rPr lang="de-DE" sz="4000" dirty="0" smtClean="0">
                  <a:solidFill>
                    <a:srgbClr val="000000"/>
                  </a:solidFill>
                </a:rPr>
                <a:t>‘t like</a:t>
              </a:r>
              <a:endParaRPr lang="de-DE" sz="4000" dirty="0">
                <a:solidFill>
                  <a:srgbClr val="000000"/>
                </a:solidFill>
              </a:endParaRPr>
            </a:p>
          </p:txBody>
        </p:sp>
        <p:pic>
          <p:nvPicPr>
            <p:cNvPr id="12" name="Picture 3" descr="D:\user\antes\06_14\Dislike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8841212">
              <a:off x="4434828" y="3603899"/>
              <a:ext cx="830225" cy="41145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13" name="Gerade Verbindung 12"/>
          <p:cNvCxnSpPr/>
          <p:nvPr/>
        </p:nvCxnSpPr>
        <p:spPr bwMode="auto">
          <a:xfrm>
            <a:off x="3657821" y="1117372"/>
            <a:ext cx="1166430" cy="0"/>
          </a:xfrm>
          <a:prstGeom prst="line">
            <a:avLst/>
          </a:prstGeom>
          <a:solidFill>
            <a:schemeClr val="accent1"/>
          </a:solidFill>
          <a:ln w="101600" cap="flat" cmpd="sng" algn="ctr">
            <a:solidFill>
              <a:srgbClr val="FF9B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" name="Textfeld 1"/>
          <p:cNvSpPr txBox="1"/>
          <p:nvPr/>
        </p:nvSpPr>
        <p:spPr>
          <a:xfrm>
            <a:off x="850181" y="334312"/>
            <a:ext cx="4542842" cy="828307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dirty="0" smtClean="0">
                <a:solidFill>
                  <a:srgbClr val="000000"/>
                </a:solidFill>
                <a:cs typeface="Arial" panose="020B0604020202020204" pitchFamily="34" charset="0"/>
              </a:rPr>
              <a:t>RCTs in Medline (PubMed)</a:t>
            </a:r>
            <a:br>
              <a:rPr lang="en-US" sz="2400" dirty="0" smtClean="0">
                <a:solidFill>
                  <a:srgbClr val="000000"/>
                </a:solidFill>
                <a:cs typeface="Arial" panose="020B0604020202020204" pitchFamily="34" charset="0"/>
              </a:rPr>
            </a:br>
            <a:r>
              <a:rPr lang="en-US" sz="2400" dirty="0" err="1" smtClean="0">
                <a:solidFill>
                  <a:srgbClr val="000000"/>
                </a:solidFill>
                <a:cs typeface="Arial" panose="020B0604020202020204" pitchFamily="34" charset="0"/>
              </a:rPr>
              <a:t>Gesamtanzahl</a:t>
            </a:r>
            <a:r>
              <a:rPr lang="en-US" sz="2400" dirty="0" smtClean="0">
                <a:solidFill>
                  <a:srgbClr val="000000"/>
                </a:solidFill>
                <a:cs typeface="Arial" panose="020B0604020202020204" pitchFamily="34" charset="0"/>
              </a:rPr>
              <a:t>: 436.827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7371785" y="69931"/>
            <a:ext cx="165462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b="0" dirty="0" smtClean="0">
                <a:solidFill>
                  <a:srgbClr val="000000"/>
                </a:solidFill>
              </a:rPr>
              <a:t>Stand 22. 9. 2017</a:t>
            </a:r>
            <a:r>
              <a:rPr lang="de-DE" sz="1600" b="0" dirty="0" smtClean="0">
                <a:solidFill>
                  <a:srgbClr val="000000"/>
                </a:solidFill>
              </a:rPr>
              <a:t> </a:t>
            </a:r>
            <a:endParaRPr lang="de-DE" sz="1600" b="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7796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Diagramm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9325065"/>
              </p:ext>
            </p:extLst>
          </p:nvPr>
        </p:nvGraphicFramePr>
        <p:xfrm>
          <a:off x="395288" y="1054559"/>
          <a:ext cx="8353424" cy="54340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7" name="Diagramm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56638619"/>
              </p:ext>
            </p:extLst>
          </p:nvPr>
        </p:nvGraphicFramePr>
        <p:xfrm>
          <a:off x="395288" y="1054559"/>
          <a:ext cx="8353424" cy="54340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Freihandform 2"/>
          <p:cNvSpPr/>
          <p:nvPr/>
        </p:nvSpPr>
        <p:spPr bwMode="auto">
          <a:xfrm>
            <a:off x="863600" y="233363"/>
            <a:ext cx="5867400" cy="5773736"/>
          </a:xfrm>
          <a:custGeom>
            <a:avLst/>
            <a:gdLst>
              <a:gd name="connsiteX0" fmla="*/ 0 w 2476500"/>
              <a:gd name="connsiteY0" fmla="*/ 2171700 h 2171700"/>
              <a:gd name="connsiteX1" fmla="*/ 2476500 w 2476500"/>
              <a:gd name="connsiteY1" fmla="*/ 0 h 2171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476500" h="2171700">
                <a:moveTo>
                  <a:pt x="0" y="2171700"/>
                </a:moveTo>
                <a:cubicBezTo>
                  <a:pt x="911225" y="1615016"/>
                  <a:pt x="1822450" y="1058333"/>
                  <a:pt x="2476500" y="0"/>
                </a:cubicBezTo>
              </a:path>
            </a:pathLst>
          </a:custGeom>
          <a:noFill/>
          <a:ln w="1016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endParaRPr lang="de-DE" smtClean="0"/>
          </a:p>
        </p:txBody>
      </p:sp>
      <p:cxnSp>
        <p:nvCxnSpPr>
          <p:cNvPr id="13" name="Gerade Verbindung 12"/>
          <p:cNvCxnSpPr/>
          <p:nvPr/>
        </p:nvCxnSpPr>
        <p:spPr bwMode="auto">
          <a:xfrm>
            <a:off x="3657821" y="1117372"/>
            <a:ext cx="1166430" cy="0"/>
          </a:xfrm>
          <a:prstGeom prst="line">
            <a:avLst/>
          </a:prstGeom>
          <a:solidFill>
            <a:schemeClr val="accent1"/>
          </a:solidFill>
          <a:ln w="101600" cap="flat" cmpd="sng" algn="ctr">
            <a:solidFill>
              <a:srgbClr val="FF9B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" name="Textfeld 1"/>
          <p:cNvSpPr txBox="1"/>
          <p:nvPr/>
        </p:nvSpPr>
        <p:spPr>
          <a:xfrm>
            <a:off x="850181" y="334312"/>
            <a:ext cx="4542842" cy="828307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dirty="0" smtClean="0">
                <a:solidFill>
                  <a:srgbClr val="000000"/>
                </a:solidFill>
                <a:cs typeface="Arial" panose="020B0604020202020204" pitchFamily="34" charset="0"/>
              </a:rPr>
              <a:t>RCTs in Medline (PubMed)</a:t>
            </a:r>
            <a:br>
              <a:rPr lang="en-US" sz="2400" dirty="0" smtClean="0">
                <a:solidFill>
                  <a:srgbClr val="000000"/>
                </a:solidFill>
                <a:cs typeface="Arial" panose="020B0604020202020204" pitchFamily="34" charset="0"/>
              </a:rPr>
            </a:br>
            <a:r>
              <a:rPr lang="en-US" sz="2400" dirty="0" err="1" smtClean="0">
                <a:solidFill>
                  <a:srgbClr val="000000"/>
                </a:solidFill>
                <a:cs typeface="Arial" panose="020B0604020202020204" pitchFamily="34" charset="0"/>
              </a:rPr>
              <a:t>Gesamtanzahl</a:t>
            </a:r>
            <a:r>
              <a:rPr lang="en-US" sz="2400" dirty="0" smtClean="0">
                <a:solidFill>
                  <a:srgbClr val="000000"/>
                </a:solidFill>
                <a:cs typeface="Arial" panose="020B0604020202020204" pitchFamily="34" charset="0"/>
              </a:rPr>
              <a:t>: 436.827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7371785" y="69931"/>
            <a:ext cx="165462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b="0" dirty="0" smtClean="0">
                <a:solidFill>
                  <a:srgbClr val="000000"/>
                </a:solidFill>
              </a:rPr>
              <a:t>Stand 16. 9. 2015</a:t>
            </a:r>
            <a:r>
              <a:rPr lang="de-DE" sz="1600" b="0" dirty="0" smtClean="0">
                <a:solidFill>
                  <a:srgbClr val="000000"/>
                </a:solidFill>
              </a:rPr>
              <a:t> </a:t>
            </a:r>
            <a:endParaRPr lang="de-DE" sz="1600" b="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878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69" name="Rectangle 20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de-DE" dirty="0" smtClean="0"/>
          </a:p>
        </p:txBody>
      </p:sp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90500"/>
            <a:ext cx="7772400" cy="855663"/>
          </a:xfrm>
        </p:spPr>
        <p:txBody>
          <a:bodyPr/>
          <a:lstStyle/>
          <a:p>
            <a:r>
              <a:rPr lang="de-DE" dirty="0" smtClean="0"/>
              <a:t>Transfer von Forschung in die Praxis</a:t>
            </a:r>
          </a:p>
        </p:txBody>
      </p:sp>
      <p:sp>
        <p:nvSpPr>
          <p:cNvPr id="23555" name="Text Box 3"/>
          <p:cNvSpPr txBox="1">
            <a:spLocks noChangeArrowheads="1"/>
          </p:cNvSpPr>
          <p:nvPr/>
        </p:nvSpPr>
        <p:spPr bwMode="auto">
          <a:xfrm>
            <a:off x="609600" y="1219200"/>
            <a:ext cx="8089900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rgbClr val="FFFF00"/>
                </a:solidFill>
                <a:latin typeface="Arial" charset="0"/>
              </a:defRPr>
            </a:lvl1pPr>
            <a:lvl2pPr marL="742950" indent="-285750">
              <a:defRPr sz="2400" b="1">
                <a:solidFill>
                  <a:srgbClr val="FFFF00"/>
                </a:solidFill>
                <a:latin typeface="Arial" charset="0"/>
              </a:defRPr>
            </a:lvl2pPr>
            <a:lvl3pPr marL="1143000" indent="-228600">
              <a:defRPr sz="2400" b="1">
                <a:solidFill>
                  <a:srgbClr val="FFFF00"/>
                </a:solidFill>
                <a:latin typeface="Arial" charset="0"/>
              </a:defRPr>
            </a:lvl3pPr>
            <a:lvl4pPr marL="1600200" indent="-228600">
              <a:defRPr sz="2400" b="1">
                <a:solidFill>
                  <a:srgbClr val="FFFF00"/>
                </a:solidFill>
                <a:latin typeface="Arial" charset="0"/>
              </a:defRPr>
            </a:lvl4pPr>
            <a:lvl5pPr marL="2057400" indent="-228600">
              <a:defRPr sz="2400" b="1">
                <a:solidFill>
                  <a:srgbClr val="FFFF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FF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FF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FF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FF00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de-DE" sz="2000" b="0" dirty="0">
                <a:solidFill>
                  <a:srgbClr val="FFFFFF"/>
                </a:solidFill>
              </a:rPr>
              <a:t>Klinische Studien (randomisiert, kontrolliert, prospektiv)</a:t>
            </a:r>
          </a:p>
          <a:p>
            <a:pPr algn="ctr">
              <a:spcBef>
                <a:spcPct val="50000"/>
              </a:spcBef>
            </a:pPr>
            <a:r>
              <a:rPr lang="de-DE" sz="2000" b="0" dirty="0">
                <a:solidFill>
                  <a:srgbClr val="FFFFFF"/>
                </a:solidFill>
              </a:rPr>
              <a:t>Epidemiologische Studien (prospektiv, retrospektiv, . . .)</a:t>
            </a:r>
          </a:p>
          <a:p>
            <a:pPr algn="ctr">
              <a:spcBef>
                <a:spcPct val="50000"/>
              </a:spcBef>
            </a:pPr>
            <a:r>
              <a:rPr lang="de-DE" sz="2000" dirty="0">
                <a:solidFill>
                  <a:srgbClr val="FF9B00"/>
                </a:solidFill>
              </a:rPr>
              <a:t>Systematische Reviews</a:t>
            </a:r>
          </a:p>
        </p:txBody>
      </p:sp>
      <p:sp>
        <p:nvSpPr>
          <p:cNvPr id="23556" name="Line 4"/>
          <p:cNvSpPr>
            <a:spLocks noChangeShapeType="1"/>
          </p:cNvSpPr>
          <p:nvPr/>
        </p:nvSpPr>
        <p:spPr bwMode="auto">
          <a:xfrm>
            <a:off x="469900" y="3429000"/>
            <a:ext cx="8255000" cy="0"/>
          </a:xfrm>
          <a:prstGeom prst="line">
            <a:avLst/>
          </a:prstGeom>
          <a:noFill/>
          <a:ln w="101600">
            <a:solidFill>
              <a:srgbClr val="FF5808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23557" name="Line 5"/>
          <p:cNvSpPr>
            <a:spLocks noChangeShapeType="1"/>
          </p:cNvSpPr>
          <p:nvPr/>
        </p:nvSpPr>
        <p:spPr bwMode="auto">
          <a:xfrm>
            <a:off x="4965700" y="2743200"/>
            <a:ext cx="0" cy="1428750"/>
          </a:xfrm>
          <a:prstGeom prst="line">
            <a:avLst/>
          </a:prstGeom>
          <a:noFill/>
          <a:ln w="101600">
            <a:solidFill>
              <a:srgbClr val="00CC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23558" name="Text Box 6"/>
          <p:cNvSpPr txBox="1">
            <a:spLocks noChangeArrowheads="1"/>
          </p:cNvSpPr>
          <p:nvPr/>
        </p:nvSpPr>
        <p:spPr bwMode="auto">
          <a:xfrm>
            <a:off x="762000" y="4267200"/>
            <a:ext cx="6858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rgbClr val="FFFF00"/>
                </a:solidFill>
                <a:latin typeface="Arial" charset="0"/>
              </a:defRPr>
            </a:lvl1pPr>
            <a:lvl2pPr marL="742950" indent="-285750">
              <a:defRPr sz="2400" b="1">
                <a:solidFill>
                  <a:srgbClr val="FFFF00"/>
                </a:solidFill>
                <a:latin typeface="Arial" charset="0"/>
              </a:defRPr>
            </a:lvl2pPr>
            <a:lvl3pPr marL="1143000" indent="-228600">
              <a:defRPr sz="2400" b="1">
                <a:solidFill>
                  <a:srgbClr val="FFFF00"/>
                </a:solidFill>
                <a:latin typeface="Arial" charset="0"/>
              </a:defRPr>
            </a:lvl3pPr>
            <a:lvl4pPr marL="1600200" indent="-228600">
              <a:defRPr sz="2400" b="1">
                <a:solidFill>
                  <a:srgbClr val="FFFF00"/>
                </a:solidFill>
                <a:latin typeface="Arial" charset="0"/>
              </a:defRPr>
            </a:lvl4pPr>
            <a:lvl5pPr marL="2057400" indent="-228600">
              <a:defRPr sz="2400" b="1">
                <a:solidFill>
                  <a:srgbClr val="FFFF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FF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FF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FF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FF00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de-DE" sz="2000" b="0">
                <a:solidFill>
                  <a:srgbClr val="FFFFFF"/>
                </a:solidFill>
              </a:rPr>
              <a:t> </a:t>
            </a:r>
          </a:p>
        </p:txBody>
      </p:sp>
      <p:sp>
        <p:nvSpPr>
          <p:cNvPr id="23559" name="Line 7"/>
          <p:cNvSpPr>
            <a:spLocks noChangeShapeType="1"/>
          </p:cNvSpPr>
          <p:nvPr/>
        </p:nvSpPr>
        <p:spPr bwMode="auto">
          <a:xfrm>
            <a:off x="6604000" y="2743200"/>
            <a:ext cx="762000" cy="1400175"/>
          </a:xfrm>
          <a:prstGeom prst="line">
            <a:avLst/>
          </a:prstGeom>
          <a:noFill/>
          <a:ln w="101600">
            <a:solidFill>
              <a:srgbClr val="00CC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23560" name="Line 8"/>
          <p:cNvSpPr>
            <a:spLocks noChangeShapeType="1"/>
          </p:cNvSpPr>
          <p:nvPr/>
        </p:nvSpPr>
        <p:spPr bwMode="auto">
          <a:xfrm flipH="1">
            <a:off x="2628900" y="2743200"/>
            <a:ext cx="469900" cy="1428750"/>
          </a:xfrm>
          <a:prstGeom prst="line">
            <a:avLst/>
          </a:prstGeom>
          <a:noFill/>
          <a:ln w="101600">
            <a:solidFill>
              <a:srgbClr val="00CC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23561" name="Text Box 9"/>
          <p:cNvSpPr txBox="1">
            <a:spLocks noChangeArrowheads="1"/>
          </p:cNvSpPr>
          <p:nvPr/>
        </p:nvSpPr>
        <p:spPr bwMode="auto">
          <a:xfrm>
            <a:off x="1676400" y="4991100"/>
            <a:ext cx="7188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01600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rgbClr val="FFFF00"/>
                </a:solidFill>
                <a:latin typeface="Arial" charset="0"/>
              </a:defRPr>
            </a:lvl1pPr>
            <a:lvl2pPr marL="742950" indent="-285750">
              <a:defRPr sz="2400" b="1">
                <a:solidFill>
                  <a:srgbClr val="FFFF00"/>
                </a:solidFill>
                <a:latin typeface="Arial" charset="0"/>
              </a:defRPr>
            </a:lvl2pPr>
            <a:lvl3pPr marL="1143000" indent="-228600">
              <a:defRPr sz="2400" b="1">
                <a:solidFill>
                  <a:srgbClr val="FFFF00"/>
                </a:solidFill>
                <a:latin typeface="Arial" charset="0"/>
              </a:defRPr>
            </a:lvl3pPr>
            <a:lvl4pPr marL="1600200" indent="-228600">
              <a:defRPr sz="2400" b="1">
                <a:solidFill>
                  <a:srgbClr val="FFFF00"/>
                </a:solidFill>
                <a:latin typeface="Arial" charset="0"/>
              </a:defRPr>
            </a:lvl4pPr>
            <a:lvl5pPr marL="2057400" indent="-228600">
              <a:defRPr sz="2400" b="1">
                <a:solidFill>
                  <a:srgbClr val="FFFF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FF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FF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FF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FF00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endParaRPr lang="en-GB"/>
          </a:p>
        </p:txBody>
      </p:sp>
      <p:sp>
        <p:nvSpPr>
          <p:cNvPr id="23562" name="Text Box 10"/>
          <p:cNvSpPr txBox="1">
            <a:spLocks noChangeArrowheads="1"/>
          </p:cNvSpPr>
          <p:nvPr/>
        </p:nvSpPr>
        <p:spPr bwMode="auto">
          <a:xfrm>
            <a:off x="1358900" y="4487863"/>
            <a:ext cx="7666038" cy="2317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01600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tabLst>
                <a:tab pos="2476500" algn="l"/>
                <a:tab pos="5245100" algn="l"/>
              </a:tabLst>
              <a:defRPr sz="2400" b="1">
                <a:solidFill>
                  <a:srgbClr val="FFFF00"/>
                </a:solidFill>
                <a:latin typeface="Arial" charset="0"/>
              </a:defRPr>
            </a:lvl1pPr>
            <a:lvl2pPr marL="742950" indent="-285750">
              <a:tabLst>
                <a:tab pos="2476500" algn="l"/>
                <a:tab pos="5245100" algn="l"/>
              </a:tabLst>
              <a:defRPr sz="2400" b="1">
                <a:solidFill>
                  <a:srgbClr val="FFFF00"/>
                </a:solidFill>
                <a:latin typeface="Arial" charset="0"/>
              </a:defRPr>
            </a:lvl2pPr>
            <a:lvl3pPr marL="1143000" indent="-228600">
              <a:tabLst>
                <a:tab pos="2476500" algn="l"/>
                <a:tab pos="5245100" algn="l"/>
              </a:tabLst>
              <a:defRPr sz="2400" b="1">
                <a:solidFill>
                  <a:srgbClr val="FFFF00"/>
                </a:solidFill>
                <a:latin typeface="Arial" charset="0"/>
              </a:defRPr>
            </a:lvl3pPr>
            <a:lvl4pPr marL="1600200" indent="-228600">
              <a:tabLst>
                <a:tab pos="2476500" algn="l"/>
                <a:tab pos="5245100" algn="l"/>
              </a:tabLst>
              <a:defRPr sz="2400" b="1">
                <a:solidFill>
                  <a:srgbClr val="FFFF00"/>
                </a:solidFill>
                <a:latin typeface="Arial" charset="0"/>
              </a:defRPr>
            </a:lvl4pPr>
            <a:lvl5pPr marL="2057400" indent="-228600">
              <a:tabLst>
                <a:tab pos="2476500" algn="l"/>
                <a:tab pos="5245100" algn="l"/>
              </a:tabLst>
              <a:defRPr sz="2400" b="1">
                <a:solidFill>
                  <a:srgbClr val="FFFF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476500" algn="l"/>
                <a:tab pos="5245100" algn="l"/>
              </a:tabLst>
              <a:defRPr sz="2400" b="1">
                <a:solidFill>
                  <a:srgbClr val="FFFF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476500" algn="l"/>
                <a:tab pos="5245100" algn="l"/>
              </a:tabLst>
              <a:defRPr sz="2400" b="1">
                <a:solidFill>
                  <a:srgbClr val="FFFF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476500" algn="l"/>
                <a:tab pos="5245100" algn="l"/>
              </a:tabLst>
              <a:defRPr sz="2400" b="1">
                <a:solidFill>
                  <a:srgbClr val="FFFF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476500" algn="l"/>
                <a:tab pos="5245100" algn="l"/>
              </a:tabLst>
              <a:defRPr sz="2400" b="1">
                <a:solidFill>
                  <a:srgbClr val="FFFF00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GB" sz="2000" b="0" dirty="0">
                <a:solidFill>
                  <a:srgbClr val="FFFFFF"/>
                </a:solidFill>
              </a:rPr>
              <a:t>Health Technology 	</a:t>
            </a:r>
            <a:r>
              <a:rPr lang="en-GB" sz="2000" b="0" dirty="0" err="1">
                <a:solidFill>
                  <a:srgbClr val="FFFFFF"/>
                </a:solidFill>
              </a:rPr>
              <a:t>Klinische</a:t>
            </a:r>
            <a:r>
              <a:rPr lang="en-GB" sz="2000" b="0" dirty="0">
                <a:solidFill>
                  <a:srgbClr val="FFFFFF"/>
                </a:solidFill>
              </a:rPr>
              <a:t> </a:t>
            </a:r>
            <a:r>
              <a:rPr lang="en-GB" sz="2000" b="0" dirty="0" err="1">
                <a:solidFill>
                  <a:srgbClr val="FFFFFF"/>
                </a:solidFill>
              </a:rPr>
              <a:t>Leitlinien</a:t>
            </a:r>
            <a:r>
              <a:rPr lang="en-GB" sz="2000" b="0" dirty="0">
                <a:solidFill>
                  <a:srgbClr val="FFFFFF"/>
                </a:solidFill>
              </a:rPr>
              <a:t>    </a:t>
            </a:r>
            <a:r>
              <a:rPr lang="en-GB" sz="2000" b="0" dirty="0" err="1">
                <a:solidFill>
                  <a:srgbClr val="FFFFFF"/>
                </a:solidFill>
              </a:rPr>
              <a:t>Patienteninformation</a:t>
            </a:r>
            <a:r>
              <a:rPr lang="en-GB" sz="2000" b="0" dirty="0">
                <a:solidFill>
                  <a:srgbClr val="FFFFFF"/>
                </a:solidFill>
              </a:rPr>
              <a:t/>
            </a:r>
            <a:br>
              <a:rPr lang="en-GB" sz="2000" b="0" dirty="0">
                <a:solidFill>
                  <a:srgbClr val="FFFFFF"/>
                </a:solidFill>
              </a:rPr>
            </a:br>
            <a:r>
              <a:rPr lang="en-GB" sz="2000" b="0" dirty="0">
                <a:solidFill>
                  <a:srgbClr val="FFFFFF"/>
                </a:solidFill>
              </a:rPr>
              <a:t>Assessment (HTA)</a:t>
            </a:r>
          </a:p>
          <a:p>
            <a:pPr>
              <a:spcBef>
                <a:spcPct val="50000"/>
              </a:spcBef>
            </a:pPr>
            <a:endParaRPr lang="en-GB" sz="2000" b="0" dirty="0">
              <a:solidFill>
                <a:srgbClr val="FFFFFF"/>
              </a:solidFill>
            </a:endParaRPr>
          </a:p>
          <a:p>
            <a:pPr>
              <a:spcBef>
                <a:spcPct val="50000"/>
              </a:spcBef>
            </a:pPr>
            <a:r>
              <a:rPr lang="en-GB" sz="2000" b="0" dirty="0">
                <a:solidFill>
                  <a:srgbClr val="FFFFFF"/>
                </a:solidFill>
              </a:rPr>
              <a:t>             </a:t>
            </a:r>
          </a:p>
          <a:p>
            <a:pPr>
              <a:spcBef>
                <a:spcPct val="30000"/>
              </a:spcBef>
            </a:pPr>
            <a:r>
              <a:rPr lang="en-GB" sz="2000" b="0" dirty="0">
                <a:solidFill>
                  <a:srgbClr val="FFFFFF"/>
                </a:solidFill>
              </a:rPr>
              <a:t>             </a:t>
            </a:r>
            <a:r>
              <a:rPr lang="en-GB" sz="2000" b="0" dirty="0" err="1">
                <a:solidFill>
                  <a:srgbClr val="FFFFFF"/>
                </a:solidFill>
              </a:rPr>
              <a:t>Strukturierte</a:t>
            </a:r>
            <a:r>
              <a:rPr lang="en-GB" sz="2000" b="0" dirty="0">
                <a:solidFill>
                  <a:srgbClr val="FFFFFF"/>
                </a:solidFill>
              </a:rPr>
              <a:t>                                          </a:t>
            </a:r>
            <a:r>
              <a:rPr lang="en-GB" sz="2000" b="0" dirty="0" err="1">
                <a:solidFill>
                  <a:srgbClr val="FFFFFF"/>
                </a:solidFill>
              </a:rPr>
              <a:t>Klinische</a:t>
            </a:r>
            <a:r>
              <a:rPr lang="en-GB" sz="2000" b="0" dirty="0">
                <a:solidFill>
                  <a:srgbClr val="FFFFFF"/>
                </a:solidFill>
              </a:rPr>
              <a:t>    </a:t>
            </a:r>
            <a:br>
              <a:rPr lang="en-GB" sz="2000" b="0" dirty="0">
                <a:solidFill>
                  <a:srgbClr val="FFFFFF"/>
                </a:solidFill>
              </a:rPr>
            </a:br>
            <a:r>
              <a:rPr lang="en-GB" sz="2000" b="0" dirty="0" err="1">
                <a:solidFill>
                  <a:srgbClr val="FFFFFF"/>
                </a:solidFill>
              </a:rPr>
              <a:t>Behandlungsprogramme</a:t>
            </a:r>
            <a:r>
              <a:rPr lang="en-GB" sz="2000" b="0" dirty="0">
                <a:solidFill>
                  <a:srgbClr val="FFFFFF"/>
                </a:solidFill>
              </a:rPr>
              <a:t> (DMPs)         </a:t>
            </a:r>
            <a:r>
              <a:rPr lang="en-GB" sz="2000" b="0" dirty="0" err="1">
                <a:solidFill>
                  <a:srgbClr val="FFFFFF"/>
                </a:solidFill>
              </a:rPr>
              <a:t>Behandlungspfade</a:t>
            </a:r>
            <a:r>
              <a:rPr lang="en-GB" sz="2000" b="0" dirty="0">
                <a:solidFill>
                  <a:srgbClr val="FFFFFF"/>
                </a:solidFill>
              </a:rPr>
              <a:t> (GBAs)</a:t>
            </a:r>
          </a:p>
        </p:txBody>
      </p:sp>
      <p:sp>
        <p:nvSpPr>
          <p:cNvPr id="23563" name="Text Box 11"/>
          <p:cNvSpPr txBox="1">
            <a:spLocks noChangeArrowheads="1"/>
          </p:cNvSpPr>
          <p:nvPr/>
        </p:nvSpPr>
        <p:spPr bwMode="auto">
          <a:xfrm rot="-5400000">
            <a:off x="311944" y="4658519"/>
            <a:ext cx="9001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01600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rgbClr val="FFFF00"/>
                </a:solidFill>
                <a:latin typeface="Arial" charset="0"/>
              </a:defRPr>
            </a:lvl1pPr>
            <a:lvl2pPr marL="742950" indent="-285750">
              <a:defRPr sz="2400" b="1">
                <a:solidFill>
                  <a:srgbClr val="FFFF00"/>
                </a:solidFill>
                <a:latin typeface="Arial" charset="0"/>
              </a:defRPr>
            </a:lvl2pPr>
            <a:lvl3pPr marL="1143000" indent="-228600">
              <a:defRPr sz="2400" b="1">
                <a:solidFill>
                  <a:srgbClr val="FFFF00"/>
                </a:solidFill>
                <a:latin typeface="Arial" charset="0"/>
              </a:defRPr>
            </a:lvl3pPr>
            <a:lvl4pPr marL="1600200" indent="-228600">
              <a:defRPr sz="2400" b="1">
                <a:solidFill>
                  <a:srgbClr val="FFFF00"/>
                </a:solidFill>
                <a:latin typeface="Arial" charset="0"/>
              </a:defRPr>
            </a:lvl4pPr>
            <a:lvl5pPr marL="2057400" indent="-228600">
              <a:defRPr sz="2400" b="1">
                <a:solidFill>
                  <a:srgbClr val="FFFF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FF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FF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FF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FF00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GB">
                <a:solidFill>
                  <a:srgbClr val="FFFFFF"/>
                </a:solidFill>
              </a:rPr>
              <a:t>EBM</a:t>
            </a:r>
          </a:p>
        </p:txBody>
      </p:sp>
      <p:sp>
        <p:nvSpPr>
          <p:cNvPr id="23564" name="Freeform 12"/>
          <p:cNvSpPr>
            <a:spLocks/>
          </p:cNvSpPr>
          <p:nvPr/>
        </p:nvSpPr>
        <p:spPr bwMode="auto">
          <a:xfrm>
            <a:off x="762000" y="2120900"/>
            <a:ext cx="1282700" cy="2162175"/>
          </a:xfrm>
          <a:custGeom>
            <a:avLst/>
            <a:gdLst>
              <a:gd name="T0" fmla="*/ 1282700 w 934"/>
              <a:gd name="T1" fmla="*/ 0 h 1560"/>
              <a:gd name="T2" fmla="*/ 395522 w 934"/>
              <a:gd name="T3" fmla="*/ 618160 h 1560"/>
              <a:gd name="T4" fmla="*/ 0 w 934"/>
              <a:gd name="T5" fmla="*/ 2162175 h 156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934" h="1560">
                <a:moveTo>
                  <a:pt x="934" y="0"/>
                </a:moveTo>
                <a:cubicBezTo>
                  <a:pt x="826" y="74"/>
                  <a:pt x="444" y="186"/>
                  <a:pt x="288" y="446"/>
                </a:cubicBezTo>
                <a:cubicBezTo>
                  <a:pt x="132" y="706"/>
                  <a:pt x="60" y="1328"/>
                  <a:pt x="0" y="1560"/>
                </a:cubicBezTo>
              </a:path>
            </a:pathLst>
          </a:custGeom>
          <a:noFill/>
          <a:ln w="101600" cap="flat" cmpd="sng">
            <a:solidFill>
              <a:srgbClr val="00CC66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23565" name="Line 13"/>
          <p:cNvSpPr>
            <a:spLocks noChangeShapeType="1"/>
          </p:cNvSpPr>
          <p:nvPr/>
        </p:nvSpPr>
        <p:spPr bwMode="auto">
          <a:xfrm flipH="1">
            <a:off x="3606800" y="5208588"/>
            <a:ext cx="1092200" cy="773112"/>
          </a:xfrm>
          <a:prstGeom prst="line">
            <a:avLst/>
          </a:prstGeom>
          <a:noFill/>
          <a:ln w="101600">
            <a:solidFill>
              <a:schemeClr val="fol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23566" name="Line 14"/>
          <p:cNvSpPr>
            <a:spLocks noChangeShapeType="1"/>
          </p:cNvSpPr>
          <p:nvPr/>
        </p:nvSpPr>
        <p:spPr bwMode="auto">
          <a:xfrm>
            <a:off x="5308600" y="5208588"/>
            <a:ext cx="1143000" cy="773112"/>
          </a:xfrm>
          <a:prstGeom prst="line">
            <a:avLst/>
          </a:prstGeom>
          <a:noFill/>
          <a:ln w="101600">
            <a:solidFill>
              <a:schemeClr val="fol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23567" name="Text Box 15"/>
          <p:cNvSpPr txBox="1">
            <a:spLocks noChangeArrowheads="1"/>
          </p:cNvSpPr>
          <p:nvPr/>
        </p:nvSpPr>
        <p:spPr bwMode="auto">
          <a:xfrm rot="5400000">
            <a:off x="8096250" y="1073150"/>
            <a:ext cx="10795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01600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FFFF00"/>
                </a:solidFill>
                <a:latin typeface="Arial" charset="0"/>
              </a:defRPr>
            </a:lvl1pPr>
            <a:lvl2pPr marL="742950" indent="-285750">
              <a:defRPr sz="2400" b="1">
                <a:solidFill>
                  <a:srgbClr val="FFFF00"/>
                </a:solidFill>
                <a:latin typeface="Arial" charset="0"/>
              </a:defRPr>
            </a:lvl2pPr>
            <a:lvl3pPr marL="1143000" indent="-228600">
              <a:defRPr sz="2400" b="1">
                <a:solidFill>
                  <a:srgbClr val="FFFF00"/>
                </a:solidFill>
                <a:latin typeface="Arial" charset="0"/>
              </a:defRPr>
            </a:lvl3pPr>
            <a:lvl4pPr marL="1600200" indent="-228600">
              <a:defRPr sz="2400" b="1">
                <a:solidFill>
                  <a:srgbClr val="FFFF00"/>
                </a:solidFill>
                <a:latin typeface="Arial" charset="0"/>
              </a:defRPr>
            </a:lvl4pPr>
            <a:lvl5pPr marL="2057400" indent="-228600">
              <a:defRPr sz="2400" b="1">
                <a:solidFill>
                  <a:srgbClr val="FFFF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FF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FF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FF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FF00"/>
                </a:solidFill>
                <a:latin typeface="Arial" charset="0"/>
              </a:defRPr>
            </a:lvl9pPr>
          </a:lstStyle>
          <a:p>
            <a:r>
              <a:rPr lang="de-DE" dirty="0">
                <a:solidFill>
                  <a:srgbClr val="FF9B00"/>
                </a:solidFill>
              </a:rPr>
              <a:t>global</a:t>
            </a:r>
          </a:p>
        </p:txBody>
      </p:sp>
      <p:grpSp>
        <p:nvGrpSpPr>
          <p:cNvPr id="23568" name="Group 16"/>
          <p:cNvGrpSpPr>
            <a:grpSpLocks/>
          </p:cNvGrpSpPr>
          <p:nvPr/>
        </p:nvGrpSpPr>
        <p:grpSpPr bwMode="auto">
          <a:xfrm>
            <a:off x="6604000" y="2178050"/>
            <a:ext cx="2349500" cy="625475"/>
            <a:chOff x="4160" y="1372"/>
            <a:chExt cx="1480" cy="394"/>
          </a:xfrm>
        </p:grpSpPr>
        <p:sp>
          <p:nvSpPr>
            <p:cNvPr id="23570" name="Freeform 17"/>
            <p:cNvSpPr>
              <a:spLocks/>
            </p:cNvSpPr>
            <p:nvPr/>
          </p:nvSpPr>
          <p:spPr bwMode="auto">
            <a:xfrm>
              <a:off x="4160" y="1422"/>
              <a:ext cx="1480" cy="344"/>
            </a:xfrm>
            <a:custGeom>
              <a:avLst/>
              <a:gdLst>
                <a:gd name="T0" fmla="*/ 0 w 1344"/>
                <a:gd name="T1" fmla="*/ 0 h 632"/>
                <a:gd name="T2" fmla="*/ 476 w 1344"/>
                <a:gd name="T3" fmla="*/ 287 h 632"/>
                <a:gd name="T4" fmla="*/ 1480 w 1344"/>
                <a:gd name="T5" fmla="*/ 340 h 632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344" h="632">
                  <a:moveTo>
                    <a:pt x="0" y="0"/>
                  </a:moveTo>
                  <a:cubicBezTo>
                    <a:pt x="104" y="212"/>
                    <a:pt x="208" y="424"/>
                    <a:pt x="432" y="528"/>
                  </a:cubicBezTo>
                  <a:cubicBezTo>
                    <a:pt x="656" y="632"/>
                    <a:pt x="1000" y="628"/>
                    <a:pt x="1344" y="624"/>
                  </a:cubicBezTo>
                </a:path>
              </a:pathLst>
            </a:custGeom>
            <a:noFill/>
            <a:ln w="76200" cmpd="sng">
              <a:solidFill>
                <a:srgbClr val="F6B64E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3571" name="Text Box 18"/>
            <p:cNvSpPr txBox="1">
              <a:spLocks noChangeArrowheads="1"/>
            </p:cNvSpPr>
            <p:nvPr/>
          </p:nvSpPr>
          <p:spPr bwMode="auto">
            <a:xfrm>
              <a:off x="4669" y="1372"/>
              <a:ext cx="627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rgbClr val="FFFF00"/>
                  </a:solidFill>
                  <a:latin typeface="Arial" charset="0"/>
                </a:defRPr>
              </a:lvl1pPr>
              <a:lvl2pPr marL="742950" indent="-285750">
                <a:defRPr sz="2400" b="1">
                  <a:solidFill>
                    <a:srgbClr val="FFFF00"/>
                  </a:solidFill>
                  <a:latin typeface="Arial" charset="0"/>
                </a:defRPr>
              </a:lvl2pPr>
              <a:lvl3pPr marL="1143000" indent="-228600">
                <a:defRPr sz="2400" b="1">
                  <a:solidFill>
                    <a:srgbClr val="FFFF00"/>
                  </a:solidFill>
                  <a:latin typeface="Arial" charset="0"/>
                </a:defRPr>
              </a:lvl3pPr>
              <a:lvl4pPr marL="1600200" indent="-228600">
                <a:defRPr sz="2400" b="1">
                  <a:solidFill>
                    <a:srgbClr val="FFFF00"/>
                  </a:solidFill>
                  <a:latin typeface="Arial" charset="0"/>
                </a:defRPr>
              </a:lvl4pPr>
              <a:lvl5pPr marL="2057400" indent="-228600">
                <a:defRPr sz="2400" b="1">
                  <a:solidFill>
                    <a:srgbClr val="FFFF0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FFF0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FFF0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FFF0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FFF00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de-DE" sz="2800">
                  <a:solidFill>
                    <a:srgbClr val="F6B64E"/>
                  </a:solidFill>
                </a:rPr>
                <a:t>50 %</a:t>
              </a:r>
            </a:p>
          </p:txBody>
        </p:sp>
      </p:grpSp>
      <p:sp>
        <p:nvSpPr>
          <p:cNvPr id="21" name="Text Box 15"/>
          <p:cNvSpPr txBox="1">
            <a:spLocks noChangeArrowheads="1"/>
          </p:cNvSpPr>
          <p:nvPr/>
        </p:nvSpPr>
        <p:spPr bwMode="auto">
          <a:xfrm rot="5400000">
            <a:off x="8193410" y="5415906"/>
            <a:ext cx="88517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01600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FFFF00"/>
                </a:solidFill>
                <a:latin typeface="Arial" charset="0"/>
              </a:defRPr>
            </a:lvl1pPr>
            <a:lvl2pPr marL="742950" indent="-285750">
              <a:defRPr sz="2400" b="1">
                <a:solidFill>
                  <a:srgbClr val="FFFF00"/>
                </a:solidFill>
                <a:latin typeface="Arial" charset="0"/>
              </a:defRPr>
            </a:lvl2pPr>
            <a:lvl3pPr marL="1143000" indent="-228600">
              <a:defRPr sz="2400" b="1">
                <a:solidFill>
                  <a:srgbClr val="FFFF00"/>
                </a:solidFill>
                <a:latin typeface="Arial" charset="0"/>
              </a:defRPr>
            </a:lvl3pPr>
            <a:lvl4pPr marL="1600200" indent="-228600">
              <a:defRPr sz="2400" b="1">
                <a:solidFill>
                  <a:srgbClr val="FFFF00"/>
                </a:solidFill>
                <a:latin typeface="Arial" charset="0"/>
              </a:defRPr>
            </a:lvl4pPr>
            <a:lvl5pPr marL="2057400" indent="-228600">
              <a:defRPr sz="2400" b="1">
                <a:solidFill>
                  <a:srgbClr val="FFFF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FF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FF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FF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FF00"/>
                </a:solidFill>
                <a:latin typeface="Arial" charset="0"/>
              </a:defRPr>
            </a:lvl9pPr>
          </a:lstStyle>
          <a:p>
            <a:r>
              <a:rPr lang="de-DE" dirty="0" smtClean="0">
                <a:solidFill>
                  <a:srgbClr val="FF9B00"/>
                </a:solidFill>
              </a:rPr>
              <a:t>lokal</a:t>
            </a:r>
            <a:endParaRPr lang="de-DE" dirty="0">
              <a:solidFill>
                <a:srgbClr val="FF9B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796601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66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88105"/>
            <a:ext cx="7772400" cy="696495"/>
          </a:xfrm>
        </p:spPr>
        <p:txBody>
          <a:bodyPr/>
          <a:lstStyle/>
          <a:p>
            <a:pPr algn="ctr"/>
            <a:r>
              <a:rPr lang="de-DE" dirty="0" smtClean="0"/>
              <a:t>Eine Studie ist keine Studie:</a:t>
            </a:r>
            <a:br>
              <a:rPr lang="de-DE" dirty="0" smtClean="0"/>
            </a:br>
            <a:r>
              <a:rPr lang="de-DE" dirty="0" smtClean="0"/>
              <a:t>Die Wissensraffinerie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2104700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8547" name="Rectangle 3"/>
          <p:cNvSpPr>
            <a:spLocks noChangeArrowheads="1"/>
          </p:cNvSpPr>
          <p:nvPr/>
        </p:nvSpPr>
        <p:spPr bwMode="auto">
          <a:xfrm>
            <a:off x="198438" y="874713"/>
            <a:ext cx="4751387" cy="5349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81000" indent="-381000">
              <a:spcBef>
                <a:spcPct val="20000"/>
              </a:spcBef>
              <a:buFontTx/>
              <a:buAutoNum type="arabicPeriod"/>
              <a:tabLst>
                <a:tab pos="7429500" algn="r"/>
              </a:tabLst>
            </a:pPr>
            <a:r>
              <a:rPr lang="en-GB" sz="2000" b="0" dirty="0" err="1" smtClean="0">
                <a:solidFill>
                  <a:schemeClr val="tx1"/>
                </a:solidFill>
              </a:rPr>
              <a:t>Formulieren</a:t>
            </a:r>
            <a:r>
              <a:rPr lang="en-GB" sz="2000" b="0" dirty="0" smtClean="0">
                <a:solidFill>
                  <a:schemeClr val="tx1"/>
                </a:solidFill>
              </a:rPr>
              <a:t> der </a:t>
            </a:r>
            <a:r>
              <a:rPr lang="en-GB" sz="2000" b="0" dirty="0" err="1" smtClean="0">
                <a:solidFill>
                  <a:schemeClr val="tx1"/>
                </a:solidFill>
              </a:rPr>
              <a:t>Fragestellung</a:t>
            </a:r>
            <a:r>
              <a:rPr lang="en-GB" sz="2000" b="0" dirty="0" smtClean="0">
                <a:solidFill>
                  <a:schemeClr val="tx1"/>
                </a:solidFill>
              </a:rPr>
              <a:t> </a:t>
            </a:r>
            <a:r>
              <a:rPr lang="en-GB" sz="2000" b="0" dirty="0">
                <a:solidFill>
                  <a:schemeClr val="tx1"/>
                </a:solidFill>
              </a:rPr>
              <a:t/>
            </a:r>
            <a:br>
              <a:rPr lang="en-GB" sz="2000" b="0" dirty="0">
                <a:solidFill>
                  <a:schemeClr val="tx1"/>
                </a:solidFill>
              </a:rPr>
            </a:br>
            <a:endParaRPr lang="en-GB" sz="2000" b="0" dirty="0">
              <a:solidFill>
                <a:schemeClr val="tx1"/>
              </a:solidFill>
            </a:endParaRPr>
          </a:p>
          <a:p>
            <a:pPr marL="381000" indent="-381000">
              <a:spcBef>
                <a:spcPct val="20000"/>
              </a:spcBef>
              <a:buFontTx/>
              <a:buAutoNum type="arabicPeriod"/>
              <a:tabLst>
                <a:tab pos="7429500" algn="r"/>
              </a:tabLst>
            </a:pPr>
            <a:r>
              <a:rPr lang="en-GB" sz="2000" b="0" dirty="0" err="1" smtClean="0">
                <a:solidFill>
                  <a:schemeClr val="tx1"/>
                </a:solidFill>
              </a:rPr>
              <a:t>Systematische</a:t>
            </a:r>
            <a:r>
              <a:rPr lang="en-GB" sz="2000" b="0" dirty="0" smtClean="0">
                <a:solidFill>
                  <a:schemeClr val="tx1"/>
                </a:solidFill>
              </a:rPr>
              <a:t> </a:t>
            </a:r>
            <a:r>
              <a:rPr lang="en-GB" sz="2000" b="0" dirty="0" err="1" smtClean="0">
                <a:solidFill>
                  <a:schemeClr val="tx1"/>
                </a:solidFill>
              </a:rPr>
              <a:t>Suche</a:t>
            </a:r>
            <a:r>
              <a:rPr lang="en-GB" sz="2000" b="0" dirty="0" smtClean="0">
                <a:solidFill>
                  <a:schemeClr val="tx1"/>
                </a:solidFill>
              </a:rPr>
              <a:t> in der </a:t>
            </a:r>
            <a:r>
              <a:rPr lang="en-GB" sz="2000" b="0" dirty="0" err="1" smtClean="0">
                <a:solidFill>
                  <a:schemeClr val="tx1"/>
                </a:solidFill>
              </a:rPr>
              <a:t>Literatur</a:t>
            </a:r>
            <a:endParaRPr lang="en-GB" sz="2000" b="0" dirty="0">
              <a:solidFill>
                <a:schemeClr val="tx1"/>
              </a:solidFill>
            </a:endParaRPr>
          </a:p>
          <a:p>
            <a:pPr marL="381000" indent="-381000">
              <a:spcBef>
                <a:spcPct val="20000"/>
              </a:spcBef>
              <a:buFontTx/>
              <a:buAutoNum type="arabicPeriod"/>
              <a:tabLst>
                <a:tab pos="7429500" algn="r"/>
              </a:tabLst>
            </a:pPr>
            <a:endParaRPr lang="en-GB" sz="2000" b="0" dirty="0">
              <a:solidFill>
                <a:schemeClr val="tx1"/>
              </a:solidFill>
            </a:endParaRPr>
          </a:p>
          <a:p>
            <a:pPr marL="381000" indent="-381000">
              <a:spcBef>
                <a:spcPct val="20000"/>
              </a:spcBef>
              <a:buFontTx/>
              <a:buAutoNum type="arabicPeriod"/>
              <a:tabLst>
                <a:tab pos="7429500" algn="r"/>
              </a:tabLst>
            </a:pPr>
            <a:r>
              <a:rPr lang="en-GB" sz="2000" b="0" dirty="0" err="1" smtClean="0">
                <a:solidFill>
                  <a:srgbClr val="FF9B00"/>
                </a:solidFill>
              </a:rPr>
              <a:t>Qualitätsbewertung</a:t>
            </a:r>
            <a:r>
              <a:rPr lang="en-GB" sz="2000" b="0" dirty="0" smtClean="0">
                <a:solidFill>
                  <a:srgbClr val="FF9B00"/>
                </a:solidFill>
              </a:rPr>
              <a:t> der </a:t>
            </a:r>
            <a:r>
              <a:rPr lang="en-GB" sz="2000" b="0" dirty="0" err="1" smtClean="0">
                <a:solidFill>
                  <a:srgbClr val="FF9B00"/>
                </a:solidFill>
              </a:rPr>
              <a:t>Funde</a:t>
            </a:r>
            <a:endParaRPr lang="en-GB" sz="2000" b="0" dirty="0">
              <a:solidFill>
                <a:srgbClr val="FF9B00"/>
              </a:solidFill>
            </a:endParaRPr>
          </a:p>
          <a:p>
            <a:pPr marL="381000" indent="-381000">
              <a:spcBef>
                <a:spcPct val="20000"/>
              </a:spcBef>
              <a:buFontTx/>
              <a:buAutoNum type="arabicPeriod"/>
              <a:tabLst>
                <a:tab pos="7429500" algn="r"/>
              </a:tabLst>
            </a:pPr>
            <a:endParaRPr lang="en-GB" sz="2000" b="0" dirty="0">
              <a:solidFill>
                <a:schemeClr val="tx1"/>
              </a:solidFill>
            </a:endParaRPr>
          </a:p>
          <a:p>
            <a:pPr marL="381000" indent="-381000">
              <a:spcBef>
                <a:spcPct val="20000"/>
              </a:spcBef>
              <a:buFontTx/>
              <a:buAutoNum type="arabicPeriod"/>
              <a:tabLst>
                <a:tab pos="7429500" algn="r"/>
              </a:tabLst>
            </a:pPr>
            <a:r>
              <a:rPr lang="en-GB" sz="2000" b="0" dirty="0" err="1" smtClean="0">
                <a:solidFill>
                  <a:schemeClr val="tx1"/>
                </a:solidFill>
              </a:rPr>
              <a:t>Zusammenfassung</a:t>
            </a:r>
            <a:r>
              <a:rPr lang="en-GB" sz="2000" b="0" dirty="0" smtClean="0">
                <a:solidFill>
                  <a:schemeClr val="tx1"/>
                </a:solidFill>
              </a:rPr>
              <a:t> der </a:t>
            </a:r>
            <a:r>
              <a:rPr lang="en-GB" sz="2000" b="0" dirty="0" err="1" smtClean="0">
                <a:solidFill>
                  <a:schemeClr val="tx1"/>
                </a:solidFill>
              </a:rPr>
              <a:t>Evidenz</a:t>
            </a:r>
            <a:endParaRPr lang="en-GB" sz="2000" b="0" dirty="0">
              <a:solidFill>
                <a:schemeClr val="tx1"/>
              </a:solidFill>
            </a:endParaRPr>
          </a:p>
          <a:p>
            <a:pPr marL="381000" indent="-381000">
              <a:spcBef>
                <a:spcPct val="20000"/>
              </a:spcBef>
              <a:buFontTx/>
              <a:buAutoNum type="arabicPeriod"/>
              <a:tabLst>
                <a:tab pos="7429500" algn="r"/>
              </a:tabLst>
            </a:pPr>
            <a:endParaRPr lang="en-GB" sz="2000" b="0" dirty="0">
              <a:solidFill>
                <a:schemeClr val="tx1"/>
              </a:solidFill>
            </a:endParaRPr>
          </a:p>
          <a:p>
            <a:pPr marL="381000" indent="-381000">
              <a:spcBef>
                <a:spcPct val="20000"/>
              </a:spcBef>
              <a:buFontTx/>
              <a:buAutoNum type="arabicPeriod"/>
              <a:tabLst>
                <a:tab pos="7429500" algn="r"/>
              </a:tabLst>
            </a:pPr>
            <a:r>
              <a:rPr lang="en-GB" sz="2000" b="0" dirty="0" smtClean="0">
                <a:solidFill>
                  <a:schemeClr val="tx1"/>
                </a:solidFill>
              </a:rPr>
              <a:t>Interpretation der </a:t>
            </a:r>
            <a:r>
              <a:rPr lang="en-GB" sz="2000" b="0" dirty="0" err="1" smtClean="0">
                <a:solidFill>
                  <a:schemeClr val="tx1"/>
                </a:solidFill>
              </a:rPr>
              <a:t>Ergebnisse</a:t>
            </a:r>
            <a:endParaRPr lang="en-GB" sz="2000" b="0" dirty="0">
              <a:solidFill>
                <a:schemeClr val="tx1"/>
              </a:solidFill>
            </a:endParaRPr>
          </a:p>
          <a:p>
            <a:pPr marL="381000" indent="-381000">
              <a:spcBef>
                <a:spcPct val="20000"/>
              </a:spcBef>
              <a:tabLst>
                <a:tab pos="7429500" algn="r"/>
              </a:tabLst>
            </a:pPr>
            <a:endParaRPr lang="de-DE" sz="2000" b="0" i="1" dirty="0">
              <a:solidFill>
                <a:schemeClr val="tx1"/>
              </a:solidFill>
            </a:endParaRPr>
          </a:p>
          <a:p>
            <a:pPr marL="381000" indent="-381000">
              <a:spcBef>
                <a:spcPct val="20000"/>
              </a:spcBef>
              <a:tabLst>
                <a:tab pos="7429500" algn="r"/>
              </a:tabLst>
            </a:pPr>
            <a:r>
              <a:rPr lang="de-DE" sz="2000" b="0" i="1" dirty="0">
                <a:solidFill>
                  <a:schemeClr val="tx1"/>
                </a:solidFill>
              </a:rPr>
              <a:t>	</a:t>
            </a:r>
          </a:p>
          <a:p>
            <a:pPr marL="381000" indent="-381000">
              <a:spcBef>
                <a:spcPct val="20000"/>
              </a:spcBef>
              <a:tabLst>
                <a:tab pos="7429500" algn="r"/>
              </a:tabLst>
            </a:pPr>
            <a:endParaRPr lang="de-DE" sz="2000" b="0" i="1" dirty="0">
              <a:solidFill>
                <a:schemeClr val="tx1"/>
              </a:solidFill>
            </a:endParaRPr>
          </a:p>
          <a:p>
            <a:pPr marL="381000" indent="-381000" algn="ctr">
              <a:spcBef>
                <a:spcPct val="20000"/>
              </a:spcBef>
              <a:tabLst>
                <a:tab pos="7429500" algn="r"/>
              </a:tabLst>
            </a:pPr>
            <a:r>
              <a:rPr lang="de-DE" dirty="0">
                <a:solidFill>
                  <a:schemeClr val="tx1"/>
                </a:solidFill>
              </a:rPr>
              <a:t>               </a:t>
            </a:r>
            <a:r>
              <a:rPr lang="de-DE" dirty="0" smtClean="0">
                <a:solidFill>
                  <a:schemeClr val="tx1"/>
                </a:solidFill>
              </a:rPr>
              <a:t>Aktualisierung!!</a:t>
            </a:r>
            <a:r>
              <a:rPr lang="de-DE" sz="2000" b="0" i="1" dirty="0">
                <a:solidFill>
                  <a:schemeClr val="tx1"/>
                </a:solidFill>
              </a:rPr>
              <a:t>	</a:t>
            </a:r>
            <a:endParaRPr lang="en-GB" sz="2000" b="0" i="1" dirty="0">
              <a:solidFill>
                <a:schemeClr val="tx1"/>
              </a:solidFill>
            </a:endParaRPr>
          </a:p>
        </p:txBody>
      </p:sp>
      <p:pic>
        <p:nvPicPr>
          <p:cNvPr id="2" name="Grafik 1" descr="9781853157943.jpg (JPEG Image, 400 × 430 pixels) - Mozilla Firefox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66" t="30516" r="35417" b="15684"/>
          <a:stretch/>
        </p:blipFill>
        <p:spPr>
          <a:xfrm>
            <a:off x="5143500" y="546098"/>
            <a:ext cx="3937314" cy="4368802"/>
          </a:xfrm>
          <a:prstGeom prst="rect">
            <a:avLst/>
          </a:prstGeom>
        </p:spPr>
      </p:pic>
      <p:sp>
        <p:nvSpPr>
          <p:cNvPr id="3" name="Textfeld 2"/>
          <p:cNvSpPr txBox="1"/>
          <p:nvPr/>
        </p:nvSpPr>
        <p:spPr>
          <a:xfrm>
            <a:off x="6731001" y="4950767"/>
            <a:ext cx="2133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2000" b="0" i="1" dirty="0" smtClean="0"/>
              <a:t>Juli 2011</a:t>
            </a:r>
          </a:p>
          <a:p>
            <a:endParaRPr lang="de-DE" sz="2000" b="0" i="1" dirty="0"/>
          </a:p>
          <a:p>
            <a:pPr algn="r"/>
            <a:r>
              <a:rPr lang="de-DE" sz="2000" b="0" i="1" dirty="0" smtClean="0"/>
              <a:t>Auch in Deutsch</a:t>
            </a:r>
            <a:r>
              <a:rPr lang="de-DE" dirty="0" smtClean="0"/>
              <a:t> 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63410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63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562100"/>
            <a:ext cx="3102123" cy="1762214"/>
          </a:xfrm>
        </p:spPr>
        <p:txBody>
          <a:bodyPr/>
          <a:lstStyle/>
          <a:p>
            <a:r>
              <a:rPr lang="de-DE" dirty="0" err="1" smtClean="0"/>
              <a:t>Example</a:t>
            </a:r>
            <a:r>
              <a:rPr lang="de-DE" dirty="0" smtClean="0"/>
              <a:t> </a:t>
            </a:r>
            <a:r>
              <a:rPr lang="de-DE" dirty="0" err="1" smtClean="0"/>
              <a:t>Thrombolyse</a:t>
            </a:r>
            <a:r>
              <a:rPr lang="de-DE" dirty="0" smtClean="0"/>
              <a:t> nach </a:t>
            </a:r>
            <a:br>
              <a:rPr lang="de-DE" dirty="0" smtClean="0"/>
            </a:br>
            <a:r>
              <a:rPr lang="de-DE" dirty="0" smtClean="0"/>
              <a:t>akutem Herzinfarkt</a:t>
            </a:r>
            <a:r>
              <a:rPr lang="de-DE" dirty="0"/>
              <a:t>	</a:t>
            </a:r>
            <a:r>
              <a:rPr lang="de-DE" dirty="0" smtClean="0"/>
              <a:t>         </a:t>
            </a:r>
            <a:r>
              <a:rPr lang="de-DE" sz="1800" i="1" dirty="0" smtClean="0">
                <a:solidFill>
                  <a:srgbClr val="9999FF"/>
                </a:solidFill>
              </a:rPr>
              <a:t>NEJM </a:t>
            </a:r>
            <a:r>
              <a:rPr lang="de-DE" sz="1800" i="1" dirty="0">
                <a:solidFill>
                  <a:srgbClr val="9999FF"/>
                </a:solidFill>
              </a:rPr>
              <a:t>1992</a:t>
            </a:r>
            <a:endParaRPr lang="de-DE" dirty="0"/>
          </a:p>
        </p:txBody>
      </p:sp>
      <p:pic>
        <p:nvPicPr>
          <p:cNvPr id="866307" name="Picture 3" descr="Lau_thrombolysis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304800"/>
            <a:ext cx="5303838" cy="6378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feld 1"/>
          <p:cNvSpPr txBox="1"/>
          <p:nvPr/>
        </p:nvSpPr>
        <p:spPr>
          <a:xfrm>
            <a:off x="132347" y="6133872"/>
            <a:ext cx="17908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 smtClean="0"/>
              <a:t>Forest</a:t>
            </a:r>
            <a:r>
              <a:rPr lang="de-DE" dirty="0" smtClean="0"/>
              <a:t> Plot</a:t>
            </a:r>
            <a:endParaRPr lang="de-DE" dirty="0"/>
          </a:p>
        </p:txBody>
      </p:sp>
      <p:sp>
        <p:nvSpPr>
          <p:cNvPr id="3" name="Ellipse 2"/>
          <p:cNvSpPr/>
          <p:nvPr/>
        </p:nvSpPr>
        <p:spPr bwMode="auto">
          <a:xfrm>
            <a:off x="5586609" y="776614"/>
            <a:ext cx="2755725" cy="5260931"/>
          </a:xfrm>
          <a:prstGeom prst="ellipse">
            <a:avLst/>
          </a:prstGeom>
          <a:noFill/>
          <a:ln w="101600" cap="flat" cmpd="sng" algn="ctr">
            <a:solidFill>
              <a:schemeClr val="hlink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endParaRPr lang="de-DE" smtClean="0"/>
          </a:p>
        </p:txBody>
      </p:sp>
      <p:sp>
        <p:nvSpPr>
          <p:cNvPr id="4" name="Textfeld 3"/>
          <p:cNvSpPr txBox="1"/>
          <p:nvPr/>
        </p:nvSpPr>
        <p:spPr>
          <a:xfrm>
            <a:off x="6388274" y="1562100"/>
            <a:ext cx="153599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rgbClr val="FF0000"/>
                </a:solidFill>
              </a:rPr>
              <a:t>Body </a:t>
            </a:r>
            <a:r>
              <a:rPr lang="de-DE" dirty="0" err="1" smtClean="0">
                <a:solidFill>
                  <a:srgbClr val="FF0000"/>
                </a:solidFill>
              </a:rPr>
              <a:t>of</a:t>
            </a:r>
            <a:r>
              <a:rPr lang="de-DE" dirty="0" smtClean="0">
                <a:solidFill>
                  <a:srgbClr val="FF0000"/>
                </a:solidFill>
              </a:rPr>
              <a:t/>
            </a:r>
            <a:br>
              <a:rPr lang="de-DE" dirty="0" smtClean="0">
                <a:solidFill>
                  <a:srgbClr val="FF0000"/>
                </a:solidFill>
              </a:rPr>
            </a:br>
            <a:r>
              <a:rPr lang="de-DE" dirty="0" err="1" smtClean="0">
                <a:solidFill>
                  <a:srgbClr val="FF0000"/>
                </a:solidFill>
              </a:rPr>
              <a:t>Evidence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69634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8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902" t="13078" r="4227" b="10339"/>
          <a:stretch>
            <a:fillRect/>
          </a:stretch>
        </p:blipFill>
        <p:spPr>
          <a:xfrm>
            <a:off x="5353569" y="969946"/>
            <a:ext cx="3537238" cy="5875194"/>
          </a:xfrm>
          <a:noFill/>
          <a:extLst>
            <a:ext uri="{91240B29-F687-4F45-9708-019B960494DF}">
              <a14:hiddenLine xmlns:a14="http://schemas.microsoft.com/office/drawing/2010/main" w="101600" cap="flat" cmpd="sng">
                <a:solidFill>
                  <a:schemeClr val="hlink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</p:pic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>
          <a:xfrm>
            <a:off x="5537283" y="526093"/>
            <a:ext cx="3318617" cy="489363"/>
          </a:xfrm>
          <a:noFill/>
        </p:spPr>
        <p:txBody>
          <a:bodyPr/>
          <a:lstStyle/>
          <a:p>
            <a:r>
              <a:rPr lang="de-DE" altLang="de-DE" sz="2000" dirty="0" err="1"/>
              <a:t>C</a:t>
            </a:r>
            <a:r>
              <a:rPr lang="de-DE" altLang="de-DE" sz="2000" dirty="0" err="1" smtClean="0"/>
              <a:t>umulative</a:t>
            </a:r>
            <a:r>
              <a:rPr lang="de-DE" altLang="de-DE" sz="2000" dirty="0" smtClean="0"/>
              <a:t> </a:t>
            </a:r>
            <a:r>
              <a:rPr lang="de-DE" altLang="de-DE" sz="2000" dirty="0" err="1" smtClean="0"/>
              <a:t>Forest</a:t>
            </a:r>
            <a:r>
              <a:rPr lang="de-DE" altLang="de-DE" sz="2000" dirty="0" smtClean="0"/>
              <a:t> Plot:</a:t>
            </a:r>
            <a:endParaRPr lang="de-DE" altLang="de-DE" sz="1800" i="1" dirty="0" smtClean="0">
              <a:solidFill>
                <a:srgbClr val="9999FF"/>
              </a:solidFill>
            </a:endParaRPr>
          </a:p>
        </p:txBody>
      </p:sp>
      <p:sp>
        <p:nvSpPr>
          <p:cNvPr id="67587" name="Text Box 3"/>
          <p:cNvSpPr txBox="1">
            <a:spLocks noChangeArrowheads="1"/>
          </p:cNvSpPr>
          <p:nvPr/>
        </p:nvSpPr>
        <p:spPr bwMode="auto">
          <a:xfrm>
            <a:off x="311150" y="4279900"/>
            <a:ext cx="21463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01600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FFFF00"/>
                </a:solidFill>
                <a:latin typeface="Arial" pitchFamily="34" charset="0"/>
              </a:defRPr>
            </a:lvl1pPr>
            <a:lvl2pPr marL="742950" indent="-285750">
              <a:defRPr sz="2400" b="1">
                <a:solidFill>
                  <a:srgbClr val="FFFF00"/>
                </a:solidFill>
                <a:latin typeface="Arial" pitchFamily="34" charset="0"/>
              </a:defRPr>
            </a:lvl2pPr>
            <a:lvl3pPr marL="1143000" indent="-228600">
              <a:defRPr sz="2400" b="1">
                <a:solidFill>
                  <a:srgbClr val="FFFF00"/>
                </a:solidFill>
                <a:latin typeface="Arial" pitchFamily="34" charset="0"/>
              </a:defRPr>
            </a:lvl3pPr>
            <a:lvl4pPr marL="1600200" indent="-228600">
              <a:defRPr sz="2400" b="1">
                <a:solidFill>
                  <a:srgbClr val="FFFF00"/>
                </a:solidFill>
                <a:latin typeface="Arial" pitchFamily="34" charset="0"/>
              </a:defRPr>
            </a:lvl4pPr>
            <a:lvl5pPr marL="2057400" indent="-228600">
              <a:defRPr sz="2400" b="1">
                <a:solidFill>
                  <a:srgbClr val="FFFF00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FF00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FF00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FF00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FF00"/>
                </a:solidFill>
                <a:latin typeface="Arial" pitchFamily="34" charset="0"/>
              </a:defRPr>
            </a:lvl9pPr>
          </a:lstStyle>
          <a:p>
            <a:r>
              <a:rPr lang="de-DE" altLang="de-DE"/>
              <a:t>Stop - Regel?</a:t>
            </a:r>
          </a:p>
        </p:txBody>
      </p:sp>
      <p:pic>
        <p:nvPicPr>
          <p:cNvPr id="5" name="Picture 3" descr="Lau_thrombolysis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150" y="1021717"/>
            <a:ext cx="4821671" cy="5798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128188" y="106732"/>
            <a:ext cx="8887626" cy="3627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de-DE" altLang="de-DE" sz="2000" kern="0" dirty="0" err="1" smtClean="0">
                <a:solidFill>
                  <a:srgbClr val="FFFF00"/>
                </a:solidFill>
              </a:rPr>
              <a:t>Thrombolyse</a:t>
            </a:r>
            <a:r>
              <a:rPr lang="de-DE" altLang="de-DE" sz="2000" kern="0" dirty="0" smtClean="0">
                <a:solidFill>
                  <a:srgbClr val="FFFF00"/>
                </a:solidFill>
              </a:rPr>
              <a:t> (</a:t>
            </a:r>
            <a:r>
              <a:rPr lang="de-DE" altLang="de-DE" sz="2000" kern="0" dirty="0" err="1" smtClean="0">
                <a:solidFill>
                  <a:srgbClr val="FFFF00"/>
                </a:solidFill>
              </a:rPr>
              <a:t>Streptokinase</a:t>
            </a:r>
            <a:r>
              <a:rPr lang="de-DE" altLang="de-DE" sz="2000" kern="0" dirty="0" smtClean="0">
                <a:solidFill>
                  <a:srgbClr val="FFFF00"/>
                </a:solidFill>
              </a:rPr>
              <a:t>) </a:t>
            </a:r>
            <a:r>
              <a:rPr lang="de-DE" altLang="de-DE" sz="2000" kern="0" dirty="0">
                <a:solidFill>
                  <a:srgbClr val="FFFF00"/>
                </a:solidFill>
              </a:rPr>
              <a:t> </a:t>
            </a:r>
            <a:r>
              <a:rPr lang="de-DE" altLang="de-DE" sz="2000" kern="0" dirty="0" smtClean="0">
                <a:solidFill>
                  <a:srgbClr val="FFFF00"/>
                </a:solidFill>
              </a:rPr>
              <a:t>nach akutem Herzinfarkt  </a:t>
            </a:r>
            <a:r>
              <a:rPr lang="de-DE" altLang="de-DE" kern="0" dirty="0" smtClean="0">
                <a:solidFill>
                  <a:srgbClr val="FFFF00"/>
                </a:solidFill>
              </a:rPr>
              <a:t>      </a:t>
            </a:r>
            <a:r>
              <a:rPr lang="de-DE" altLang="de-DE" sz="1800" i="1" kern="0" dirty="0" smtClean="0">
                <a:solidFill>
                  <a:srgbClr val="9999FF"/>
                </a:solidFill>
              </a:rPr>
              <a:t>NEJM 1992</a:t>
            </a: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2106814" y="626301"/>
            <a:ext cx="2076877" cy="332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de-DE" altLang="de-DE" sz="2000" kern="0" dirty="0" err="1" smtClean="0">
                <a:solidFill>
                  <a:srgbClr val="FFFF00"/>
                </a:solidFill>
              </a:rPr>
              <a:t>Forest</a:t>
            </a:r>
            <a:r>
              <a:rPr lang="de-DE" altLang="de-DE" sz="2000" kern="0" dirty="0" smtClean="0">
                <a:solidFill>
                  <a:srgbClr val="FFFF00"/>
                </a:solidFill>
              </a:rPr>
              <a:t> Plot:</a:t>
            </a:r>
            <a:endParaRPr lang="de-DE" altLang="de-DE" sz="1800" i="1" kern="0" dirty="0" smtClean="0">
              <a:solidFill>
                <a:srgbClr val="9999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487267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34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Ungelöste Probleme</a:t>
            </a:r>
          </a:p>
        </p:txBody>
      </p:sp>
      <p:sp>
        <p:nvSpPr>
          <p:cNvPr id="873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  <a:p>
            <a:endParaRPr lang="de-DE" dirty="0"/>
          </a:p>
          <a:p>
            <a:r>
              <a:rPr lang="de-DE" dirty="0"/>
              <a:t>Keine akzeptierte </a:t>
            </a:r>
            <a:r>
              <a:rPr lang="de-DE" dirty="0" smtClean="0"/>
              <a:t>und praktizierte </a:t>
            </a:r>
            <a:r>
              <a:rPr lang="de-DE" dirty="0" err="1" smtClean="0"/>
              <a:t>Stop</a:t>
            </a:r>
            <a:r>
              <a:rPr lang="de-DE" dirty="0" smtClean="0"/>
              <a:t> </a:t>
            </a:r>
            <a:r>
              <a:rPr lang="de-DE" dirty="0"/>
              <a:t>– Regel</a:t>
            </a:r>
          </a:p>
          <a:p>
            <a:endParaRPr lang="de-DE" dirty="0"/>
          </a:p>
          <a:p>
            <a:pPr>
              <a:buFontTx/>
              <a:buNone/>
            </a:pPr>
            <a:endParaRPr lang="de-DE" dirty="0"/>
          </a:p>
          <a:p>
            <a:r>
              <a:rPr lang="de-DE" dirty="0"/>
              <a:t>Sind alle relevanten Studien gefunden und berücksichtigt</a:t>
            </a:r>
            <a:r>
              <a:rPr lang="de-DE" dirty="0" smtClean="0"/>
              <a:t>?</a:t>
            </a:r>
          </a:p>
          <a:p>
            <a:endParaRPr lang="de-DE" dirty="0"/>
          </a:p>
          <a:p>
            <a:endParaRPr lang="de-DE" dirty="0" smtClean="0"/>
          </a:p>
          <a:p>
            <a:endParaRPr lang="de-DE" dirty="0"/>
          </a:p>
          <a:p>
            <a:pPr marL="0" indent="0">
              <a:buNone/>
            </a:pPr>
            <a:r>
              <a:rPr lang="de-DE" b="1" dirty="0">
                <a:solidFill>
                  <a:srgbClr val="FF9B00"/>
                </a:solidFill>
              </a:rPr>
              <a:t>A</a:t>
            </a:r>
            <a:r>
              <a:rPr lang="de-DE" b="1" dirty="0" smtClean="0">
                <a:solidFill>
                  <a:srgbClr val="FF9B00"/>
                </a:solidFill>
              </a:rPr>
              <a:t>uch im September 2022 keine auch nur annähernd </a:t>
            </a:r>
            <a:br>
              <a:rPr lang="de-DE" b="1" dirty="0" smtClean="0">
                <a:solidFill>
                  <a:srgbClr val="FF9B00"/>
                </a:solidFill>
              </a:rPr>
            </a:br>
            <a:r>
              <a:rPr lang="de-DE" b="1" dirty="0" smtClean="0">
                <a:solidFill>
                  <a:srgbClr val="FF9B00"/>
                </a:solidFill>
              </a:rPr>
              <a:t>sichere Methode zur Identifikation der vorhandenen Evidenz</a:t>
            </a:r>
            <a:endParaRPr lang="de-DE" b="1" dirty="0">
              <a:solidFill>
                <a:srgbClr val="FF9B00"/>
              </a:solidFill>
            </a:endParaRPr>
          </a:p>
          <a:p>
            <a:endParaRPr lang="de-DE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Text Box 3"/>
          <p:cNvSpPr txBox="1">
            <a:spLocks noChangeArrowheads="1"/>
          </p:cNvSpPr>
          <p:nvPr/>
        </p:nvSpPr>
        <p:spPr bwMode="auto">
          <a:xfrm>
            <a:off x="5200531" y="869950"/>
            <a:ext cx="3527441" cy="24006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01600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FFFF00"/>
                </a:solidFill>
                <a:latin typeface="Arial" pitchFamily="34" charset="0"/>
              </a:defRPr>
            </a:lvl1pPr>
            <a:lvl2pPr marL="742950" indent="-285750">
              <a:defRPr sz="2400" b="1">
                <a:solidFill>
                  <a:srgbClr val="FFFF00"/>
                </a:solidFill>
                <a:latin typeface="Arial" pitchFamily="34" charset="0"/>
              </a:defRPr>
            </a:lvl2pPr>
            <a:lvl3pPr marL="1143000" indent="-228600">
              <a:defRPr sz="2400" b="1">
                <a:solidFill>
                  <a:srgbClr val="FFFF00"/>
                </a:solidFill>
                <a:latin typeface="Arial" pitchFamily="34" charset="0"/>
              </a:defRPr>
            </a:lvl3pPr>
            <a:lvl4pPr marL="1600200" indent="-228600">
              <a:defRPr sz="2400" b="1">
                <a:solidFill>
                  <a:srgbClr val="FFFF00"/>
                </a:solidFill>
                <a:latin typeface="Arial" pitchFamily="34" charset="0"/>
              </a:defRPr>
            </a:lvl4pPr>
            <a:lvl5pPr marL="2057400" indent="-228600">
              <a:defRPr sz="2400" b="1">
                <a:solidFill>
                  <a:srgbClr val="FFFF00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FF00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FF00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FF00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FF00"/>
                </a:solidFill>
                <a:latin typeface="Arial" pitchFamily="34" charset="0"/>
              </a:defRPr>
            </a:lvl9pPr>
          </a:lstStyle>
          <a:p>
            <a:r>
              <a:rPr lang="de-DE" altLang="de-DE" dirty="0"/>
              <a:t>RCTs </a:t>
            </a:r>
            <a:r>
              <a:rPr lang="de-DE" altLang="de-DE" dirty="0" err="1"/>
              <a:t>of</a:t>
            </a:r>
            <a:r>
              <a:rPr lang="de-DE" altLang="de-DE" dirty="0"/>
              <a:t> </a:t>
            </a:r>
            <a:r>
              <a:rPr lang="de-DE" altLang="de-DE" dirty="0" err="1"/>
              <a:t>aprotinin</a:t>
            </a:r>
            <a:r>
              <a:rPr lang="de-DE" altLang="de-DE" dirty="0"/>
              <a:t> in </a:t>
            </a:r>
          </a:p>
          <a:p>
            <a:r>
              <a:rPr lang="de-DE" altLang="de-DE" dirty="0" err="1"/>
              <a:t>cardiac</a:t>
            </a:r>
            <a:r>
              <a:rPr lang="de-DE" altLang="de-DE" dirty="0"/>
              <a:t> </a:t>
            </a:r>
            <a:r>
              <a:rPr lang="de-DE" altLang="de-DE" dirty="0" err="1"/>
              <a:t>surgery</a:t>
            </a:r>
            <a:r>
              <a:rPr lang="de-DE" altLang="de-DE" dirty="0"/>
              <a:t> </a:t>
            </a:r>
            <a:r>
              <a:rPr lang="de-DE" altLang="de-DE" dirty="0" err="1"/>
              <a:t>to</a:t>
            </a:r>
            <a:r>
              <a:rPr lang="de-DE" altLang="de-DE" dirty="0"/>
              <a:t> </a:t>
            </a:r>
          </a:p>
          <a:p>
            <a:r>
              <a:rPr lang="de-DE" altLang="de-DE" dirty="0" err="1"/>
              <a:t>stop</a:t>
            </a:r>
            <a:r>
              <a:rPr lang="de-DE" altLang="de-DE" dirty="0"/>
              <a:t> </a:t>
            </a:r>
            <a:r>
              <a:rPr lang="de-DE" altLang="de-DE" dirty="0" err="1"/>
              <a:t>bleeding</a:t>
            </a:r>
            <a:endParaRPr lang="de-DE" altLang="de-DE" dirty="0"/>
          </a:p>
          <a:p>
            <a:r>
              <a:rPr lang="de-DE" altLang="de-DE" b="0" i="1" dirty="0">
                <a:solidFill>
                  <a:srgbClr val="9999FF"/>
                </a:solidFill>
              </a:rPr>
              <a:t>		</a:t>
            </a:r>
            <a:r>
              <a:rPr lang="de-DE" altLang="de-DE" b="0" i="1" dirty="0" smtClean="0">
                <a:solidFill>
                  <a:srgbClr val="9999FF"/>
                </a:solidFill>
              </a:rPr>
              <a:t>   </a:t>
            </a:r>
            <a:r>
              <a:rPr lang="de-DE" altLang="de-DE" sz="1800" b="0" i="1" dirty="0" smtClean="0">
                <a:solidFill>
                  <a:srgbClr val="9999FF"/>
                </a:solidFill>
              </a:rPr>
              <a:t>Lancet </a:t>
            </a:r>
            <a:r>
              <a:rPr lang="de-DE" altLang="de-DE" sz="1800" b="0" i="1" dirty="0">
                <a:solidFill>
                  <a:srgbClr val="9999FF"/>
                </a:solidFill>
              </a:rPr>
              <a:t>2005</a:t>
            </a:r>
          </a:p>
          <a:p>
            <a:r>
              <a:rPr lang="de-DE" altLang="de-DE" sz="1800" b="0" i="1" dirty="0">
                <a:solidFill>
                  <a:srgbClr val="9999FF"/>
                </a:solidFill>
              </a:rPr>
              <a:t>	</a:t>
            </a:r>
            <a:r>
              <a:rPr lang="de-DE" altLang="de-DE" sz="1800" b="0" i="1" dirty="0" smtClean="0">
                <a:solidFill>
                  <a:srgbClr val="9999FF"/>
                </a:solidFill>
              </a:rPr>
              <a:t>        Clinical </a:t>
            </a:r>
            <a:r>
              <a:rPr lang="de-DE" altLang="de-DE" sz="1800" b="0" i="1" dirty="0">
                <a:solidFill>
                  <a:srgbClr val="9999FF"/>
                </a:solidFill>
              </a:rPr>
              <a:t>Trials </a:t>
            </a:r>
            <a:r>
              <a:rPr lang="de-DE" altLang="de-DE" sz="1800" b="0" i="1" dirty="0" smtClean="0">
                <a:solidFill>
                  <a:srgbClr val="9999FF"/>
                </a:solidFill>
              </a:rPr>
              <a:t>2005</a:t>
            </a:r>
          </a:p>
          <a:p>
            <a:endParaRPr lang="de-DE" altLang="de-DE" sz="1800" b="0" i="1" dirty="0">
              <a:solidFill>
                <a:srgbClr val="9999FF"/>
              </a:solidFill>
            </a:endParaRPr>
          </a:p>
          <a:p>
            <a:r>
              <a:rPr lang="de-DE" altLang="de-DE" sz="1800" b="0" i="1" dirty="0" err="1" smtClean="0">
                <a:solidFill>
                  <a:srgbClr val="9999FF"/>
                </a:solidFill>
              </a:rPr>
              <a:t>Annals</a:t>
            </a:r>
            <a:r>
              <a:rPr lang="de-DE" altLang="de-DE" sz="1800" b="0" i="1" dirty="0" smtClean="0">
                <a:solidFill>
                  <a:srgbClr val="9999FF"/>
                </a:solidFill>
              </a:rPr>
              <a:t> </a:t>
            </a:r>
            <a:r>
              <a:rPr lang="de-DE" altLang="de-DE" sz="1800" b="0" i="1" dirty="0" err="1" smtClean="0">
                <a:solidFill>
                  <a:srgbClr val="9999FF"/>
                </a:solidFill>
              </a:rPr>
              <a:t>of</a:t>
            </a:r>
            <a:r>
              <a:rPr lang="de-DE" altLang="de-DE" sz="1800" b="0" i="1" dirty="0" smtClean="0">
                <a:solidFill>
                  <a:srgbClr val="9999FF"/>
                </a:solidFill>
              </a:rPr>
              <a:t> Internal </a:t>
            </a:r>
            <a:r>
              <a:rPr lang="de-DE" altLang="de-DE" sz="1800" b="0" i="1" dirty="0" err="1" smtClean="0">
                <a:solidFill>
                  <a:srgbClr val="9999FF"/>
                </a:solidFill>
              </a:rPr>
              <a:t>Medicine</a:t>
            </a:r>
            <a:r>
              <a:rPr lang="de-DE" altLang="de-DE" sz="1800" b="0" i="1" dirty="0" smtClean="0">
                <a:solidFill>
                  <a:srgbClr val="9999FF"/>
                </a:solidFill>
              </a:rPr>
              <a:t> 2011</a:t>
            </a:r>
            <a:endParaRPr lang="de-DE" altLang="de-DE" sz="1800" dirty="0"/>
          </a:p>
        </p:txBody>
      </p:sp>
      <p:sp>
        <p:nvSpPr>
          <p:cNvPr id="37892" name="Text Box 4"/>
          <p:cNvSpPr txBox="1">
            <a:spLocks noChangeArrowheads="1"/>
          </p:cNvSpPr>
          <p:nvPr/>
        </p:nvSpPr>
        <p:spPr bwMode="auto">
          <a:xfrm>
            <a:off x="942975" y="641350"/>
            <a:ext cx="86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01600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FFFF00"/>
                </a:solidFill>
                <a:latin typeface="Arial" pitchFamily="34" charset="0"/>
              </a:defRPr>
            </a:lvl1pPr>
            <a:lvl2pPr marL="742950" indent="-285750">
              <a:defRPr sz="2400" b="1">
                <a:solidFill>
                  <a:srgbClr val="FFFF00"/>
                </a:solidFill>
                <a:latin typeface="Arial" pitchFamily="34" charset="0"/>
              </a:defRPr>
            </a:lvl2pPr>
            <a:lvl3pPr marL="1143000" indent="-228600">
              <a:defRPr sz="2400" b="1">
                <a:solidFill>
                  <a:srgbClr val="FFFF00"/>
                </a:solidFill>
                <a:latin typeface="Arial" pitchFamily="34" charset="0"/>
              </a:defRPr>
            </a:lvl3pPr>
            <a:lvl4pPr marL="1600200" indent="-228600">
              <a:defRPr sz="2400" b="1">
                <a:solidFill>
                  <a:srgbClr val="FFFF00"/>
                </a:solidFill>
                <a:latin typeface="Arial" pitchFamily="34" charset="0"/>
              </a:defRPr>
            </a:lvl4pPr>
            <a:lvl5pPr marL="2057400" indent="-228600">
              <a:defRPr sz="2400" b="1">
                <a:solidFill>
                  <a:srgbClr val="FFFF00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FF00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FF00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FF00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FF00"/>
                </a:solidFill>
                <a:latin typeface="Arial" pitchFamily="34" charset="0"/>
              </a:defRPr>
            </a:lvl9pPr>
          </a:lstStyle>
          <a:p>
            <a:r>
              <a:rPr lang="de-DE" altLang="de-DE"/>
              <a:t>1987</a:t>
            </a:r>
          </a:p>
        </p:txBody>
      </p:sp>
      <p:sp>
        <p:nvSpPr>
          <p:cNvPr id="37893" name="Text Box 5"/>
          <p:cNvSpPr txBox="1">
            <a:spLocks noChangeArrowheads="1"/>
          </p:cNvSpPr>
          <p:nvPr/>
        </p:nvSpPr>
        <p:spPr bwMode="auto">
          <a:xfrm>
            <a:off x="942975" y="6088063"/>
            <a:ext cx="86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01600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FFFF00"/>
                </a:solidFill>
                <a:latin typeface="Arial" pitchFamily="34" charset="0"/>
              </a:defRPr>
            </a:lvl1pPr>
            <a:lvl2pPr marL="742950" indent="-285750">
              <a:defRPr sz="2400" b="1">
                <a:solidFill>
                  <a:srgbClr val="FFFF00"/>
                </a:solidFill>
                <a:latin typeface="Arial" pitchFamily="34" charset="0"/>
              </a:defRPr>
            </a:lvl2pPr>
            <a:lvl3pPr marL="1143000" indent="-228600">
              <a:defRPr sz="2400" b="1">
                <a:solidFill>
                  <a:srgbClr val="FFFF00"/>
                </a:solidFill>
                <a:latin typeface="Arial" pitchFamily="34" charset="0"/>
              </a:defRPr>
            </a:lvl3pPr>
            <a:lvl4pPr marL="1600200" indent="-228600">
              <a:defRPr sz="2400" b="1">
                <a:solidFill>
                  <a:srgbClr val="FFFF00"/>
                </a:solidFill>
                <a:latin typeface="Arial" pitchFamily="34" charset="0"/>
              </a:defRPr>
            </a:lvl4pPr>
            <a:lvl5pPr marL="2057400" indent="-228600">
              <a:defRPr sz="2400" b="1">
                <a:solidFill>
                  <a:srgbClr val="FFFF00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FF00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FF00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FF00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FF00"/>
                </a:solidFill>
                <a:latin typeface="Arial" pitchFamily="34" charset="0"/>
              </a:defRPr>
            </a:lvl9pPr>
          </a:lstStyle>
          <a:p>
            <a:r>
              <a:rPr lang="de-DE" altLang="de-DE"/>
              <a:t>2002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709"/>
          <a:stretch/>
        </p:blipFill>
        <p:spPr bwMode="auto">
          <a:xfrm>
            <a:off x="1999894" y="276797"/>
            <a:ext cx="1722437" cy="61950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" name="Gerade Verbindung mit Pfeil 2"/>
          <p:cNvCxnSpPr/>
          <p:nvPr/>
        </p:nvCxnSpPr>
        <p:spPr bwMode="auto">
          <a:xfrm flipV="1">
            <a:off x="2666288" y="3843004"/>
            <a:ext cx="8546" cy="569228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chemeClr val="hlink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" name="Textfeld 3"/>
          <p:cNvSpPr txBox="1"/>
          <p:nvPr/>
        </p:nvSpPr>
        <p:spPr>
          <a:xfrm>
            <a:off x="1700613" y="3942952"/>
            <a:ext cx="825867" cy="369332"/>
          </a:xfrm>
          <a:prstGeom prst="rect">
            <a:avLst/>
          </a:prstGeom>
          <a:solidFill>
            <a:schemeClr val="bg2"/>
          </a:solidFill>
        </p:spPr>
        <p:txBody>
          <a:bodyPr wrap="none" rtlCol="0">
            <a:spAutoFit/>
          </a:bodyPr>
          <a:lstStyle/>
          <a:p>
            <a:r>
              <a:rPr lang="de-DE" sz="1800" dirty="0" smtClean="0"/>
              <a:t>Zitiert</a:t>
            </a:r>
            <a:endParaRPr lang="de-DE" sz="1800" dirty="0"/>
          </a:p>
        </p:txBody>
      </p:sp>
      <p:cxnSp>
        <p:nvCxnSpPr>
          <p:cNvPr id="7" name="Gerade Verbindung 6"/>
          <p:cNvCxnSpPr/>
          <p:nvPr/>
        </p:nvCxnSpPr>
        <p:spPr bwMode="auto">
          <a:xfrm>
            <a:off x="2384277" y="3843004"/>
            <a:ext cx="546930" cy="0"/>
          </a:xfrm>
          <a:prstGeom prst="line">
            <a:avLst/>
          </a:prstGeom>
          <a:solidFill>
            <a:schemeClr val="accent1"/>
          </a:solidFill>
          <a:ln w="101600" cap="flat" cmpd="sng" algn="ctr">
            <a:solidFill>
              <a:schemeClr val="hlink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" name="Gerade Verbindung 10"/>
          <p:cNvCxnSpPr/>
          <p:nvPr/>
        </p:nvCxnSpPr>
        <p:spPr bwMode="auto">
          <a:xfrm flipV="1">
            <a:off x="2526480" y="4356840"/>
            <a:ext cx="261544" cy="17033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hlink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" name="Gerade Verbindung 15"/>
          <p:cNvCxnSpPr/>
          <p:nvPr/>
        </p:nvCxnSpPr>
        <p:spPr bwMode="auto">
          <a:xfrm>
            <a:off x="2526480" y="4347875"/>
            <a:ext cx="261544" cy="179295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hlink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" name="Gerade Verbindung 4"/>
          <p:cNvCxnSpPr/>
          <p:nvPr/>
        </p:nvCxnSpPr>
        <p:spPr bwMode="auto">
          <a:xfrm>
            <a:off x="3648635" y="5163671"/>
            <a:ext cx="0" cy="1219200"/>
          </a:xfrm>
          <a:prstGeom prst="line">
            <a:avLst/>
          </a:prstGeom>
          <a:solidFill>
            <a:schemeClr val="accent1"/>
          </a:solidFill>
          <a:ln w="101600" cap="flat" cmpd="sng" algn="ctr">
            <a:solidFill>
              <a:schemeClr val="hlink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" name="Gerade Verbindung 16"/>
          <p:cNvCxnSpPr/>
          <p:nvPr/>
        </p:nvCxnSpPr>
        <p:spPr bwMode="auto">
          <a:xfrm>
            <a:off x="3648635" y="3541059"/>
            <a:ext cx="8964" cy="1599845"/>
          </a:xfrm>
          <a:prstGeom prst="line">
            <a:avLst/>
          </a:prstGeom>
          <a:solidFill>
            <a:schemeClr val="accent1"/>
          </a:solidFill>
          <a:ln w="101600" cap="flat" cmpd="sng" algn="ctr">
            <a:solidFill>
              <a:schemeClr val="hlink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" name="Gerade Verbindung 17"/>
          <p:cNvCxnSpPr/>
          <p:nvPr/>
        </p:nvCxnSpPr>
        <p:spPr bwMode="auto">
          <a:xfrm>
            <a:off x="3648635" y="2151529"/>
            <a:ext cx="0" cy="1389530"/>
          </a:xfrm>
          <a:prstGeom prst="line">
            <a:avLst/>
          </a:prstGeom>
          <a:solidFill>
            <a:schemeClr val="accent1"/>
          </a:solidFill>
          <a:ln w="101600" cap="flat" cmpd="sng" algn="ctr">
            <a:solidFill>
              <a:schemeClr val="hlink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5" name="Textfeld 24"/>
          <p:cNvSpPr txBox="1"/>
          <p:nvPr/>
        </p:nvSpPr>
        <p:spPr>
          <a:xfrm rot="16200000">
            <a:off x="3356797" y="5550748"/>
            <a:ext cx="1274708" cy="369332"/>
          </a:xfrm>
          <a:prstGeom prst="rect">
            <a:avLst/>
          </a:prstGeom>
          <a:solidFill>
            <a:schemeClr val="bg2"/>
          </a:solidFill>
        </p:spPr>
        <p:txBody>
          <a:bodyPr wrap="none" rtlCol="0">
            <a:spAutoFit/>
          </a:bodyPr>
          <a:lstStyle/>
          <a:p>
            <a:r>
              <a:rPr lang="de-DE" sz="1800" dirty="0" smtClean="0"/>
              <a:t>unethisch</a:t>
            </a:r>
            <a:endParaRPr lang="de-DE" sz="1800" dirty="0"/>
          </a:p>
        </p:txBody>
      </p:sp>
    </p:spTree>
    <p:extLst>
      <p:ext uri="{BB962C8B-B14F-4D97-AF65-F5344CB8AC3E}">
        <p14:creationId xmlns:p14="http://schemas.microsoft.com/office/powerpoint/2010/main" val="227575495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33082"/>
            <a:ext cx="7772400" cy="869577"/>
          </a:xfrm>
        </p:spPr>
        <p:txBody>
          <a:bodyPr/>
          <a:lstStyle/>
          <a:p>
            <a:pPr eaLnBrk="1" hangingPunct="1"/>
            <a:r>
              <a:rPr lang="de-DE" altLang="de-DE" dirty="0" smtClean="0"/>
              <a:t>„Alle“ Studien (&gt;60000/Jahr)?</a:t>
            </a:r>
          </a:p>
        </p:txBody>
      </p:sp>
      <p:sp>
        <p:nvSpPr>
          <p:cNvPr id="73731" name="Rectangle 3"/>
          <p:cNvSpPr>
            <a:spLocks noChangeArrowheads="1"/>
          </p:cNvSpPr>
          <p:nvPr/>
        </p:nvSpPr>
        <p:spPr bwMode="auto">
          <a:xfrm>
            <a:off x="3148013" y="1752600"/>
            <a:ext cx="5145087" cy="1022350"/>
          </a:xfrm>
          <a:prstGeom prst="rect">
            <a:avLst/>
          </a:prstGeom>
          <a:solidFill>
            <a:schemeClr val="tx1"/>
          </a:solidFill>
          <a:ln w="101600">
            <a:solidFill>
              <a:srgbClr val="FF5808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FFFF00"/>
                </a:solidFill>
                <a:latin typeface="Arial" pitchFamily="34" charset="0"/>
              </a:defRPr>
            </a:lvl1pPr>
            <a:lvl2pPr marL="742950" indent="-285750">
              <a:defRPr sz="2400" b="1">
                <a:solidFill>
                  <a:srgbClr val="FFFF00"/>
                </a:solidFill>
                <a:latin typeface="Arial" pitchFamily="34" charset="0"/>
              </a:defRPr>
            </a:lvl2pPr>
            <a:lvl3pPr marL="1143000" indent="-228600">
              <a:defRPr sz="2400" b="1">
                <a:solidFill>
                  <a:srgbClr val="FFFF00"/>
                </a:solidFill>
                <a:latin typeface="Arial" pitchFamily="34" charset="0"/>
              </a:defRPr>
            </a:lvl3pPr>
            <a:lvl4pPr marL="1600200" indent="-228600">
              <a:defRPr sz="2400" b="1">
                <a:solidFill>
                  <a:srgbClr val="FFFF00"/>
                </a:solidFill>
                <a:latin typeface="Arial" pitchFamily="34" charset="0"/>
              </a:defRPr>
            </a:lvl4pPr>
            <a:lvl5pPr marL="2057400" indent="-228600">
              <a:defRPr sz="2400" b="1">
                <a:solidFill>
                  <a:srgbClr val="FFFF00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FF00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FF00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FF00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FF00"/>
                </a:solidFill>
                <a:latin typeface="Arial" pitchFamily="34" charset="0"/>
              </a:defRPr>
            </a:lvl9pPr>
          </a:lstStyle>
          <a:p>
            <a:pPr algn="ctr"/>
            <a:endParaRPr lang="de-DE" altLang="de-DE" smtClean="0"/>
          </a:p>
        </p:txBody>
      </p:sp>
      <p:sp>
        <p:nvSpPr>
          <p:cNvPr id="73732" name="Text Box 4"/>
          <p:cNvSpPr txBox="1">
            <a:spLocks noChangeArrowheads="1"/>
          </p:cNvSpPr>
          <p:nvPr/>
        </p:nvSpPr>
        <p:spPr bwMode="auto">
          <a:xfrm>
            <a:off x="5400675" y="2024063"/>
            <a:ext cx="23828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01600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FFFF00"/>
                </a:solidFill>
                <a:latin typeface="Arial" pitchFamily="34" charset="0"/>
              </a:defRPr>
            </a:lvl1pPr>
            <a:lvl2pPr marL="742950" indent="-285750">
              <a:defRPr sz="2400" b="1">
                <a:solidFill>
                  <a:srgbClr val="FFFF00"/>
                </a:solidFill>
                <a:latin typeface="Arial" pitchFamily="34" charset="0"/>
              </a:defRPr>
            </a:lvl2pPr>
            <a:lvl3pPr marL="1143000" indent="-228600">
              <a:defRPr sz="2400" b="1">
                <a:solidFill>
                  <a:srgbClr val="FFFF00"/>
                </a:solidFill>
                <a:latin typeface="Arial" pitchFamily="34" charset="0"/>
              </a:defRPr>
            </a:lvl3pPr>
            <a:lvl4pPr marL="1600200" indent="-228600">
              <a:defRPr sz="2400" b="1">
                <a:solidFill>
                  <a:srgbClr val="FFFF00"/>
                </a:solidFill>
                <a:latin typeface="Arial" pitchFamily="34" charset="0"/>
              </a:defRPr>
            </a:lvl4pPr>
            <a:lvl5pPr marL="2057400" indent="-228600">
              <a:defRPr sz="2400" b="1">
                <a:solidFill>
                  <a:srgbClr val="FFFF00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FF00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FF00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FF00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FF00"/>
                </a:solidFill>
                <a:latin typeface="Arial" pitchFamily="34" charset="0"/>
              </a:defRPr>
            </a:lvl9pPr>
          </a:lstStyle>
          <a:p>
            <a:r>
              <a:rPr lang="de-DE" altLang="de-DE" smtClean="0">
                <a:solidFill>
                  <a:srgbClr val="000000"/>
                </a:solidFill>
              </a:rPr>
              <a:t>Nicht publiziert</a:t>
            </a:r>
          </a:p>
        </p:txBody>
      </p:sp>
      <p:sp>
        <p:nvSpPr>
          <p:cNvPr id="73733" name="Line 5"/>
          <p:cNvSpPr>
            <a:spLocks noChangeShapeType="1"/>
          </p:cNvSpPr>
          <p:nvPr/>
        </p:nvSpPr>
        <p:spPr bwMode="auto">
          <a:xfrm>
            <a:off x="4778375" y="1752600"/>
            <a:ext cx="0" cy="1022350"/>
          </a:xfrm>
          <a:prstGeom prst="line">
            <a:avLst/>
          </a:prstGeom>
          <a:noFill/>
          <a:ln w="57150">
            <a:solidFill>
              <a:schemeClr val="bg2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smtClean="0">
              <a:latin typeface="Arial" pitchFamily="34" charset="0"/>
            </a:endParaRPr>
          </a:p>
        </p:txBody>
      </p:sp>
      <p:sp>
        <p:nvSpPr>
          <p:cNvPr id="73734" name="Rectangle 6"/>
          <p:cNvSpPr>
            <a:spLocks noChangeArrowheads="1"/>
          </p:cNvSpPr>
          <p:nvPr/>
        </p:nvSpPr>
        <p:spPr bwMode="auto">
          <a:xfrm>
            <a:off x="841375" y="1752600"/>
            <a:ext cx="2306638" cy="1022350"/>
          </a:xfrm>
          <a:prstGeom prst="rect">
            <a:avLst/>
          </a:prstGeom>
          <a:solidFill>
            <a:schemeClr val="tx1"/>
          </a:solidFill>
          <a:ln w="101600">
            <a:solidFill>
              <a:srgbClr val="B2FD0B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FFFF00"/>
                </a:solidFill>
                <a:latin typeface="Arial" pitchFamily="34" charset="0"/>
              </a:defRPr>
            </a:lvl1pPr>
            <a:lvl2pPr marL="742950" indent="-285750">
              <a:defRPr sz="2400" b="1">
                <a:solidFill>
                  <a:srgbClr val="FFFF00"/>
                </a:solidFill>
                <a:latin typeface="Arial" pitchFamily="34" charset="0"/>
              </a:defRPr>
            </a:lvl2pPr>
            <a:lvl3pPr marL="1143000" indent="-228600">
              <a:defRPr sz="2400" b="1">
                <a:solidFill>
                  <a:srgbClr val="FFFF00"/>
                </a:solidFill>
                <a:latin typeface="Arial" pitchFamily="34" charset="0"/>
              </a:defRPr>
            </a:lvl3pPr>
            <a:lvl4pPr marL="1600200" indent="-228600">
              <a:defRPr sz="2400" b="1">
                <a:solidFill>
                  <a:srgbClr val="FFFF00"/>
                </a:solidFill>
                <a:latin typeface="Arial" pitchFamily="34" charset="0"/>
              </a:defRPr>
            </a:lvl4pPr>
            <a:lvl5pPr marL="2057400" indent="-228600">
              <a:defRPr sz="2400" b="1">
                <a:solidFill>
                  <a:srgbClr val="FFFF00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FF00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FF00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FF00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FF00"/>
                </a:solidFill>
                <a:latin typeface="Arial" pitchFamily="34" charset="0"/>
              </a:defRPr>
            </a:lvl9pPr>
          </a:lstStyle>
          <a:p>
            <a:pPr algn="ctr"/>
            <a:endParaRPr lang="de-DE" altLang="de-DE" smtClean="0"/>
          </a:p>
        </p:txBody>
      </p:sp>
      <p:sp>
        <p:nvSpPr>
          <p:cNvPr id="73735" name="Text Box 7"/>
          <p:cNvSpPr txBox="1">
            <a:spLocks noChangeArrowheads="1"/>
          </p:cNvSpPr>
          <p:nvPr/>
        </p:nvSpPr>
        <p:spPr bwMode="auto">
          <a:xfrm>
            <a:off x="3241675" y="1908175"/>
            <a:ext cx="1554163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01600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FFFF00"/>
                </a:solidFill>
                <a:latin typeface="Arial" pitchFamily="34" charset="0"/>
              </a:defRPr>
            </a:lvl1pPr>
            <a:lvl2pPr marL="742950" indent="-285750">
              <a:defRPr sz="2400" b="1">
                <a:solidFill>
                  <a:srgbClr val="FFFF00"/>
                </a:solidFill>
                <a:latin typeface="Arial" pitchFamily="34" charset="0"/>
              </a:defRPr>
            </a:lvl2pPr>
            <a:lvl3pPr marL="1143000" indent="-228600">
              <a:defRPr sz="2400" b="1">
                <a:solidFill>
                  <a:srgbClr val="FFFF00"/>
                </a:solidFill>
                <a:latin typeface="Arial" pitchFamily="34" charset="0"/>
              </a:defRPr>
            </a:lvl3pPr>
            <a:lvl4pPr marL="1600200" indent="-228600">
              <a:defRPr sz="2400" b="1">
                <a:solidFill>
                  <a:srgbClr val="FFFF00"/>
                </a:solidFill>
                <a:latin typeface="Arial" pitchFamily="34" charset="0"/>
              </a:defRPr>
            </a:lvl4pPr>
            <a:lvl5pPr marL="2057400" indent="-228600">
              <a:defRPr sz="2400" b="1">
                <a:solidFill>
                  <a:srgbClr val="FFFF00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FF00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FF00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FF00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FF00"/>
                </a:solidFill>
                <a:latin typeface="Arial" pitchFamily="34" charset="0"/>
              </a:defRPr>
            </a:lvl9pPr>
          </a:lstStyle>
          <a:p>
            <a:r>
              <a:rPr lang="de-DE" altLang="de-DE" smtClean="0">
                <a:solidFill>
                  <a:srgbClr val="000000"/>
                </a:solidFill>
              </a:rPr>
              <a:t>Nicht </a:t>
            </a:r>
          </a:p>
          <a:p>
            <a:r>
              <a:rPr lang="de-DE" altLang="de-DE" smtClean="0">
                <a:solidFill>
                  <a:srgbClr val="000000"/>
                </a:solidFill>
              </a:rPr>
              <a:t>gefunden</a:t>
            </a:r>
          </a:p>
        </p:txBody>
      </p:sp>
      <p:sp>
        <p:nvSpPr>
          <p:cNvPr id="73736" name="Text Box 8"/>
          <p:cNvSpPr txBox="1">
            <a:spLocks noChangeArrowheads="1"/>
          </p:cNvSpPr>
          <p:nvPr/>
        </p:nvSpPr>
        <p:spPr bwMode="auto">
          <a:xfrm>
            <a:off x="1193990" y="2024063"/>
            <a:ext cx="15541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01600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FFFF00"/>
                </a:solidFill>
                <a:latin typeface="Arial" pitchFamily="34" charset="0"/>
              </a:defRPr>
            </a:lvl1pPr>
            <a:lvl2pPr marL="742950" indent="-285750">
              <a:defRPr sz="2400" b="1">
                <a:solidFill>
                  <a:srgbClr val="FFFF00"/>
                </a:solidFill>
                <a:latin typeface="Arial" pitchFamily="34" charset="0"/>
              </a:defRPr>
            </a:lvl2pPr>
            <a:lvl3pPr marL="1143000" indent="-228600">
              <a:defRPr sz="2400" b="1">
                <a:solidFill>
                  <a:srgbClr val="FFFF00"/>
                </a:solidFill>
                <a:latin typeface="Arial" pitchFamily="34" charset="0"/>
              </a:defRPr>
            </a:lvl3pPr>
            <a:lvl4pPr marL="1600200" indent="-228600">
              <a:defRPr sz="2400" b="1">
                <a:solidFill>
                  <a:srgbClr val="FFFF00"/>
                </a:solidFill>
                <a:latin typeface="Arial" pitchFamily="34" charset="0"/>
              </a:defRPr>
            </a:lvl4pPr>
            <a:lvl5pPr marL="2057400" indent="-228600">
              <a:defRPr sz="2400" b="1">
                <a:solidFill>
                  <a:srgbClr val="FFFF00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FF00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FF00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FF00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FF00"/>
                </a:solidFill>
                <a:latin typeface="Arial" pitchFamily="34" charset="0"/>
              </a:defRPr>
            </a:lvl9pPr>
          </a:lstStyle>
          <a:p>
            <a:r>
              <a:rPr lang="de-DE" altLang="de-DE" dirty="0" smtClean="0">
                <a:solidFill>
                  <a:srgbClr val="000000"/>
                </a:solidFill>
              </a:rPr>
              <a:t>gefunden</a:t>
            </a:r>
          </a:p>
        </p:txBody>
      </p:sp>
      <p:sp>
        <p:nvSpPr>
          <p:cNvPr id="73737" name="Freeform 9"/>
          <p:cNvSpPr>
            <a:spLocks/>
          </p:cNvSpPr>
          <p:nvPr/>
        </p:nvSpPr>
        <p:spPr bwMode="auto">
          <a:xfrm>
            <a:off x="6380163" y="2874963"/>
            <a:ext cx="2667000" cy="546100"/>
          </a:xfrm>
          <a:custGeom>
            <a:avLst/>
            <a:gdLst>
              <a:gd name="T0" fmla="*/ 0 w 1344"/>
              <a:gd name="T1" fmla="*/ 0 h 632"/>
              <a:gd name="T2" fmla="*/ 2147483647 w 1344"/>
              <a:gd name="T3" fmla="*/ 2147483647 h 632"/>
              <a:gd name="T4" fmla="*/ 2147483647 w 1344"/>
              <a:gd name="T5" fmla="*/ 2147483647 h 632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344" h="632">
                <a:moveTo>
                  <a:pt x="0" y="0"/>
                </a:moveTo>
                <a:cubicBezTo>
                  <a:pt x="104" y="212"/>
                  <a:pt x="208" y="424"/>
                  <a:pt x="432" y="528"/>
                </a:cubicBezTo>
                <a:cubicBezTo>
                  <a:pt x="656" y="632"/>
                  <a:pt x="1000" y="628"/>
                  <a:pt x="1344" y="624"/>
                </a:cubicBezTo>
              </a:path>
            </a:pathLst>
          </a:custGeom>
          <a:noFill/>
          <a:ln w="127000" cmpd="sng">
            <a:solidFill>
              <a:srgbClr val="F6B64E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 smtClean="0">
              <a:latin typeface="Arial" pitchFamily="34" charset="0"/>
            </a:endParaRPr>
          </a:p>
        </p:txBody>
      </p:sp>
      <p:sp>
        <p:nvSpPr>
          <p:cNvPr id="73738" name="Text Box 10"/>
          <p:cNvSpPr txBox="1">
            <a:spLocks noChangeArrowheads="1"/>
          </p:cNvSpPr>
          <p:nvPr/>
        </p:nvSpPr>
        <p:spPr bwMode="auto">
          <a:xfrm>
            <a:off x="3789363" y="2774950"/>
            <a:ext cx="60325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01600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FFFF00"/>
                </a:solidFill>
                <a:latin typeface="Arial" pitchFamily="34" charset="0"/>
              </a:defRPr>
            </a:lvl1pPr>
            <a:lvl2pPr marL="742950" indent="-285750">
              <a:defRPr sz="2400" b="1">
                <a:solidFill>
                  <a:srgbClr val="FFFF00"/>
                </a:solidFill>
                <a:latin typeface="Arial" pitchFamily="34" charset="0"/>
              </a:defRPr>
            </a:lvl2pPr>
            <a:lvl3pPr marL="1143000" indent="-228600">
              <a:defRPr sz="2400" b="1">
                <a:solidFill>
                  <a:srgbClr val="FFFF00"/>
                </a:solidFill>
                <a:latin typeface="Arial" pitchFamily="34" charset="0"/>
              </a:defRPr>
            </a:lvl3pPr>
            <a:lvl4pPr marL="1600200" indent="-228600">
              <a:defRPr sz="2400" b="1">
                <a:solidFill>
                  <a:srgbClr val="FFFF00"/>
                </a:solidFill>
                <a:latin typeface="Arial" pitchFamily="34" charset="0"/>
              </a:defRPr>
            </a:lvl4pPr>
            <a:lvl5pPr marL="2057400" indent="-228600">
              <a:defRPr sz="2400" b="1">
                <a:solidFill>
                  <a:srgbClr val="FFFF00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FF00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FF00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FF00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FF00"/>
                </a:solidFill>
                <a:latin typeface="Arial" pitchFamily="34" charset="0"/>
              </a:defRPr>
            </a:lvl9pPr>
          </a:lstStyle>
          <a:p>
            <a:r>
              <a:rPr lang="de-DE" altLang="de-DE" sz="5400" smtClean="0"/>
              <a:t>?</a:t>
            </a:r>
          </a:p>
        </p:txBody>
      </p:sp>
      <p:sp>
        <p:nvSpPr>
          <p:cNvPr id="73739" name="Freeform 11"/>
          <p:cNvSpPr>
            <a:spLocks/>
          </p:cNvSpPr>
          <p:nvPr/>
        </p:nvSpPr>
        <p:spPr bwMode="auto">
          <a:xfrm rot="19548051" flipH="1">
            <a:off x="-333986" y="3523353"/>
            <a:ext cx="2605853" cy="705752"/>
          </a:xfrm>
          <a:custGeom>
            <a:avLst/>
            <a:gdLst>
              <a:gd name="T0" fmla="*/ 0 w 1344"/>
              <a:gd name="T1" fmla="*/ 0 h 632"/>
              <a:gd name="T2" fmla="*/ 2147483647 w 1344"/>
              <a:gd name="T3" fmla="*/ 2147483647 h 632"/>
              <a:gd name="T4" fmla="*/ 2147483647 w 1344"/>
              <a:gd name="T5" fmla="*/ 2147483647 h 632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344" h="632">
                <a:moveTo>
                  <a:pt x="0" y="0"/>
                </a:moveTo>
                <a:cubicBezTo>
                  <a:pt x="104" y="212"/>
                  <a:pt x="208" y="424"/>
                  <a:pt x="432" y="528"/>
                </a:cubicBezTo>
                <a:cubicBezTo>
                  <a:pt x="656" y="632"/>
                  <a:pt x="1000" y="628"/>
                  <a:pt x="1344" y="624"/>
                </a:cubicBezTo>
              </a:path>
            </a:pathLst>
          </a:custGeom>
          <a:noFill/>
          <a:ln w="190500" cmpd="sng">
            <a:solidFill>
              <a:srgbClr val="F6B64E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 smtClean="0">
              <a:latin typeface="Arial" pitchFamily="34" charset="0"/>
            </a:endParaRPr>
          </a:p>
        </p:txBody>
      </p:sp>
      <p:sp>
        <p:nvSpPr>
          <p:cNvPr id="73740" name="Line 12"/>
          <p:cNvSpPr>
            <a:spLocks noChangeShapeType="1"/>
          </p:cNvSpPr>
          <p:nvPr/>
        </p:nvSpPr>
        <p:spPr bwMode="auto">
          <a:xfrm>
            <a:off x="1987550" y="2874964"/>
            <a:ext cx="1254125" cy="1502402"/>
          </a:xfrm>
          <a:prstGeom prst="line">
            <a:avLst/>
          </a:prstGeom>
          <a:noFill/>
          <a:ln w="76200">
            <a:solidFill>
              <a:srgbClr val="44FF09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smtClean="0">
              <a:latin typeface="Arial" pitchFamily="34" charset="0"/>
            </a:endParaRPr>
          </a:p>
        </p:txBody>
      </p:sp>
      <p:sp>
        <p:nvSpPr>
          <p:cNvPr id="73743" name="Text Box 15"/>
          <p:cNvSpPr txBox="1">
            <a:spLocks noChangeArrowheads="1"/>
          </p:cNvSpPr>
          <p:nvPr/>
        </p:nvSpPr>
        <p:spPr bwMode="auto">
          <a:xfrm>
            <a:off x="1243013" y="4254970"/>
            <a:ext cx="15033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01600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FFFF00"/>
                </a:solidFill>
                <a:latin typeface="Arial" pitchFamily="34" charset="0"/>
              </a:defRPr>
            </a:lvl1pPr>
            <a:lvl2pPr marL="742950" indent="-285750">
              <a:defRPr sz="2400" b="1">
                <a:solidFill>
                  <a:srgbClr val="FFFF00"/>
                </a:solidFill>
                <a:latin typeface="Arial" pitchFamily="34" charset="0"/>
              </a:defRPr>
            </a:lvl2pPr>
            <a:lvl3pPr marL="1143000" indent="-228600">
              <a:defRPr sz="2400" b="1">
                <a:solidFill>
                  <a:srgbClr val="FFFF00"/>
                </a:solidFill>
                <a:latin typeface="Arial" pitchFamily="34" charset="0"/>
              </a:defRPr>
            </a:lvl3pPr>
            <a:lvl4pPr marL="1600200" indent="-228600">
              <a:defRPr sz="2400" b="1">
                <a:solidFill>
                  <a:srgbClr val="FFFF00"/>
                </a:solidFill>
                <a:latin typeface="Arial" pitchFamily="34" charset="0"/>
              </a:defRPr>
            </a:lvl4pPr>
            <a:lvl5pPr marL="2057400" indent="-228600">
              <a:defRPr sz="2400" b="1">
                <a:solidFill>
                  <a:srgbClr val="FFFF00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FF00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FF00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FF00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FF00"/>
                </a:solidFill>
                <a:latin typeface="Arial" pitchFamily="34" charset="0"/>
              </a:defRPr>
            </a:lvl9pPr>
          </a:lstStyle>
          <a:p>
            <a:r>
              <a:rPr lang="de-DE" altLang="de-DE" dirty="0" smtClean="0"/>
              <a:t>Qualität?</a:t>
            </a:r>
          </a:p>
        </p:txBody>
      </p:sp>
      <p:sp>
        <p:nvSpPr>
          <p:cNvPr id="16" name="Rectangle 13"/>
          <p:cNvSpPr>
            <a:spLocks noChangeArrowheads="1"/>
          </p:cNvSpPr>
          <p:nvPr/>
        </p:nvSpPr>
        <p:spPr bwMode="auto">
          <a:xfrm>
            <a:off x="6643672" y="5665266"/>
            <a:ext cx="2306638" cy="1022350"/>
          </a:xfrm>
          <a:prstGeom prst="rect">
            <a:avLst/>
          </a:prstGeom>
          <a:solidFill>
            <a:schemeClr val="tx1"/>
          </a:solidFill>
          <a:ln w="101600">
            <a:solidFill>
              <a:srgbClr val="B2FD0B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FFFF00"/>
                </a:solidFill>
                <a:latin typeface="Arial" pitchFamily="34" charset="0"/>
              </a:defRPr>
            </a:lvl1pPr>
            <a:lvl2pPr marL="742950" indent="-285750">
              <a:defRPr sz="2400" b="1">
                <a:solidFill>
                  <a:srgbClr val="FFFF00"/>
                </a:solidFill>
                <a:latin typeface="Arial" pitchFamily="34" charset="0"/>
              </a:defRPr>
            </a:lvl2pPr>
            <a:lvl3pPr marL="1143000" indent="-228600">
              <a:defRPr sz="2400" b="1">
                <a:solidFill>
                  <a:srgbClr val="FFFF00"/>
                </a:solidFill>
                <a:latin typeface="Arial" pitchFamily="34" charset="0"/>
              </a:defRPr>
            </a:lvl3pPr>
            <a:lvl4pPr marL="1600200" indent="-228600">
              <a:defRPr sz="2400" b="1">
                <a:solidFill>
                  <a:srgbClr val="FFFF00"/>
                </a:solidFill>
                <a:latin typeface="Arial" pitchFamily="34" charset="0"/>
              </a:defRPr>
            </a:lvl4pPr>
            <a:lvl5pPr marL="2057400" indent="-228600">
              <a:defRPr sz="2400" b="1">
                <a:solidFill>
                  <a:srgbClr val="FFFF00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FF00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FF00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FF00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FF00"/>
                </a:solidFill>
                <a:latin typeface="Arial" pitchFamily="34" charset="0"/>
              </a:defRPr>
            </a:lvl9pPr>
          </a:lstStyle>
          <a:p>
            <a:pPr algn="ctr"/>
            <a:endParaRPr lang="de-DE" altLang="de-DE" smtClean="0"/>
          </a:p>
        </p:txBody>
      </p:sp>
      <p:sp>
        <p:nvSpPr>
          <p:cNvPr id="17" name="Text Box 14"/>
          <p:cNvSpPr txBox="1">
            <a:spLocks noChangeArrowheads="1"/>
          </p:cNvSpPr>
          <p:nvPr/>
        </p:nvSpPr>
        <p:spPr bwMode="auto">
          <a:xfrm>
            <a:off x="7090819" y="5923311"/>
            <a:ext cx="127791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01600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FFFF00"/>
                </a:solidFill>
                <a:latin typeface="Arial" pitchFamily="34" charset="0"/>
              </a:defRPr>
            </a:lvl1pPr>
            <a:lvl2pPr marL="742950" indent="-285750">
              <a:defRPr sz="2400" b="1">
                <a:solidFill>
                  <a:srgbClr val="FFFF00"/>
                </a:solidFill>
                <a:latin typeface="Arial" pitchFamily="34" charset="0"/>
              </a:defRPr>
            </a:lvl2pPr>
            <a:lvl3pPr marL="1143000" indent="-228600">
              <a:defRPr sz="2400" b="1">
                <a:solidFill>
                  <a:srgbClr val="FFFF00"/>
                </a:solidFill>
                <a:latin typeface="Arial" pitchFamily="34" charset="0"/>
              </a:defRPr>
            </a:lvl3pPr>
            <a:lvl4pPr marL="1600200" indent="-228600">
              <a:defRPr sz="2400" b="1">
                <a:solidFill>
                  <a:srgbClr val="FFFF00"/>
                </a:solidFill>
                <a:latin typeface="Arial" pitchFamily="34" charset="0"/>
              </a:defRPr>
            </a:lvl4pPr>
            <a:lvl5pPr marL="2057400" indent="-228600">
              <a:defRPr sz="2400" b="1">
                <a:solidFill>
                  <a:srgbClr val="FFFF00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FF00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FF00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FF00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FF00"/>
                </a:solidFill>
                <a:latin typeface="Arial" pitchFamily="34" charset="0"/>
              </a:defRPr>
            </a:lvl9pPr>
          </a:lstStyle>
          <a:p>
            <a:r>
              <a:rPr lang="de-DE" altLang="de-DE" dirty="0" smtClean="0">
                <a:solidFill>
                  <a:srgbClr val="000000"/>
                </a:solidFill>
              </a:rPr>
              <a:t>laufend</a:t>
            </a:r>
          </a:p>
        </p:txBody>
      </p:sp>
      <p:sp>
        <p:nvSpPr>
          <p:cNvPr id="18" name="Line 12"/>
          <p:cNvSpPr>
            <a:spLocks noChangeShapeType="1"/>
          </p:cNvSpPr>
          <p:nvPr/>
        </p:nvSpPr>
        <p:spPr bwMode="auto">
          <a:xfrm flipH="1">
            <a:off x="5317336" y="6217151"/>
            <a:ext cx="1233161" cy="0"/>
          </a:xfrm>
          <a:prstGeom prst="line">
            <a:avLst/>
          </a:prstGeom>
          <a:noFill/>
          <a:ln w="127000">
            <a:solidFill>
              <a:srgbClr val="44FF09"/>
            </a:solidFill>
            <a:prstDash val="sysDot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smtClean="0">
              <a:latin typeface="Arial" pitchFamily="34" charset="0"/>
            </a:endParaRPr>
          </a:p>
        </p:txBody>
      </p:sp>
      <p:pic>
        <p:nvPicPr>
          <p:cNvPr id="19" name="Picture 3" descr="Lau_thrombolysis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4368" y="4377366"/>
            <a:ext cx="2031019" cy="2442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 Box 12"/>
          <p:cNvSpPr txBox="1">
            <a:spLocks noChangeArrowheads="1"/>
          </p:cNvSpPr>
          <p:nvPr/>
        </p:nvSpPr>
        <p:spPr bwMode="auto">
          <a:xfrm>
            <a:off x="6094413" y="1233488"/>
            <a:ext cx="995362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de-DE" sz="2800" dirty="0" smtClean="0">
                <a:solidFill>
                  <a:srgbClr val="F6B64E"/>
                </a:solidFill>
              </a:rPr>
              <a:t>50 %</a:t>
            </a:r>
            <a:endParaRPr lang="de-DE" sz="2800" dirty="0">
              <a:solidFill>
                <a:srgbClr val="F6B64E"/>
              </a:solidFill>
            </a:endParaRPr>
          </a:p>
        </p:txBody>
      </p:sp>
      <p:sp>
        <p:nvSpPr>
          <p:cNvPr id="21" name="Text Box 12"/>
          <p:cNvSpPr txBox="1">
            <a:spLocks noChangeArrowheads="1"/>
          </p:cNvSpPr>
          <p:nvPr/>
        </p:nvSpPr>
        <p:spPr bwMode="auto">
          <a:xfrm>
            <a:off x="2070100" y="1233488"/>
            <a:ext cx="2045753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de-DE" sz="2800" dirty="0" smtClean="0">
                <a:solidFill>
                  <a:srgbClr val="F6B64E"/>
                </a:solidFill>
              </a:rPr>
              <a:t>30000/Jahr</a:t>
            </a:r>
            <a:endParaRPr lang="de-DE" sz="2800" dirty="0">
              <a:solidFill>
                <a:srgbClr val="F6B64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798037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51" r="40482" b="47145"/>
          <a:stretch>
            <a:fillRect/>
          </a:stretch>
        </p:blipFill>
        <p:spPr bwMode="auto">
          <a:xfrm>
            <a:off x="0" y="242888"/>
            <a:ext cx="9144000" cy="621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01600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0899" name="Line 6"/>
          <p:cNvSpPr>
            <a:spLocks noChangeShapeType="1"/>
          </p:cNvSpPr>
          <p:nvPr/>
        </p:nvSpPr>
        <p:spPr bwMode="auto">
          <a:xfrm>
            <a:off x="2832100" y="4572000"/>
            <a:ext cx="1422400" cy="0"/>
          </a:xfrm>
          <a:prstGeom prst="line">
            <a:avLst/>
          </a:prstGeom>
          <a:noFill/>
          <a:ln w="101600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3321698" y="3228392"/>
            <a:ext cx="5505033" cy="2677656"/>
          </a:xfrm>
          <a:prstGeom prst="rect">
            <a:avLst/>
          </a:prstGeom>
          <a:solidFill>
            <a:schemeClr val="bg2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In 1979, the </a:t>
            </a:r>
            <a:r>
              <a:rPr lang="en-US" i="1" dirty="0"/>
              <a:t>IOM</a:t>
            </a:r>
            <a:r>
              <a:rPr lang="en-US" dirty="0"/>
              <a:t> report stated,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“</a:t>
            </a:r>
            <a:r>
              <a:rPr lang="en-US" i="1" dirty="0"/>
              <a:t>Health services research</a:t>
            </a:r>
            <a:r>
              <a:rPr lang="en-US" dirty="0"/>
              <a:t> is inquiry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to </a:t>
            </a:r>
            <a:r>
              <a:rPr lang="en-US" dirty="0"/>
              <a:t>produce knowledge about the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structure</a:t>
            </a:r>
            <a:r>
              <a:rPr lang="en-US" dirty="0"/>
              <a:t>, processes, and effects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of </a:t>
            </a:r>
            <a:r>
              <a:rPr lang="en-US" dirty="0"/>
              <a:t>personal health services</a:t>
            </a:r>
            <a:r>
              <a:rPr lang="en-US" dirty="0" smtClean="0"/>
              <a:t>”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(1992 Clinical Guidelines)</a:t>
            </a:r>
            <a:endParaRPr lang="de-DE" dirty="0"/>
          </a:p>
        </p:txBody>
      </p:sp>
      <p:grpSp>
        <p:nvGrpSpPr>
          <p:cNvPr id="4" name="Gruppieren 3"/>
          <p:cNvGrpSpPr/>
          <p:nvPr/>
        </p:nvGrpSpPr>
        <p:grpSpPr>
          <a:xfrm>
            <a:off x="3357909" y="1484768"/>
            <a:ext cx="5496735" cy="5366888"/>
            <a:chOff x="3357909" y="1484768"/>
            <a:chExt cx="5496735" cy="5366888"/>
          </a:xfrm>
        </p:grpSpPr>
        <p:pic>
          <p:nvPicPr>
            <p:cNvPr id="3074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569"/>
            <a:stretch/>
          </p:blipFill>
          <p:spPr bwMode="auto">
            <a:xfrm>
              <a:off x="3357909" y="1484768"/>
              <a:ext cx="5496735" cy="53668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" name="Textfeld 2"/>
            <p:cNvSpPr txBox="1"/>
            <p:nvPr/>
          </p:nvSpPr>
          <p:spPr>
            <a:xfrm>
              <a:off x="7224665" y="1593409"/>
              <a:ext cx="1537600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 smtClean="0"/>
                <a:t>IOM </a:t>
              </a:r>
              <a:br>
                <a:rPr lang="de-DE" dirty="0" smtClean="0"/>
              </a:br>
              <a:r>
                <a:rPr lang="de-DE" dirty="0" smtClean="0"/>
                <a:t>Nov 1999</a:t>
              </a:r>
              <a:endParaRPr lang="de-DE" dirty="0"/>
            </a:p>
          </p:txBody>
        </p:sp>
      </p:grpSp>
    </p:spTree>
    <p:extLst>
      <p:ext uri="{BB962C8B-B14F-4D97-AF65-F5344CB8AC3E}">
        <p14:creationId xmlns:p14="http://schemas.microsoft.com/office/powerpoint/2010/main" val="11828465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 descr="PubMed Health - National Library of Medicine - Mozilla Firefox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9" t="16231" r="6579" b="6583"/>
          <a:stretch/>
        </p:blipFill>
        <p:spPr>
          <a:xfrm>
            <a:off x="-1" y="986589"/>
            <a:ext cx="9146222" cy="4957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031307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69" name="Rectangle 20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de-DE" dirty="0" smtClean="0"/>
          </a:p>
        </p:txBody>
      </p:sp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90500"/>
            <a:ext cx="7772400" cy="855663"/>
          </a:xfrm>
        </p:spPr>
        <p:txBody>
          <a:bodyPr/>
          <a:lstStyle/>
          <a:p>
            <a:r>
              <a:rPr lang="de-DE" dirty="0" smtClean="0"/>
              <a:t>Transfer von Forschung in die Praxis</a:t>
            </a:r>
          </a:p>
        </p:txBody>
      </p:sp>
      <p:sp>
        <p:nvSpPr>
          <p:cNvPr id="23555" name="Text Box 3"/>
          <p:cNvSpPr txBox="1">
            <a:spLocks noChangeArrowheads="1"/>
          </p:cNvSpPr>
          <p:nvPr/>
        </p:nvSpPr>
        <p:spPr bwMode="auto">
          <a:xfrm>
            <a:off x="609600" y="1219200"/>
            <a:ext cx="8089900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rgbClr val="FFFF00"/>
                </a:solidFill>
                <a:latin typeface="Arial" charset="0"/>
              </a:defRPr>
            </a:lvl1pPr>
            <a:lvl2pPr marL="742950" indent="-285750">
              <a:defRPr sz="2400" b="1">
                <a:solidFill>
                  <a:srgbClr val="FFFF00"/>
                </a:solidFill>
                <a:latin typeface="Arial" charset="0"/>
              </a:defRPr>
            </a:lvl2pPr>
            <a:lvl3pPr marL="1143000" indent="-228600">
              <a:defRPr sz="2400" b="1">
                <a:solidFill>
                  <a:srgbClr val="FFFF00"/>
                </a:solidFill>
                <a:latin typeface="Arial" charset="0"/>
              </a:defRPr>
            </a:lvl3pPr>
            <a:lvl4pPr marL="1600200" indent="-228600">
              <a:defRPr sz="2400" b="1">
                <a:solidFill>
                  <a:srgbClr val="FFFF00"/>
                </a:solidFill>
                <a:latin typeface="Arial" charset="0"/>
              </a:defRPr>
            </a:lvl4pPr>
            <a:lvl5pPr marL="2057400" indent="-228600">
              <a:defRPr sz="2400" b="1">
                <a:solidFill>
                  <a:srgbClr val="FFFF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FF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FF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FF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FF00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de-DE" sz="2000" b="0" dirty="0">
                <a:solidFill>
                  <a:srgbClr val="FFFFFF"/>
                </a:solidFill>
              </a:rPr>
              <a:t>Klinische Studien (randomisiert, kontrolliert, prospektiv)</a:t>
            </a:r>
          </a:p>
          <a:p>
            <a:pPr algn="ctr">
              <a:spcBef>
                <a:spcPct val="50000"/>
              </a:spcBef>
            </a:pPr>
            <a:r>
              <a:rPr lang="de-DE" sz="2000" b="0" dirty="0">
                <a:solidFill>
                  <a:srgbClr val="FFFFFF"/>
                </a:solidFill>
              </a:rPr>
              <a:t>Epidemiologische Studien (prospektiv, retrospektiv, . . .)</a:t>
            </a:r>
          </a:p>
          <a:p>
            <a:pPr algn="ctr">
              <a:spcBef>
                <a:spcPct val="50000"/>
              </a:spcBef>
            </a:pPr>
            <a:r>
              <a:rPr lang="de-DE" sz="2000" dirty="0">
                <a:solidFill>
                  <a:srgbClr val="FF9B00"/>
                </a:solidFill>
              </a:rPr>
              <a:t>Systematische Reviews</a:t>
            </a:r>
          </a:p>
        </p:txBody>
      </p:sp>
      <p:sp>
        <p:nvSpPr>
          <p:cNvPr id="23556" name="Line 4"/>
          <p:cNvSpPr>
            <a:spLocks noChangeShapeType="1"/>
          </p:cNvSpPr>
          <p:nvPr/>
        </p:nvSpPr>
        <p:spPr bwMode="auto">
          <a:xfrm>
            <a:off x="469900" y="3429000"/>
            <a:ext cx="8255000" cy="0"/>
          </a:xfrm>
          <a:prstGeom prst="line">
            <a:avLst/>
          </a:prstGeom>
          <a:noFill/>
          <a:ln w="101600">
            <a:solidFill>
              <a:srgbClr val="FF5808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23557" name="Line 5"/>
          <p:cNvSpPr>
            <a:spLocks noChangeShapeType="1"/>
          </p:cNvSpPr>
          <p:nvPr/>
        </p:nvSpPr>
        <p:spPr bwMode="auto">
          <a:xfrm>
            <a:off x="4965700" y="2743200"/>
            <a:ext cx="0" cy="1428750"/>
          </a:xfrm>
          <a:prstGeom prst="line">
            <a:avLst/>
          </a:prstGeom>
          <a:noFill/>
          <a:ln w="101600">
            <a:solidFill>
              <a:srgbClr val="00CC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23558" name="Text Box 6"/>
          <p:cNvSpPr txBox="1">
            <a:spLocks noChangeArrowheads="1"/>
          </p:cNvSpPr>
          <p:nvPr/>
        </p:nvSpPr>
        <p:spPr bwMode="auto">
          <a:xfrm>
            <a:off x="762000" y="4267200"/>
            <a:ext cx="6858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rgbClr val="FFFF00"/>
                </a:solidFill>
                <a:latin typeface="Arial" charset="0"/>
              </a:defRPr>
            </a:lvl1pPr>
            <a:lvl2pPr marL="742950" indent="-285750">
              <a:defRPr sz="2400" b="1">
                <a:solidFill>
                  <a:srgbClr val="FFFF00"/>
                </a:solidFill>
                <a:latin typeface="Arial" charset="0"/>
              </a:defRPr>
            </a:lvl2pPr>
            <a:lvl3pPr marL="1143000" indent="-228600">
              <a:defRPr sz="2400" b="1">
                <a:solidFill>
                  <a:srgbClr val="FFFF00"/>
                </a:solidFill>
                <a:latin typeface="Arial" charset="0"/>
              </a:defRPr>
            </a:lvl3pPr>
            <a:lvl4pPr marL="1600200" indent="-228600">
              <a:defRPr sz="2400" b="1">
                <a:solidFill>
                  <a:srgbClr val="FFFF00"/>
                </a:solidFill>
                <a:latin typeface="Arial" charset="0"/>
              </a:defRPr>
            </a:lvl4pPr>
            <a:lvl5pPr marL="2057400" indent="-228600">
              <a:defRPr sz="2400" b="1">
                <a:solidFill>
                  <a:srgbClr val="FFFF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FF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FF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FF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FF00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de-DE" sz="2000" b="0">
                <a:solidFill>
                  <a:srgbClr val="FFFFFF"/>
                </a:solidFill>
              </a:rPr>
              <a:t> </a:t>
            </a:r>
          </a:p>
        </p:txBody>
      </p:sp>
      <p:sp>
        <p:nvSpPr>
          <p:cNvPr id="23559" name="Line 7"/>
          <p:cNvSpPr>
            <a:spLocks noChangeShapeType="1"/>
          </p:cNvSpPr>
          <p:nvPr/>
        </p:nvSpPr>
        <p:spPr bwMode="auto">
          <a:xfrm>
            <a:off x="6604000" y="2743200"/>
            <a:ext cx="762000" cy="1400175"/>
          </a:xfrm>
          <a:prstGeom prst="line">
            <a:avLst/>
          </a:prstGeom>
          <a:noFill/>
          <a:ln w="101600">
            <a:solidFill>
              <a:srgbClr val="00CC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23560" name="Line 8"/>
          <p:cNvSpPr>
            <a:spLocks noChangeShapeType="1"/>
          </p:cNvSpPr>
          <p:nvPr/>
        </p:nvSpPr>
        <p:spPr bwMode="auto">
          <a:xfrm flipH="1">
            <a:off x="2628900" y="2743200"/>
            <a:ext cx="469900" cy="1428750"/>
          </a:xfrm>
          <a:prstGeom prst="line">
            <a:avLst/>
          </a:prstGeom>
          <a:noFill/>
          <a:ln w="101600">
            <a:solidFill>
              <a:srgbClr val="00CC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23561" name="Text Box 9"/>
          <p:cNvSpPr txBox="1">
            <a:spLocks noChangeArrowheads="1"/>
          </p:cNvSpPr>
          <p:nvPr/>
        </p:nvSpPr>
        <p:spPr bwMode="auto">
          <a:xfrm>
            <a:off x="1676400" y="4991100"/>
            <a:ext cx="7188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01600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rgbClr val="FFFF00"/>
                </a:solidFill>
                <a:latin typeface="Arial" charset="0"/>
              </a:defRPr>
            </a:lvl1pPr>
            <a:lvl2pPr marL="742950" indent="-285750">
              <a:defRPr sz="2400" b="1">
                <a:solidFill>
                  <a:srgbClr val="FFFF00"/>
                </a:solidFill>
                <a:latin typeface="Arial" charset="0"/>
              </a:defRPr>
            </a:lvl2pPr>
            <a:lvl3pPr marL="1143000" indent="-228600">
              <a:defRPr sz="2400" b="1">
                <a:solidFill>
                  <a:srgbClr val="FFFF00"/>
                </a:solidFill>
                <a:latin typeface="Arial" charset="0"/>
              </a:defRPr>
            </a:lvl3pPr>
            <a:lvl4pPr marL="1600200" indent="-228600">
              <a:defRPr sz="2400" b="1">
                <a:solidFill>
                  <a:srgbClr val="FFFF00"/>
                </a:solidFill>
                <a:latin typeface="Arial" charset="0"/>
              </a:defRPr>
            </a:lvl4pPr>
            <a:lvl5pPr marL="2057400" indent="-228600">
              <a:defRPr sz="2400" b="1">
                <a:solidFill>
                  <a:srgbClr val="FFFF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FF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FF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FF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FF00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endParaRPr lang="en-GB"/>
          </a:p>
        </p:txBody>
      </p:sp>
      <p:sp>
        <p:nvSpPr>
          <p:cNvPr id="23562" name="Text Box 10"/>
          <p:cNvSpPr txBox="1">
            <a:spLocks noChangeArrowheads="1"/>
          </p:cNvSpPr>
          <p:nvPr/>
        </p:nvSpPr>
        <p:spPr bwMode="auto">
          <a:xfrm>
            <a:off x="1358900" y="4487863"/>
            <a:ext cx="7666038" cy="2317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01600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tabLst>
                <a:tab pos="2476500" algn="l"/>
                <a:tab pos="5245100" algn="l"/>
              </a:tabLst>
              <a:defRPr sz="2400" b="1">
                <a:solidFill>
                  <a:srgbClr val="FFFF00"/>
                </a:solidFill>
                <a:latin typeface="Arial" charset="0"/>
              </a:defRPr>
            </a:lvl1pPr>
            <a:lvl2pPr marL="742950" indent="-285750">
              <a:tabLst>
                <a:tab pos="2476500" algn="l"/>
                <a:tab pos="5245100" algn="l"/>
              </a:tabLst>
              <a:defRPr sz="2400" b="1">
                <a:solidFill>
                  <a:srgbClr val="FFFF00"/>
                </a:solidFill>
                <a:latin typeface="Arial" charset="0"/>
              </a:defRPr>
            </a:lvl2pPr>
            <a:lvl3pPr marL="1143000" indent="-228600">
              <a:tabLst>
                <a:tab pos="2476500" algn="l"/>
                <a:tab pos="5245100" algn="l"/>
              </a:tabLst>
              <a:defRPr sz="2400" b="1">
                <a:solidFill>
                  <a:srgbClr val="FFFF00"/>
                </a:solidFill>
                <a:latin typeface="Arial" charset="0"/>
              </a:defRPr>
            </a:lvl3pPr>
            <a:lvl4pPr marL="1600200" indent="-228600">
              <a:tabLst>
                <a:tab pos="2476500" algn="l"/>
                <a:tab pos="5245100" algn="l"/>
              </a:tabLst>
              <a:defRPr sz="2400" b="1">
                <a:solidFill>
                  <a:srgbClr val="FFFF00"/>
                </a:solidFill>
                <a:latin typeface="Arial" charset="0"/>
              </a:defRPr>
            </a:lvl4pPr>
            <a:lvl5pPr marL="2057400" indent="-228600">
              <a:tabLst>
                <a:tab pos="2476500" algn="l"/>
                <a:tab pos="5245100" algn="l"/>
              </a:tabLst>
              <a:defRPr sz="2400" b="1">
                <a:solidFill>
                  <a:srgbClr val="FFFF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476500" algn="l"/>
                <a:tab pos="5245100" algn="l"/>
              </a:tabLst>
              <a:defRPr sz="2400" b="1">
                <a:solidFill>
                  <a:srgbClr val="FFFF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476500" algn="l"/>
                <a:tab pos="5245100" algn="l"/>
              </a:tabLst>
              <a:defRPr sz="2400" b="1">
                <a:solidFill>
                  <a:srgbClr val="FFFF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476500" algn="l"/>
                <a:tab pos="5245100" algn="l"/>
              </a:tabLst>
              <a:defRPr sz="2400" b="1">
                <a:solidFill>
                  <a:srgbClr val="FFFF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476500" algn="l"/>
                <a:tab pos="5245100" algn="l"/>
              </a:tabLst>
              <a:defRPr sz="2400" b="1">
                <a:solidFill>
                  <a:srgbClr val="FFFF00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GB" sz="2000" b="0" dirty="0">
                <a:solidFill>
                  <a:srgbClr val="FFFFFF"/>
                </a:solidFill>
              </a:rPr>
              <a:t>Health Technology 	</a:t>
            </a:r>
            <a:r>
              <a:rPr lang="en-GB" sz="2000" b="0" dirty="0" err="1">
                <a:solidFill>
                  <a:srgbClr val="FFFFFF"/>
                </a:solidFill>
              </a:rPr>
              <a:t>Klinische</a:t>
            </a:r>
            <a:r>
              <a:rPr lang="en-GB" sz="2000" b="0" dirty="0">
                <a:solidFill>
                  <a:srgbClr val="FFFFFF"/>
                </a:solidFill>
              </a:rPr>
              <a:t> </a:t>
            </a:r>
            <a:r>
              <a:rPr lang="en-GB" sz="2000" b="0" dirty="0" err="1">
                <a:solidFill>
                  <a:srgbClr val="FFFFFF"/>
                </a:solidFill>
              </a:rPr>
              <a:t>Leitlinien</a:t>
            </a:r>
            <a:r>
              <a:rPr lang="en-GB" sz="2000" b="0" dirty="0">
                <a:solidFill>
                  <a:srgbClr val="FFFFFF"/>
                </a:solidFill>
              </a:rPr>
              <a:t>    </a:t>
            </a:r>
            <a:r>
              <a:rPr lang="en-GB" sz="2000" b="0" dirty="0" err="1">
                <a:solidFill>
                  <a:srgbClr val="FFFFFF"/>
                </a:solidFill>
              </a:rPr>
              <a:t>Patienteninformation</a:t>
            </a:r>
            <a:r>
              <a:rPr lang="en-GB" sz="2000" b="0" dirty="0">
                <a:solidFill>
                  <a:srgbClr val="FFFFFF"/>
                </a:solidFill>
              </a:rPr>
              <a:t/>
            </a:r>
            <a:br>
              <a:rPr lang="en-GB" sz="2000" b="0" dirty="0">
                <a:solidFill>
                  <a:srgbClr val="FFFFFF"/>
                </a:solidFill>
              </a:rPr>
            </a:br>
            <a:r>
              <a:rPr lang="en-GB" sz="2000" b="0" dirty="0">
                <a:solidFill>
                  <a:srgbClr val="FFFFFF"/>
                </a:solidFill>
              </a:rPr>
              <a:t>Assessment (HTA)</a:t>
            </a:r>
          </a:p>
          <a:p>
            <a:pPr>
              <a:spcBef>
                <a:spcPct val="50000"/>
              </a:spcBef>
            </a:pPr>
            <a:endParaRPr lang="en-GB" sz="2000" b="0" dirty="0">
              <a:solidFill>
                <a:srgbClr val="FFFFFF"/>
              </a:solidFill>
            </a:endParaRPr>
          </a:p>
          <a:p>
            <a:pPr>
              <a:spcBef>
                <a:spcPct val="50000"/>
              </a:spcBef>
            </a:pPr>
            <a:r>
              <a:rPr lang="en-GB" sz="2000" b="0" dirty="0">
                <a:solidFill>
                  <a:srgbClr val="FFFFFF"/>
                </a:solidFill>
              </a:rPr>
              <a:t>             </a:t>
            </a:r>
          </a:p>
          <a:p>
            <a:pPr>
              <a:spcBef>
                <a:spcPct val="30000"/>
              </a:spcBef>
            </a:pPr>
            <a:r>
              <a:rPr lang="en-GB" sz="2000" b="0" dirty="0">
                <a:solidFill>
                  <a:srgbClr val="FFFFFF"/>
                </a:solidFill>
              </a:rPr>
              <a:t>             </a:t>
            </a:r>
            <a:r>
              <a:rPr lang="en-GB" sz="2000" b="0" dirty="0" err="1">
                <a:solidFill>
                  <a:srgbClr val="FFFFFF"/>
                </a:solidFill>
              </a:rPr>
              <a:t>Strukturierte</a:t>
            </a:r>
            <a:r>
              <a:rPr lang="en-GB" sz="2000" b="0" dirty="0">
                <a:solidFill>
                  <a:srgbClr val="FFFFFF"/>
                </a:solidFill>
              </a:rPr>
              <a:t>                                          </a:t>
            </a:r>
            <a:r>
              <a:rPr lang="en-GB" sz="2000" b="0" dirty="0" err="1">
                <a:solidFill>
                  <a:srgbClr val="FFFFFF"/>
                </a:solidFill>
              </a:rPr>
              <a:t>Klinische</a:t>
            </a:r>
            <a:r>
              <a:rPr lang="en-GB" sz="2000" b="0" dirty="0">
                <a:solidFill>
                  <a:srgbClr val="FFFFFF"/>
                </a:solidFill>
              </a:rPr>
              <a:t>    </a:t>
            </a:r>
            <a:br>
              <a:rPr lang="en-GB" sz="2000" b="0" dirty="0">
                <a:solidFill>
                  <a:srgbClr val="FFFFFF"/>
                </a:solidFill>
              </a:rPr>
            </a:br>
            <a:r>
              <a:rPr lang="en-GB" sz="2000" b="0" dirty="0" err="1">
                <a:solidFill>
                  <a:srgbClr val="FFFFFF"/>
                </a:solidFill>
              </a:rPr>
              <a:t>Behandlungsprogramme</a:t>
            </a:r>
            <a:r>
              <a:rPr lang="en-GB" sz="2000" b="0" dirty="0">
                <a:solidFill>
                  <a:srgbClr val="FFFFFF"/>
                </a:solidFill>
              </a:rPr>
              <a:t> (DMPs)         </a:t>
            </a:r>
            <a:r>
              <a:rPr lang="en-GB" sz="2000" b="0" dirty="0" err="1">
                <a:solidFill>
                  <a:srgbClr val="FFFFFF"/>
                </a:solidFill>
              </a:rPr>
              <a:t>Behandlungspfade</a:t>
            </a:r>
            <a:r>
              <a:rPr lang="en-GB" sz="2000" b="0" dirty="0">
                <a:solidFill>
                  <a:srgbClr val="FFFFFF"/>
                </a:solidFill>
              </a:rPr>
              <a:t> (GBAs)</a:t>
            </a:r>
          </a:p>
        </p:txBody>
      </p:sp>
      <p:sp>
        <p:nvSpPr>
          <p:cNvPr id="23563" name="Text Box 11"/>
          <p:cNvSpPr txBox="1">
            <a:spLocks noChangeArrowheads="1"/>
          </p:cNvSpPr>
          <p:nvPr/>
        </p:nvSpPr>
        <p:spPr bwMode="auto">
          <a:xfrm rot="-5400000">
            <a:off x="311944" y="4658519"/>
            <a:ext cx="9001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01600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rgbClr val="FFFF00"/>
                </a:solidFill>
                <a:latin typeface="Arial" charset="0"/>
              </a:defRPr>
            </a:lvl1pPr>
            <a:lvl2pPr marL="742950" indent="-285750">
              <a:defRPr sz="2400" b="1">
                <a:solidFill>
                  <a:srgbClr val="FFFF00"/>
                </a:solidFill>
                <a:latin typeface="Arial" charset="0"/>
              </a:defRPr>
            </a:lvl2pPr>
            <a:lvl3pPr marL="1143000" indent="-228600">
              <a:defRPr sz="2400" b="1">
                <a:solidFill>
                  <a:srgbClr val="FFFF00"/>
                </a:solidFill>
                <a:latin typeface="Arial" charset="0"/>
              </a:defRPr>
            </a:lvl3pPr>
            <a:lvl4pPr marL="1600200" indent="-228600">
              <a:defRPr sz="2400" b="1">
                <a:solidFill>
                  <a:srgbClr val="FFFF00"/>
                </a:solidFill>
                <a:latin typeface="Arial" charset="0"/>
              </a:defRPr>
            </a:lvl4pPr>
            <a:lvl5pPr marL="2057400" indent="-228600">
              <a:defRPr sz="2400" b="1">
                <a:solidFill>
                  <a:srgbClr val="FFFF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FF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FF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FF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FF00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GB">
                <a:solidFill>
                  <a:srgbClr val="FFFFFF"/>
                </a:solidFill>
              </a:rPr>
              <a:t>EBM</a:t>
            </a:r>
          </a:p>
        </p:txBody>
      </p:sp>
      <p:sp>
        <p:nvSpPr>
          <p:cNvPr id="23564" name="Freeform 12"/>
          <p:cNvSpPr>
            <a:spLocks/>
          </p:cNvSpPr>
          <p:nvPr/>
        </p:nvSpPr>
        <p:spPr bwMode="auto">
          <a:xfrm>
            <a:off x="762000" y="2120900"/>
            <a:ext cx="1282700" cy="2162175"/>
          </a:xfrm>
          <a:custGeom>
            <a:avLst/>
            <a:gdLst>
              <a:gd name="T0" fmla="*/ 1282700 w 934"/>
              <a:gd name="T1" fmla="*/ 0 h 1560"/>
              <a:gd name="T2" fmla="*/ 395522 w 934"/>
              <a:gd name="T3" fmla="*/ 618160 h 1560"/>
              <a:gd name="T4" fmla="*/ 0 w 934"/>
              <a:gd name="T5" fmla="*/ 2162175 h 156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934" h="1560">
                <a:moveTo>
                  <a:pt x="934" y="0"/>
                </a:moveTo>
                <a:cubicBezTo>
                  <a:pt x="826" y="74"/>
                  <a:pt x="444" y="186"/>
                  <a:pt x="288" y="446"/>
                </a:cubicBezTo>
                <a:cubicBezTo>
                  <a:pt x="132" y="706"/>
                  <a:pt x="60" y="1328"/>
                  <a:pt x="0" y="1560"/>
                </a:cubicBezTo>
              </a:path>
            </a:pathLst>
          </a:custGeom>
          <a:noFill/>
          <a:ln w="101600" cap="flat" cmpd="sng">
            <a:solidFill>
              <a:srgbClr val="00CC66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23565" name="Line 13"/>
          <p:cNvSpPr>
            <a:spLocks noChangeShapeType="1"/>
          </p:cNvSpPr>
          <p:nvPr/>
        </p:nvSpPr>
        <p:spPr bwMode="auto">
          <a:xfrm flipH="1">
            <a:off x="3606800" y="5208588"/>
            <a:ext cx="1092200" cy="773112"/>
          </a:xfrm>
          <a:prstGeom prst="line">
            <a:avLst/>
          </a:prstGeom>
          <a:noFill/>
          <a:ln w="101600">
            <a:solidFill>
              <a:schemeClr val="fol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23566" name="Line 14"/>
          <p:cNvSpPr>
            <a:spLocks noChangeShapeType="1"/>
          </p:cNvSpPr>
          <p:nvPr/>
        </p:nvSpPr>
        <p:spPr bwMode="auto">
          <a:xfrm>
            <a:off x="5308600" y="5208588"/>
            <a:ext cx="1143000" cy="773112"/>
          </a:xfrm>
          <a:prstGeom prst="line">
            <a:avLst/>
          </a:prstGeom>
          <a:noFill/>
          <a:ln w="101600">
            <a:solidFill>
              <a:schemeClr val="fol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23567" name="Text Box 15"/>
          <p:cNvSpPr txBox="1">
            <a:spLocks noChangeArrowheads="1"/>
          </p:cNvSpPr>
          <p:nvPr/>
        </p:nvSpPr>
        <p:spPr bwMode="auto">
          <a:xfrm rot="5400000">
            <a:off x="8096250" y="1073150"/>
            <a:ext cx="10795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01600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FFFF00"/>
                </a:solidFill>
                <a:latin typeface="Arial" charset="0"/>
              </a:defRPr>
            </a:lvl1pPr>
            <a:lvl2pPr marL="742950" indent="-285750">
              <a:defRPr sz="2400" b="1">
                <a:solidFill>
                  <a:srgbClr val="FFFF00"/>
                </a:solidFill>
                <a:latin typeface="Arial" charset="0"/>
              </a:defRPr>
            </a:lvl2pPr>
            <a:lvl3pPr marL="1143000" indent="-228600">
              <a:defRPr sz="2400" b="1">
                <a:solidFill>
                  <a:srgbClr val="FFFF00"/>
                </a:solidFill>
                <a:latin typeface="Arial" charset="0"/>
              </a:defRPr>
            </a:lvl3pPr>
            <a:lvl4pPr marL="1600200" indent="-228600">
              <a:defRPr sz="2400" b="1">
                <a:solidFill>
                  <a:srgbClr val="FFFF00"/>
                </a:solidFill>
                <a:latin typeface="Arial" charset="0"/>
              </a:defRPr>
            </a:lvl4pPr>
            <a:lvl5pPr marL="2057400" indent="-228600">
              <a:defRPr sz="2400" b="1">
                <a:solidFill>
                  <a:srgbClr val="FFFF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FF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FF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FF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FF00"/>
                </a:solidFill>
                <a:latin typeface="Arial" charset="0"/>
              </a:defRPr>
            </a:lvl9pPr>
          </a:lstStyle>
          <a:p>
            <a:r>
              <a:rPr lang="de-DE" dirty="0">
                <a:solidFill>
                  <a:srgbClr val="FF9B00"/>
                </a:solidFill>
              </a:rPr>
              <a:t>global</a:t>
            </a:r>
          </a:p>
        </p:txBody>
      </p:sp>
      <p:grpSp>
        <p:nvGrpSpPr>
          <p:cNvPr id="23568" name="Group 16"/>
          <p:cNvGrpSpPr>
            <a:grpSpLocks/>
          </p:cNvGrpSpPr>
          <p:nvPr/>
        </p:nvGrpSpPr>
        <p:grpSpPr bwMode="auto">
          <a:xfrm>
            <a:off x="6604000" y="2178050"/>
            <a:ext cx="2349500" cy="625475"/>
            <a:chOff x="4160" y="1372"/>
            <a:chExt cx="1480" cy="394"/>
          </a:xfrm>
        </p:grpSpPr>
        <p:sp>
          <p:nvSpPr>
            <p:cNvPr id="23570" name="Freeform 17"/>
            <p:cNvSpPr>
              <a:spLocks/>
            </p:cNvSpPr>
            <p:nvPr/>
          </p:nvSpPr>
          <p:spPr bwMode="auto">
            <a:xfrm>
              <a:off x="4160" y="1422"/>
              <a:ext cx="1480" cy="344"/>
            </a:xfrm>
            <a:custGeom>
              <a:avLst/>
              <a:gdLst>
                <a:gd name="T0" fmla="*/ 0 w 1344"/>
                <a:gd name="T1" fmla="*/ 0 h 632"/>
                <a:gd name="T2" fmla="*/ 476 w 1344"/>
                <a:gd name="T3" fmla="*/ 287 h 632"/>
                <a:gd name="T4" fmla="*/ 1480 w 1344"/>
                <a:gd name="T5" fmla="*/ 340 h 632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344" h="632">
                  <a:moveTo>
                    <a:pt x="0" y="0"/>
                  </a:moveTo>
                  <a:cubicBezTo>
                    <a:pt x="104" y="212"/>
                    <a:pt x="208" y="424"/>
                    <a:pt x="432" y="528"/>
                  </a:cubicBezTo>
                  <a:cubicBezTo>
                    <a:pt x="656" y="632"/>
                    <a:pt x="1000" y="628"/>
                    <a:pt x="1344" y="624"/>
                  </a:cubicBezTo>
                </a:path>
              </a:pathLst>
            </a:custGeom>
            <a:noFill/>
            <a:ln w="76200" cmpd="sng">
              <a:solidFill>
                <a:srgbClr val="F6B64E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3571" name="Text Box 18"/>
            <p:cNvSpPr txBox="1">
              <a:spLocks noChangeArrowheads="1"/>
            </p:cNvSpPr>
            <p:nvPr/>
          </p:nvSpPr>
          <p:spPr bwMode="auto">
            <a:xfrm>
              <a:off x="4669" y="1372"/>
              <a:ext cx="627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rgbClr val="FFFF00"/>
                  </a:solidFill>
                  <a:latin typeface="Arial" charset="0"/>
                </a:defRPr>
              </a:lvl1pPr>
              <a:lvl2pPr marL="742950" indent="-285750">
                <a:defRPr sz="2400" b="1">
                  <a:solidFill>
                    <a:srgbClr val="FFFF00"/>
                  </a:solidFill>
                  <a:latin typeface="Arial" charset="0"/>
                </a:defRPr>
              </a:lvl2pPr>
              <a:lvl3pPr marL="1143000" indent="-228600">
                <a:defRPr sz="2400" b="1">
                  <a:solidFill>
                    <a:srgbClr val="FFFF00"/>
                  </a:solidFill>
                  <a:latin typeface="Arial" charset="0"/>
                </a:defRPr>
              </a:lvl3pPr>
              <a:lvl4pPr marL="1600200" indent="-228600">
                <a:defRPr sz="2400" b="1">
                  <a:solidFill>
                    <a:srgbClr val="FFFF00"/>
                  </a:solidFill>
                  <a:latin typeface="Arial" charset="0"/>
                </a:defRPr>
              </a:lvl4pPr>
              <a:lvl5pPr marL="2057400" indent="-228600">
                <a:defRPr sz="2400" b="1">
                  <a:solidFill>
                    <a:srgbClr val="FFFF0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FFF0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FFF0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FFF0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FFF00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de-DE" sz="2800">
                  <a:solidFill>
                    <a:srgbClr val="F6B64E"/>
                  </a:solidFill>
                </a:rPr>
                <a:t>50 %</a:t>
              </a:r>
            </a:p>
          </p:txBody>
        </p:sp>
      </p:grpSp>
      <p:sp>
        <p:nvSpPr>
          <p:cNvPr id="21" name="Text Box 15"/>
          <p:cNvSpPr txBox="1">
            <a:spLocks noChangeArrowheads="1"/>
          </p:cNvSpPr>
          <p:nvPr/>
        </p:nvSpPr>
        <p:spPr bwMode="auto">
          <a:xfrm rot="5400000">
            <a:off x="8193410" y="5415906"/>
            <a:ext cx="88517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01600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FFFF00"/>
                </a:solidFill>
                <a:latin typeface="Arial" charset="0"/>
              </a:defRPr>
            </a:lvl1pPr>
            <a:lvl2pPr marL="742950" indent="-285750">
              <a:defRPr sz="2400" b="1">
                <a:solidFill>
                  <a:srgbClr val="FFFF00"/>
                </a:solidFill>
                <a:latin typeface="Arial" charset="0"/>
              </a:defRPr>
            </a:lvl2pPr>
            <a:lvl3pPr marL="1143000" indent="-228600">
              <a:defRPr sz="2400" b="1">
                <a:solidFill>
                  <a:srgbClr val="FFFF00"/>
                </a:solidFill>
                <a:latin typeface="Arial" charset="0"/>
              </a:defRPr>
            </a:lvl3pPr>
            <a:lvl4pPr marL="1600200" indent="-228600">
              <a:defRPr sz="2400" b="1">
                <a:solidFill>
                  <a:srgbClr val="FFFF00"/>
                </a:solidFill>
                <a:latin typeface="Arial" charset="0"/>
              </a:defRPr>
            </a:lvl4pPr>
            <a:lvl5pPr marL="2057400" indent="-228600">
              <a:defRPr sz="2400" b="1">
                <a:solidFill>
                  <a:srgbClr val="FFFF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FF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FF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FF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FF00"/>
                </a:solidFill>
                <a:latin typeface="Arial" charset="0"/>
              </a:defRPr>
            </a:lvl9pPr>
          </a:lstStyle>
          <a:p>
            <a:r>
              <a:rPr lang="de-DE" dirty="0" smtClean="0">
                <a:solidFill>
                  <a:srgbClr val="FF9B00"/>
                </a:solidFill>
              </a:rPr>
              <a:t>lokal</a:t>
            </a:r>
            <a:endParaRPr lang="de-DE" dirty="0">
              <a:solidFill>
                <a:srgbClr val="FF9B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93809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Evidenzbasierte natürliche oder eingeleitete Geburt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 dirty="0" smtClean="0"/>
          </a:p>
          <a:p>
            <a:pPr marL="0" indent="0">
              <a:buNone/>
            </a:pPr>
            <a:r>
              <a:rPr lang="de-DE" dirty="0" smtClean="0"/>
              <a:t>Aussagen einer Hebamme</a:t>
            </a:r>
          </a:p>
          <a:p>
            <a:endParaRPr lang="de-DE" dirty="0"/>
          </a:p>
          <a:p>
            <a:r>
              <a:rPr lang="de-DE" dirty="0" smtClean="0"/>
              <a:t>In der Entbindungsstation werden ca. 50% der Geburten eingeleitet</a:t>
            </a:r>
          </a:p>
          <a:p>
            <a:endParaRPr lang="de-DE" dirty="0"/>
          </a:p>
          <a:p>
            <a:r>
              <a:rPr lang="de-DE" dirty="0" smtClean="0"/>
              <a:t>Viele Frauen gehen weinend aus der Beratung</a:t>
            </a:r>
          </a:p>
          <a:p>
            <a:endParaRPr lang="de-DE" dirty="0"/>
          </a:p>
          <a:p>
            <a:r>
              <a:rPr lang="de-DE" dirty="0" smtClean="0"/>
              <a:t>Leitlinien werden mechanisch angewendet: </a:t>
            </a:r>
            <a:br>
              <a:rPr lang="de-DE" dirty="0" smtClean="0"/>
            </a:br>
            <a:r>
              <a:rPr lang="de-DE" dirty="0" smtClean="0"/>
              <a:t>Unterhalb oder oberhalb einer Gewichtsgrenze Einleitung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7052483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8773" y="2656549"/>
            <a:ext cx="5314950" cy="4083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9873" y="308055"/>
            <a:ext cx="5492750" cy="1841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7648811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23" y="83542"/>
            <a:ext cx="9017250" cy="4656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75" y="4984798"/>
            <a:ext cx="8934450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Gerade Verbindung 4"/>
          <p:cNvCxnSpPr/>
          <p:nvPr/>
        </p:nvCxnSpPr>
        <p:spPr bwMode="auto">
          <a:xfrm>
            <a:off x="4499577" y="5268446"/>
            <a:ext cx="4454300" cy="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hlink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" name="Gerade Verbindung 8"/>
          <p:cNvCxnSpPr/>
          <p:nvPr/>
        </p:nvCxnSpPr>
        <p:spPr bwMode="auto">
          <a:xfrm>
            <a:off x="2056754" y="5476675"/>
            <a:ext cx="3447753" cy="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hlink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" name="Textfeld 7"/>
          <p:cNvSpPr txBox="1"/>
          <p:nvPr/>
        </p:nvSpPr>
        <p:spPr>
          <a:xfrm>
            <a:off x="7533827" y="724278"/>
            <a:ext cx="1465466" cy="400110"/>
          </a:xfrm>
          <a:prstGeom prst="rect">
            <a:avLst/>
          </a:prstGeom>
          <a:solidFill>
            <a:schemeClr val="bg2"/>
          </a:solidFill>
        </p:spPr>
        <p:txBody>
          <a:bodyPr wrap="none" rtlCol="0">
            <a:spAutoFit/>
          </a:bodyPr>
          <a:lstStyle/>
          <a:p>
            <a:r>
              <a:rPr lang="de-DE" sz="2000" dirty="0" smtClean="0"/>
              <a:t>26. 9. 2022</a:t>
            </a:r>
            <a:endParaRPr lang="de-DE" sz="2000" dirty="0"/>
          </a:p>
        </p:txBody>
      </p:sp>
      <p:sp>
        <p:nvSpPr>
          <p:cNvPr id="12" name="Textfeld 11"/>
          <p:cNvSpPr txBox="1"/>
          <p:nvPr/>
        </p:nvSpPr>
        <p:spPr>
          <a:xfrm>
            <a:off x="4156890" y="5893806"/>
            <a:ext cx="4916731" cy="707886"/>
          </a:xfrm>
          <a:prstGeom prst="rect">
            <a:avLst/>
          </a:prstGeom>
          <a:solidFill>
            <a:schemeClr val="bg2"/>
          </a:solidFill>
        </p:spPr>
        <p:txBody>
          <a:bodyPr wrap="none" rtlCol="0">
            <a:spAutoFit/>
          </a:bodyPr>
          <a:lstStyle/>
          <a:p>
            <a:r>
              <a:rPr lang="de-DE" sz="2000" dirty="0" smtClean="0"/>
              <a:t>Laienverständliche Zusammenfassung</a:t>
            </a:r>
            <a:endParaRPr lang="de-DE" sz="2000" dirty="0"/>
          </a:p>
          <a:p>
            <a:r>
              <a:rPr lang="de-DE" sz="2000" dirty="0" smtClean="0"/>
              <a:t>In Deutsch</a:t>
            </a:r>
            <a:endParaRPr lang="de-DE" sz="2000" dirty="0"/>
          </a:p>
        </p:txBody>
      </p:sp>
    </p:spTree>
    <p:extLst>
      <p:ext uri="{BB962C8B-B14F-4D97-AF65-F5344CB8AC3E}">
        <p14:creationId xmlns:p14="http://schemas.microsoft.com/office/powerpoint/2010/main" val="60550249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538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0"/>
            <a:ext cx="7772400" cy="1143000"/>
          </a:xfrm>
        </p:spPr>
        <p:txBody>
          <a:bodyPr/>
          <a:lstStyle/>
          <a:p>
            <a:r>
              <a:rPr lang="de-DE" dirty="0"/>
              <a:t>Transfer </a:t>
            </a:r>
            <a:r>
              <a:rPr lang="de-DE" dirty="0" smtClean="0"/>
              <a:t>von medizinischer Forschung in die Praxis</a:t>
            </a:r>
            <a:endParaRPr lang="de-DE" dirty="0"/>
          </a:p>
        </p:txBody>
      </p:sp>
      <p:sp>
        <p:nvSpPr>
          <p:cNvPr id="705539" name="Text Box 3"/>
          <p:cNvSpPr txBox="1">
            <a:spLocks noChangeArrowheads="1"/>
          </p:cNvSpPr>
          <p:nvPr/>
        </p:nvSpPr>
        <p:spPr bwMode="auto">
          <a:xfrm>
            <a:off x="838200" y="2311400"/>
            <a:ext cx="6946901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000" b="0" dirty="0">
                <a:solidFill>
                  <a:srgbClr val="FFFFFF"/>
                </a:solidFill>
              </a:rPr>
              <a:t>Forschung / Daten / </a:t>
            </a:r>
            <a:r>
              <a:rPr lang="de-DE" sz="2000" b="0" dirty="0" smtClean="0">
                <a:solidFill>
                  <a:srgbClr val="FFFFFF"/>
                </a:solidFill>
              </a:rPr>
              <a:t>Studien</a:t>
            </a:r>
            <a:endParaRPr lang="de-DE" sz="2000" b="0" dirty="0">
              <a:solidFill>
                <a:srgbClr val="FFFFFF"/>
              </a:solidFill>
            </a:endParaRPr>
          </a:p>
        </p:txBody>
      </p:sp>
      <p:sp>
        <p:nvSpPr>
          <p:cNvPr id="705542" name="Line 6"/>
          <p:cNvSpPr>
            <a:spLocks noChangeShapeType="1"/>
          </p:cNvSpPr>
          <p:nvPr/>
        </p:nvSpPr>
        <p:spPr bwMode="auto">
          <a:xfrm>
            <a:off x="838200" y="3810000"/>
            <a:ext cx="8026400" cy="0"/>
          </a:xfrm>
          <a:prstGeom prst="line">
            <a:avLst/>
          </a:prstGeom>
          <a:noFill/>
          <a:ln w="101600">
            <a:solidFill>
              <a:srgbClr val="FF9B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smtClean="0"/>
          </a:p>
        </p:txBody>
      </p:sp>
      <p:grpSp>
        <p:nvGrpSpPr>
          <p:cNvPr id="705543" name="Group 7"/>
          <p:cNvGrpSpPr>
            <a:grpSpLocks/>
          </p:cNvGrpSpPr>
          <p:nvPr/>
        </p:nvGrpSpPr>
        <p:grpSpPr bwMode="auto">
          <a:xfrm>
            <a:off x="4394200" y="3124200"/>
            <a:ext cx="1320800" cy="1428750"/>
            <a:chOff x="2768" y="1968"/>
            <a:chExt cx="832" cy="900"/>
          </a:xfrm>
        </p:grpSpPr>
        <p:sp>
          <p:nvSpPr>
            <p:cNvPr id="705544" name="Line 8"/>
            <p:cNvSpPr>
              <a:spLocks noChangeShapeType="1"/>
            </p:cNvSpPr>
            <p:nvPr/>
          </p:nvSpPr>
          <p:spPr bwMode="auto">
            <a:xfrm>
              <a:off x="2768" y="1968"/>
              <a:ext cx="0" cy="900"/>
            </a:xfrm>
            <a:prstGeom prst="line">
              <a:avLst/>
            </a:prstGeom>
            <a:noFill/>
            <a:ln w="101600">
              <a:solidFill>
                <a:srgbClr val="00CC66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 smtClean="0"/>
            </a:p>
          </p:txBody>
        </p:sp>
        <p:sp>
          <p:nvSpPr>
            <p:cNvPr id="705545" name="Text Box 9"/>
            <p:cNvSpPr txBox="1">
              <a:spLocks noChangeArrowheads="1"/>
            </p:cNvSpPr>
            <p:nvPr/>
          </p:nvSpPr>
          <p:spPr bwMode="auto">
            <a:xfrm>
              <a:off x="2960" y="2052"/>
              <a:ext cx="640" cy="4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endParaRPr lang="de-DE" sz="3600" b="0" dirty="0" smtClean="0">
                <a:solidFill>
                  <a:srgbClr val="FFFFFF"/>
                </a:solidFill>
              </a:endParaRPr>
            </a:p>
          </p:txBody>
        </p:sp>
      </p:grpSp>
      <p:sp>
        <p:nvSpPr>
          <p:cNvPr id="13" name="Text Box 4"/>
          <p:cNvSpPr txBox="1">
            <a:spLocks noChangeArrowheads="1"/>
          </p:cNvSpPr>
          <p:nvPr/>
        </p:nvSpPr>
        <p:spPr bwMode="auto">
          <a:xfrm rot="16200000">
            <a:off x="-1755910" y="3970714"/>
            <a:ext cx="408741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de-DE" smtClean="0">
                <a:solidFill>
                  <a:srgbClr val="FF9B00"/>
                </a:solidFill>
              </a:rPr>
              <a:t>Knowledge Translation</a:t>
            </a:r>
            <a:endParaRPr lang="de-DE" b="0" dirty="0" smtClean="0">
              <a:solidFill>
                <a:srgbClr val="FF9B00"/>
              </a:solidFill>
            </a:endParaRPr>
          </a:p>
        </p:txBody>
      </p:sp>
      <p:sp>
        <p:nvSpPr>
          <p:cNvPr id="12" name="Line 6"/>
          <p:cNvSpPr>
            <a:spLocks noChangeShapeType="1"/>
          </p:cNvSpPr>
          <p:nvPr/>
        </p:nvSpPr>
        <p:spPr bwMode="auto">
          <a:xfrm flipV="1">
            <a:off x="838200" y="5522928"/>
            <a:ext cx="6946900" cy="3757"/>
          </a:xfrm>
          <a:prstGeom prst="line">
            <a:avLst/>
          </a:prstGeom>
          <a:noFill/>
          <a:ln w="101600">
            <a:solidFill>
              <a:srgbClr val="FF9B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smtClean="0"/>
          </a:p>
        </p:txBody>
      </p:sp>
      <p:sp>
        <p:nvSpPr>
          <p:cNvPr id="2" name="Textfeld 1"/>
          <p:cNvSpPr txBox="1"/>
          <p:nvPr/>
        </p:nvSpPr>
        <p:spPr>
          <a:xfrm>
            <a:off x="3240368" y="4508500"/>
            <a:ext cx="23246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b="0" dirty="0" smtClean="0">
                <a:solidFill>
                  <a:srgbClr val="FFFFFF"/>
                </a:solidFill>
              </a:rPr>
              <a:t>Englische Sprache</a:t>
            </a:r>
            <a:endParaRPr lang="de-DE" sz="2000" b="0" dirty="0">
              <a:solidFill>
                <a:srgbClr val="FFFFFF"/>
              </a:solidFill>
            </a:endParaRPr>
          </a:p>
        </p:txBody>
      </p:sp>
      <p:sp>
        <p:nvSpPr>
          <p:cNvPr id="14" name="Textfeld 13"/>
          <p:cNvSpPr txBox="1"/>
          <p:nvPr/>
        </p:nvSpPr>
        <p:spPr>
          <a:xfrm>
            <a:off x="1618440" y="6045200"/>
            <a:ext cx="51860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b="0" dirty="0" smtClean="0">
                <a:solidFill>
                  <a:srgbClr val="FFFFFF"/>
                </a:solidFill>
              </a:rPr>
              <a:t>Implementierung: nationale / lokale Sprache</a:t>
            </a:r>
            <a:endParaRPr lang="de-DE" sz="2000" b="0" dirty="0">
              <a:solidFill>
                <a:srgbClr val="FFFFFF"/>
              </a:solidFill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6527800" y="4162425"/>
            <a:ext cx="2336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0" dirty="0" smtClean="0"/>
              <a:t>5% der</a:t>
            </a:r>
            <a:br>
              <a:rPr lang="de-DE" sz="2000" b="0" dirty="0" smtClean="0"/>
            </a:br>
            <a:r>
              <a:rPr lang="de-DE" sz="2000" b="0" dirty="0" smtClean="0"/>
              <a:t>Weltbevölkerung </a:t>
            </a:r>
            <a:br>
              <a:rPr lang="de-DE" sz="2000" b="0" dirty="0" smtClean="0"/>
            </a:br>
            <a:r>
              <a:rPr lang="de-DE" sz="2000" b="0" dirty="0" smtClean="0"/>
              <a:t>ist anglophon  </a:t>
            </a:r>
            <a:endParaRPr lang="de-DE" sz="2000" b="0" dirty="0"/>
          </a:p>
        </p:txBody>
      </p:sp>
      <p:grpSp>
        <p:nvGrpSpPr>
          <p:cNvPr id="22" name="Group 7"/>
          <p:cNvGrpSpPr>
            <a:grpSpLocks/>
          </p:cNvGrpSpPr>
          <p:nvPr/>
        </p:nvGrpSpPr>
        <p:grpSpPr bwMode="auto">
          <a:xfrm>
            <a:off x="4394200" y="5000655"/>
            <a:ext cx="1320800" cy="1044546"/>
            <a:chOff x="2768" y="1968"/>
            <a:chExt cx="832" cy="900"/>
          </a:xfrm>
        </p:grpSpPr>
        <p:sp>
          <p:nvSpPr>
            <p:cNvPr id="23" name="Line 8"/>
            <p:cNvSpPr>
              <a:spLocks noChangeShapeType="1"/>
            </p:cNvSpPr>
            <p:nvPr/>
          </p:nvSpPr>
          <p:spPr bwMode="auto">
            <a:xfrm>
              <a:off x="2768" y="1968"/>
              <a:ext cx="0" cy="900"/>
            </a:xfrm>
            <a:prstGeom prst="line">
              <a:avLst/>
            </a:prstGeom>
            <a:noFill/>
            <a:ln w="101600">
              <a:solidFill>
                <a:srgbClr val="00CC66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 smtClean="0"/>
            </a:p>
          </p:txBody>
        </p:sp>
        <p:sp>
          <p:nvSpPr>
            <p:cNvPr id="24" name="Text Box 9"/>
            <p:cNvSpPr txBox="1">
              <a:spLocks noChangeArrowheads="1"/>
            </p:cNvSpPr>
            <p:nvPr/>
          </p:nvSpPr>
          <p:spPr bwMode="auto">
            <a:xfrm>
              <a:off x="2960" y="2052"/>
              <a:ext cx="640" cy="4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endParaRPr lang="de-DE" sz="3600" b="0" dirty="0" smtClean="0">
                <a:solidFill>
                  <a:srgbClr val="FFFFFF"/>
                </a:solidFill>
              </a:endParaRPr>
            </a:p>
          </p:txBody>
        </p:sp>
      </p:grpSp>
      <p:sp>
        <p:nvSpPr>
          <p:cNvPr id="16" name="Line 6"/>
          <p:cNvSpPr>
            <a:spLocks noChangeShapeType="1"/>
          </p:cNvSpPr>
          <p:nvPr/>
        </p:nvSpPr>
        <p:spPr bwMode="auto">
          <a:xfrm>
            <a:off x="7785101" y="5524806"/>
            <a:ext cx="1011136" cy="11128"/>
          </a:xfrm>
          <a:prstGeom prst="line">
            <a:avLst/>
          </a:prstGeom>
          <a:noFill/>
          <a:ln w="101600">
            <a:solidFill>
              <a:srgbClr val="2CEE1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smtClean="0"/>
          </a:p>
        </p:txBody>
      </p:sp>
    </p:spTree>
    <p:extLst>
      <p:ext uri="{BB962C8B-B14F-4D97-AF65-F5344CB8AC3E}">
        <p14:creationId xmlns:p14="http://schemas.microsoft.com/office/powerpoint/2010/main" val="305007661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66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444620"/>
            <a:ext cx="7772400" cy="2118049"/>
          </a:xfrm>
        </p:spPr>
        <p:txBody>
          <a:bodyPr/>
          <a:lstStyle/>
          <a:p>
            <a:pPr algn="ctr"/>
            <a:r>
              <a:rPr lang="en-US" dirty="0" err="1" smtClean="0"/>
              <a:t>Prinzipien</a:t>
            </a:r>
            <a:r>
              <a:rPr lang="en-US" dirty="0" smtClean="0"/>
              <a:t> </a:t>
            </a:r>
            <a:r>
              <a:rPr lang="en-US" dirty="0" err="1" smtClean="0"/>
              <a:t>gelten</a:t>
            </a:r>
            <a:r>
              <a:rPr lang="en-US" dirty="0" smtClean="0"/>
              <a:t> </a:t>
            </a:r>
            <a:r>
              <a:rPr lang="en-US" dirty="0" err="1" smtClean="0"/>
              <a:t>für</a:t>
            </a:r>
            <a:r>
              <a:rPr lang="en-US" dirty="0" smtClean="0"/>
              <a:t> </a:t>
            </a:r>
            <a:r>
              <a:rPr lang="en-US" dirty="0" err="1" smtClean="0"/>
              <a:t>alle</a:t>
            </a:r>
            <a:r>
              <a:rPr lang="en-US" dirty="0" smtClean="0"/>
              <a:t> </a:t>
            </a:r>
            <a:r>
              <a:rPr lang="en-US" dirty="0" err="1" smtClean="0"/>
              <a:t>Themenfelder</a:t>
            </a:r>
            <a:r>
              <a:rPr lang="en-US" dirty="0" smtClean="0"/>
              <a:t>:</a:t>
            </a:r>
            <a:br>
              <a:rPr lang="en-US" dirty="0" smtClean="0"/>
            </a:br>
            <a:r>
              <a:rPr lang="en-US" dirty="0" err="1" smtClean="0"/>
              <a:t>Medizin</a:t>
            </a:r>
            <a:r>
              <a:rPr lang="en-US" dirty="0" smtClean="0"/>
              <a:t> und Public Health (EBHC), </a:t>
            </a:r>
            <a:r>
              <a:rPr lang="en-US" dirty="0" err="1" smtClean="0"/>
              <a:t>soziale</a:t>
            </a:r>
            <a:r>
              <a:rPr lang="en-US" dirty="0" smtClean="0"/>
              <a:t> </a:t>
            </a:r>
            <a:r>
              <a:rPr lang="en-US" dirty="0" err="1" smtClean="0"/>
              <a:t>Interventionen</a:t>
            </a:r>
            <a:r>
              <a:rPr lang="en-US" dirty="0" smtClean="0"/>
              <a:t>, </a:t>
            </a:r>
            <a:r>
              <a:rPr lang="en-US" dirty="0" err="1" smtClean="0"/>
              <a:t>Ausbildung</a:t>
            </a:r>
            <a:r>
              <a:rPr lang="en-US" dirty="0" smtClean="0"/>
              <a:t>, Home Office . . . . .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03008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084" y="910707"/>
            <a:ext cx="8530075" cy="5363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3911942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66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88105"/>
            <a:ext cx="7772400" cy="696495"/>
          </a:xfrm>
        </p:spPr>
        <p:txBody>
          <a:bodyPr/>
          <a:lstStyle/>
          <a:p>
            <a:pPr algn="ctr"/>
            <a:r>
              <a:rPr lang="en-US" dirty="0" err="1" smtClean="0"/>
              <a:t>Ist</a:t>
            </a:r>
            <a:r>
              <a:rPr lang="en-US" dirty="0" smtClean="0"/>
              <a:t> </a:t>
            </a:r>
            <a:r>
              <a:rPr lang="en-US" dirty="0" err="1" smtClean="0"/>
              <a:t>selektives</a:t>
            </a:r>
            <a:r>
              <a:rPr lang="en-US" dirty="0" smtClean="0"/>
              <a:t> </a:t>
            </a:r>
            <a:r>
              <a:rPr lang="en-US" dirty="0" err="1" smtClean="0"/>
              <a:t>Berichten</a:t>
            </a:r>
            <a:r>
              <a:rPr lang="en-US" dirty="0" smtClean="0"/>
              <a:t> und </a:t>
            </a:r>
            <a:r>
              <a:rPr lang="en-US" dirty="0" err="1" smtClean="0"/>
              <a:t>Publi</a:t>
            </a:r>
            <a:r>
              <a:rPr lang="de-DE" dirty="0" smtClean="0"/>
              <a:t>zieren </a:t>
            </a:r>
            <a:br>
              <a:rPr lang="de-DE" dirty="0" smtClean="0"/>
            </a:br>
            <a:r>
              <a:rPr lang="de-DE" dirty="0" smtClean="0"/>
              <a:t>wirklich schädlich? </a:t>
            </a:r>
            <a:br>
              <a:rPr lang="de-DE" dirty="0" smtClean="0"/>
            </a:br>
            <a:r>
              <a:rPr lang="de-DE" dirty="0"/>
              <a:t/>
            </a:r>
            <a:br>
              <a:rPr lang="de-DE" dirty="0"/>
            </a:br>
            <a:r>
              <a:rPr lang="de-DE" dirty="0" smtClean="0"/>
              <a:t>Beispiele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2342429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622300"/>
          </a:xfrm>
        </p:spPr>
        <p:txBody>
          <a:bodyPr/>
          <a:lstStyle/>
          <a:p>
            <a:r>
              <a:rPr lang="en-GB" dirty="0" err="1" smtClean="0"/>
              <a:t>Beispiel</a:t>
            </a:r>
            <a:r>
              <a:rPr lang="en-GB" dirty="0" smtClean="0"/>
              <a:t>: </a:t>
            </a:r>
            <a:r>
              <a:rPr lang="en-GB" dirty="0" err="1" smtClean="0"/>
              <a:t>Klasse</a:t>
            </a:r>
            <a:r>
              <a:rPr lang="en-GB" dirty="0" smtClean="0"/>
              <a:t>-I-</a:t>
            </a:r>
            <a:r>
              <a:rPr lang="en-GB" dirty="0" err="1" smtClean="0"/>
              <a:t>Antiarrythmika</a:t>
            </a:r>
            <a:r>
              <a:rPr lang="en-GB" dirty="0" smtClean="0"/>
              <a:t> </a:t>
            </a:r>
            <a:r>
              <a:rPr lang="en-GB" dirty="0" err="1" smtClean="0"/>
              <a:t>nach</a:t>
            </a:r>
            <a:r>
              <a:rPr lang="en-GB" dirty="0" smtClean="0"/>
              <a:t> </a:t>
            </a:r>
            <a:r>
              <a:rPr lang="en-GB" dirty="0" err="1" smtClean="0"/>
              <a:t>Herzinfarkt</a:t>
            </a:r>
            <a:endParaRPr lang="en-GB" dirty="0" smtClean="0"/>
          </a:p>
        </p:txBody>
      </p:sp>
      <p:sp>
        <p:nvSpPr>
          <p:cNvPr id="8847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25600"/>
            <a:ext cx="7983538" cy="4297363"/>
          </a:xfrm>
        </p:spPr>
        <p:txBody>
          <a:bodyPr/>
          <a:lstStyle/>
          <a:p>
            <a:pPr marL="671513" indent="-671513" defTabSz="1309688">
              <a:lnSpc>
                <a:spcPct val="90000"/>
              </a:lnSpc>
              <a:buFontTx/>
              <a:buNone/>
            </a:pPr>
            <a:r>
              <a:rPr lang="en-GB" dirty="0" smtClean="0"/>
              <a:t>70er </a:t>
            </a:r>
            <a:r>
              <a:rPr lang="en-GB" dirty="0" err="1" smtClean="0"/>
              <a:t>Jahre</a:t>
            </a:r>
            <a:r>
              <a:rPr lang="en-GB" dirty="0" smtClean="0"/>
              <a:t>: </a:t>
            </a:r>
            <a:r>
              <a:rPr lang="en-GB" dirty="0" err="1" smtClean="0"/>
              <a:t>Einführung</a:t>
            </a:r>
            <a:r>
              <a:rPr lang="en-GB" dirty="0" smtClean="0"/>
              <a:t>, </a:t>
            </a:r>
            <a:r>
              <a:rPr lang="en-GB" dirty="0" err="1" smtClean="0"/>
              <a:t>vielfache</a:t>
            </a:r>
            <a:r>
              <a:rPr lang="en-GB" dirty="0" smtClean="0"/>
              <a:t> </a:t>
            </a:r>
            <a:r>
              <a:rPr lang="en-GB" dirty="0" err="1" smtClean="0"/>
              <a:t>Anwendung</a:t>
            </a:r>
            <a:r>
              <a:rPr lang="en-GB" dirty="0" smtClean="0"/>
              <a:t>, </a:t>
            </a:r>
            <a:r>
              <a:rPr lang="en-GB" dirty="0" err="1" smtClean="0"/>
              <a:t>Studien</a:t>
            </a:r>
            <a:endParaRPr lang="en-GB" dirty="0" smtClean="0"/>
          </a:p>
          <a:p>
            <a:pPr marL="671513" indent="-671513" defTabSz="1309688">
              <a:lnSpc>
                <a:spcPct val="90000"/>
              </a:lnSpc>
              <a:buFontTx/>
              <a:buNone/>
            </a:pPr>
            <a:endParaRPr lang="en-GB" dirty="0" smtClean="0"/>
          </a:p>
          <a:p>
            <a:pPr marL="671513" indent="-671513" defTabSz="1309688">
              <a:lnSpc>
                <a:spcPct val="90000"/>
              </a:lnSpc>
              <a:buFontTx/>
              <a:buNone/>
            </a:pPr>
            <a:endParaRPr lang="en-GB" dirty="0" smtClean="0"/>
          </a:p>
          <a:p>
            <a:pPr marL="671513" indent="-671513" defTabSz="1309688">
              <a:lnSpc>
                <a:spcPct val="90000"/>
              </a:lnSpc>
              <a:buFontTx/>
              <a:buNone/>
            </a:pPr>
            <a:endParaRPr lang="en-GB" dirty="0" smtClean="0"/>
          </a:p>
          <a:p>
            <a:pPr marL="671513" indent="-671513" defTabSz="1309688">
              <a:lnSpc>
                <a:spcPct val="90000"/>
              </a:lnSpc>
              <a:buFontTx/>
              <a:buNone/>
            </a:pPr>
            <a:r>
              <a:rPr lang="en-GB" dirty="0" smtClean="0"/>
              <a:t>1983 </a:t>
            </a:r>
            <a:r>
              <a:rPr lang="en-GB" dirty="0" err="1" smtClean="0"/>
              <a:t>Systematischer</a:t>
            </a:r>
            <a:r>
              <a:rPr lang="en-GB" dirty="0" smtClean="0"/>
              <a:t> Review (14 Stud.): </a:t>
            </a:r>
            <a:r>
              <a:rPr lang="en-GB" dirty="0" err="1" smtClean="0"/>
              <a:t>Kein</a:t>
            </a:r>
            <a:r>
              <a:rPr lang="en-GB" dirty="0" smtClean="0"/>
              <a:t> </a:t>
            </a:r>
            <a:r>
              <a:rPr lang="en-GB" dirty="0" err="1" smtClean="0"/>
              <a:t>Nachweis</a:t>
            </a:r>
            <a:r>
              <a:rPr lang="en-GB" dirty="0" smtClean="0"/>
              <a:t> des </a:t>
            </a:r>
            <a:r>
              <a:rPr lang="en-GB" dirty="0" err="1" smtClean="0"/>
              <a:t>Effekts</a:t>
            </a:r>
            <a:endParaRPr lang="en-GB" dirty="0" smtClean="0"/>
          </a:p>
          <a:p>
            <a:pPr marL="671513" indent="-671513" defTabSz="1309688">
              <a:lnSpc>
                <a:spcPct val="90000"/>
              </a:lnSpc>
              <a:buFontTx/>
              <a:buNone/>
            </a:pPr>
            <a:endParaRPr lang="en-GB" dirty="0" smtClean="0"/>
          </a:p>
          <a:p>
            <a:pPr marL="671513" indent="-671513" defTabSz="1309688">
              <a:lnSpc>
                <a:spcPct val="130000"/>
              </a:lnSpc>
              <a:buFontTx/>
              <a:buNone/>
            </a:pPr>
            <a:r>
              <a:rPr lang="en-GB" dirty="0" smtClean="0"/>
              <a:t>1992 CAST Study: </a:t>
            </a:r>
            <a:r>
              <a:rPr lang="en-GB" dirty="0" err="1" smtClean="0"/>
              <a:t>Erhöhte</a:t>
            </a:r>
            <a:r>
              <a:rPr lang="en-GB" dirty="0" smtClean="0"/>
              <a:t> </a:t>
            </a:r>
            <a:r>
              <a:rPr lang="en-GB" dirty="0" err="1" smtClean="0"/>
              <a:t>Sterblichkeit</a:t>
            </a:r>
            <a:r>
              <a:rPr lang="en-GB" dirty="0" smtClean="0"/>
              <a:t> </a:t>
            </a:r>
            <a:r>
              <a:rPr lang="en-GB" dirty="0" err="1" smtClean="0"/>
              <a:t>unter</a:t>
            </a:r>
            <a:r>
              <a:rPr lang="en-GB" dirty="0" smtClean="0"/>
              <a:t> </a:t>
            </a:r>
            <a:r>
              <a:rPr lang="en-GB" dirty="0" err="1" smtClean="0"/>
              <a:t>Verum</a:t>
            </a:r>
            <a:endParaRPr lang="en-GB" dirty="0" smtClean="0"/>
          </a:p>
          <a:p>
            <a:pPr marL="671513" indent="-671513" defTabSz="1309688">
              <a:lnSpc>
                <a:spcPct val="130000"/>
              </a:lnSpc>
              <a:buFontTx/>
              <a:buNone/>
            </a:pPr>
            <a:endParaRPr lang="en-GB" dirty="0" smtClean="0"/>
          </a:p>
          <a:p>
            <a:pPr marL="671513" indent="-671513" defTabSz="1309688">
              <a:lnSpc>
                <a:spcPct val="130000"/>
              </a:lnSpc>
              <a:buFontTx/>
              <a:buNone/>
            </a:pPr>
            <a:r>
              <a:rPr lang="en-GB" dirty="0" smtClean="0"/>
              <a:t>1993 </a:t>
            </a:r>
            <a:r>
              <a:rPr lang="en-GB" dirty="0" err="1" smtClean="0"/>
              <a:t>Systematischer</a:t>
            </a:r>
            <a:r>
              <a:rPr lang="en-GB" dirty="0" smtClean="0"/>
              <a:t> Review (JAMA) von 51 </a:t>
            </a:r>
            <a:r>
              <a:rPr lang="en-GB" dirty="0" err="1" smtClean="0"/>
              <a:t>randomisierten</a:t>
            </a:r>
            <a:r>
              <a:rPr lang="en-GB" dirty="0" smtClean="0"/>
              <a:t> </a:t>
            </a:r>
            <a:r>
              <a:rPr lang="en-GB" dirty="0" err="1" smtClean="0"/>
              <a:t>Studien</a:t>
            </a:r>
            <a:r>
              <a:rPr lang="en-GB" dirty="0" smtClean="0"/>
              <a:t>: </a:t>
            </a:r>
            <a:r>
              <a:rPr lang="en-GB" dirty="0" err="1" smtClean="0"/>
              <a:t>Mehr</a:t>
            </a:r>
            <a:r>
              <a:rPr lang="en-GB" dirty="0" smtClean="0"/>
              <a:t> </a:t>
            </a:r>
            <a:r>
              <a:rPr lang="en-GB" dirty="0" err="1" smtClean="0"/>
              <a:t>Tode</a:t>
            </a:r>
            <a:r>
              <a:rPr lang="en-GB" dirty="0" smtClean="0"/>
              <a:t> in </a:t>
            </a:r>
            <a:r>
              <a:rPr lang="en-GB" dirty="0" err="1" smtClean="0"/>
              <a:t>Behandlungsgruppe</a:t>
            </a:r>
            <a:r>
              <a:rPr lang="en-GB" dirty="0" smtClean="0"/>
              <a:t>!</a:t>
            </a:r>
          </a:p>
          <a:p>
            <a:pPr marL="671513" indent="-671513" defTabSz="1309688">
              <a:lnSpc>
                <a:spcPct val="130000"/>
              </a:lnSpc>
              <a:buFontTx/>
              <a:buNone/>
            </a:pPr>
            <a:r>
              <a:rPr lang="en-GB" dirty="0" smtClean="0"/>
              <a:t>80er </a:t>
            </a:r>
            <a:r>
              <a:rPr lang="en-GB" dirty="0" err="1" smtClean="0"/>
              <a:t>Jahre</a:t>
            </a:r>
            <a:r>
              <a:rPr lang="en-GB" dirty="0" smtClean="0"/>
              <a:t>: 20000 – 70000 </a:t>
            </a:r>
            <a:r>
              <a:rPr lang="en-GB" dirty="0" err="1" smtClean="0"/>
              <a:t>Tode</a:t>
            </a:r>
            <a:r>
              <a:rPr lang="en-GB" dirty="0" smtClean="0"/>
              <a:t> pro </a:t>
            </a:r>
            <a:r>
              <a:rPr lang="en-GB" dirty="0" err="1" smtClean="0"/>
              <a:t>Jahr</a:t>
            </a:r>
            <a:r>
              <a:rPr lang="en-GB" dirty="0" smtClean="0"/>
              <a:t> in USA </a:t>
            </a:r>
            <a:r>
              <a:rPr lang="de-DE" i="1" dirty="0" smtClean="0">
                <a:solidFill>
                  <a:srgbClr val="9999FF"/>
                </a:solidFill>
              </a:rPr>
              <a:t>	Moore ´93 </a:t>
            </a:r>
            <a:endParaRPr lang="en-GB" dirty="0" smtClean="0"/>
          </a:p>
        </p:txBody>
      </p:sp>
      <p:sp>
        <p:nvSpPr>
          <p:cNvPr id="884740" name="Text Box 4"/>
          <p:cNvSpPr txBox="1">
            <a:spLocks noChangeArrowheads="1"/>
          </p:cNvSpPr>
          <p:nvPr/>
        </p:nvSpPr>
        <p:spPr bwMode="auto">
          <a:xfrm>
            <a:off x="685800" y="2205038"/>
            <a:ext cx="74866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01600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defTabSz="631825">
              <a:defRPr sz="2400" b="1">
                <a:solidFill>
                  <a:srgbClr val="FFFF00"/>
                </a:solidFill>
                <a:latin typeface="Arial" charset="0"/>
              </a:defRPr>
            </a:lvl1pPr>
            <a:lvl2pPr marL="742950" indent="-285750" defTabSz="631825">
              <a:defRPr sz="2400" b="1">
                <a:solidFill>
                  <a:srgbClr val="FFFF00"/>
                </a:solidFill>
                <a:latin typeface="Arial" charset="0"/>
              </a:defRPr>
            </a:lvl2pPr>
            <a:lvl3pPr marL="1143000" indent="-228600" defTabSz="631825">
              <a:defRPr sz="2400" b="1">
                <a:solidFill>
                  <a:srgbClr val="FFFF00"/>
                </a:solidFill>
                <a:latin typeface="Arial" charset="0"/>
              </a:defRPr>
            </a:lvl3pPr>
            <a:lvl4pPr marL="1600200" indent="-228600" defTabSz="631825">
              <a:defRPr sz="2400" b="1">
                <a:solidFill>
                  <a:srgbClr val="FFFF00"/>
                </a:solidFill>
                <a:latin typeface="Arial" charset="0"/>
              </a:defRPr>
            </a:lvl4pPr>
            <a:lvl5pPr marL="2057400" indent="-228600" defTabSz="631825">
              <a:defRPr sz="2400" b="1">
                <a:solidFill>
                  <a:srgbClr val="FFFF00"/>
                </a:solidFill>
                <a:latin typeface="Arial" charset="0"/>
              </a:defRPr>
            </a:lvl5pPr>
            <a:lvl6pPr marL="2514600" indent="-228600" defTabSz="63182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FF00"/>
                </a:solidFill>
                <a:latin typeface="Arial" charset="0"/>
              </a:defRPr>
            </a:lvl6pPr>
            <a:lvl7pPr marL="2971800" indent="-228600" defTabSz="63182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FF00"/>
                </a:solidFill>
                <a:latin typeface="Arial" charset="0"/>
              </a:defRPr>
            </a:lvl7pPr>
            <a:lvl8pPr marL="3429000" indent="-228600" defTabSz="63182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FF00"/>
                </a:solidFill>
                <a:latin typeface="Arial" charset="0"/>
              </a:defRPr>
            </a:lvl8pPr>
            <a:lvl9pPr marL="3886200" indent="-228600" defTabSz="63182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FF00"/>
                </a:solidFill>
                <a:latin typeface="Arial" charset="0"/>
              </a:defRPr>
            </a:lvl9pPr>
          </a:lstStyle>
          <a:p>
            <a:r>
              <a:rPr lang="en-GB" sz="2000" b="0">
                <a:solidFill>
                  <a:srgbClr val="FFFFFF"/>
                </a:solidFill>
              </a:rPr>
              <a:t>1980 Studie abgebrochen (kommerzielle Gründen) nach 9 / 1</a:t>
            </a:r>
          </a:p>
          <a:p>
            <a:r>
              <a:rPr lang="en-GB" sz="2000" b="0">
                <a:solidFill>
                  <a:srgbClr val="FFFFFF"/>
                </a:solidFill>
              </a:rPr>
              <a:t>	Toden  in Behandlungs- / Kontrollgruppe : Nicht berichtet!!  </a:t>
            </a:r>
            <a:endParaRPr lang="de-DE" sz="2000"/>
          </a:p>
        </p:txBody>
      </p:sp>
      <p:sp>
        <p:nvSpPr>
          <p:cNvPr id="884741" name="Text Box 5"/>
          <p:cNvSpPr txBox="1">
            <a:spLocks noChangeArrowheads="1"/>
          </p:cNvSpPr>
          <p:nvPr/>
        </p:nvSpPr>
        <p:spPr bwMode="auto">
          <a:xfrm>
            <a:off x="685800" y="6142038"/>
            <a:ext cx="8058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01600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FFFF00"/>
                </a:solidFill>
                <a:latin typeface="Arial" charset="0"/>
              </a:defRPr>
            </a:lvl1pPr>
            <a:lvl2pPr marL="742950" indent="-285750">
              <a:defRPr sz="2400" b="1">
                <a:solidFill>
                  <a:srgbClr val="FFFF00"/>
                </a:solidFill>
                <a:latin typeface="Arial" charset="0"/>
              </a:defRPr>
            </a:lvl2pPr>
            <a:lvl3pPr marL="1143000" indent="-228600">
              <a:defRPr sz="2400" b="1">
                <a:solidFill>
                  <a:srgbClr val="FFFF00"/>
                </a:solidFill>
                <a:latin typeface="Arial" charset="0"/>
              </a:defRPr>
            </a:lvl3pPr>
            <a:lvl4pPr marL="1600200" indent="-228600">
              <a:defRPr sz="2400" b="1">
                <a:solidFill>
                  <a:srgbClr val="FFFF00"/>
                </a:solidFill>
                <a:latin typeface="Arial" charset="0"/>
              </a:defRPr>
            </a:lvl4pPr>
            <a:lvl5pPr marL="2057400" indent="-228600">
              <a:defRPr sz="2400" b="1">
                <a:solidFill>
                  <a:srgbClr val="FFFF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FF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FF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FF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FF00"/>
                </a:solidFill>
                <a:latin typeface="Arial" charset="0"/>
              </a:defRPr>
            </a:lvl9pPr>
          </a:lstStyle>
          <a:p>
            <a:r>
              <a:rPr lang="de-DE" sz="2000" b="0" dirty="0">
                <a:solidFill>
                  <a:srgbClr val="FFFFFF"/>
                </a:solidFill>
              </a:rPr>
              <a:t>1993 Publikation				     </a:t>
            </a:r>
            <a:r>
              <a:rPr lang="de-DE" sz="2000" b="0" i="1" dirty="0">
                <a:solidFill>
                  <a:srgbClr val="9999FF"/>
                </a:solidFill>
              </a:rPr>
              <a:t>Cowley et al. ´</a:t>
            </a:r>
            <a:r>
              <a:rPr lang="de-DE" sz="2000" b="0" i="1" dirty="0" smtClean="0">
                <a:solidFill>
                  <a:srgbClr val="9999FF"/>
                </a:solidFill>
              </a:rPr>
              <a:t>93</a:t>
            </a:r>
            <a:endParaRPr lang="de-DE" sz="2000" b="0" i="1" dirty="0">
              <a:solidFill>
                <a:srgbClr val="9999FF"/>
              </a:solidFill>
            </a:endParaRPr>
          </a:p>
        </p:txBody>
      </p:sp>
      <p:grpSp>
        <p:nvGrpSpPr>
          <p:cNvPr id="884742" name="Group 6"/>
          <p:cNvGrpSpPr>
            <a:grpSpLocks/>
          </p:cNvGrpSpPr>
          <p:nvPr/>
        </p:nvGrpSpPr>
        <p:grpSpPr bwMode="auto">
          <a:xfrm>
            <a:off x="115888" y="2597150"/>
            <a:ext cx="569912" cy="3735388"/>
            <a:chOff x="84" y="1740"/>
            <a:chExt cx="359" cy="2353"/>
          </a:xfrm>
        </p:grpSpPr>
        <p:sp>
          <p:nvSpPr>
            <p:cNvPr id="53255" name="Line 7"/>
            <p:cNvSpPr>
              <a:spLocks noChangeShapeType="1"/>
            </p:cNvSpPr>
            <p:nvPr/>
          </p:nvSpPr>
          <p:spPr bwMode="auto">
            <a:xfrm flipH="1" flipV="1">
              <a:off x="84" y="4087"/>
              <a:ext cx="254" cy="6"/>
            </a:xfrm>
            <a:prstGeom prst="line">
              <a:avLst/>
            </a:prstGeom>
            <a:noFill/>
            <a:ln w="76200">
              <a:solidFill>
                <a:srgbClr val="FF9B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  <p:sp>
          <p:nvSpPr>
            <p:cNvPr id="53256" name="Line 8"/>
            <p:cNvSpPr>
              <a:spLocks noChangeShapeType="1"/>
            </p:cNvSpPr>
            <p:nvPr/>
          </p:nvSpPr>
          <p:spPr bwMode="auto">
            <a:xfrm flipV="1">
              <a:off x="108" y="1740"/>
              <a:ext cx="0" cy="2347"/>
            </a:xfrm>
            <a:prstGeom prst="line">
              <a:avLst/>
            </a:prstGeom>
            <a:noFill/>
            <a:ln w="76200">
              <a:solidFill>
                <a:srgbClr val="FF9B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  <p:sp>
          <p:nvSpPr>
            <p:cNvPr id="53257" name="Line 9"/>
            <p:cNvSpPr>
              <a:spLocks noChangeShapeType="1"/>
            </p:cNvSpPr>
            <p:nvPr/>
          </p:nvSpPr>
          <p:spPr bwMode="auto">
            <a:xfrm>
              <a:off x="92" y="1740"/>
              <a:ext cx="351" cy="0"/>
            </a:xfrm>
            <a:prstGeom prst="line">
              <a:avLst/>
            </a:prstGeom>
            <a:noFill/>
            <a:ln w="76200">
              <a:solidFill>
                <a:srgbClr val="FF9B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</p:grpSp>
    </p:spTree>
    <p:extLst>
      <p:ext uri="{BB962C8B-B14F-4D97-AF65-F5344CB8AC3E}">
        <p14:creationId xmlns:p14="http://schemas.microsoft.com/office/powerpoint/2010/main" val="198636176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47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47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47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47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47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4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4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4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4739" grpId="0" build="p"/>
      <p:bldP spid="884740" grpId="0"/>
      <p:bldP spid="884741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 descr="cowley_lorcainide_on_arrhythmias_int_j_cardiol_1993.pdf - Adobe Reader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33" t="11034" r="15417" b="9263"/>
          <a:stretch/>
        </p:blipFill>
        <p:spPr>
          <a:xfrm>
            <a:off x="88899" y="177799"/>
            <a:ext cx="8923337" cy="6489701"/>
          </a:xfrm>
          <a:prstGeom prst="rect">
            <a:avLst/>
          </a:prstGeom>
        </p:spPr>
      </p:pic>
      <p:cxnSp>
        <p:nvCxnSpPr>
          <p:cNvPr id="4" name="Gerade Verbindung 3"/>
          <p:cNvCxnSpPr/>
          <p:nvPr/>
        </p:nvCxnSpPr>
        <p:spPr bwMode="auto">
          <a:xfrm>
            <a:off x="5172639" y="5622365"/>
            <a:ext cx="3790576" cy="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hlink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" name="Gerade Verbindung 6"/>
          <p:cNvCxnSpPr/>
          <p:nvPr/>
        </p:nvCxnSpPr>
        <p:spPr bwMode="auto">
          <a:xfrm>
            <a:off x="228600" y="5863665"/>
            <a:ext cx="6299200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hlink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03762532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402" t="12540" r="20610" b="5318"/>
          <a:stretch>
            <a:fillRect/>
          </a:stretch>
        </p:blipFill>
        <p:spPr bwMode="auto">
          <a:xfrm>
            <a:off x="0" y="700758"/>
            <a:ext cx="4376078" cy="61288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01600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4275" name="Text Box 3"/>
          <p:cNvSpPr txBox="1">
            <a:spLocks noChangeArrowheads="1"/>
          </p:cNvSpPr>
          <p:nvPr/>
        </p:nvSpPr>
        <p:spPr bwMode="auto">
          <a:xfrm>
            <a:off x="3391286" y="5544444"/>
            <a:ext cx="863600" cy="4572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/>
        </p:spPr>
        <p:txBody>
          <a:bodyPr wrap="none">
            <a:spAutoFit/>
          </a:bodyPr>
          <a:lstStyle>
            <a:lvl1pPr>
              <a:defRPr sz="2400" b="1">
                <a:solidFill>
                  <a:srgbClr val="FFFF00"/>
                </a:solidFill>
                <a:latin typeface="Arial" charset="0"/>
              </a:defRPr>
            </a:lvl1pPr>
            <a:lvl2pPr marL="742950" indent="-285750">
              <a:defRPr sz="2400" b="1">
                <a:solidFill>
                  <a:srgbClr val="FFFF00"/>
                </a:solidFill>
                <a:latin typeface="Arial" charset="0"/>
              </a:defRPr>
            </a:lvl2pPr>
            <a:lvl3pPr marL="1143000" indent="-228600">
              <a:defRPr sz="2400" b="1">
                <a:solidFill>
                  <a:srgbClr val="FFFF00"/>
                </a:solidFill>
                <a:latin typeface="Arial" charset="0"/>
              </a:defRPr>
            </a:lvl3pPr>
            <a:lvl4pPr marL="1600200" indent="-228600">
              <a:defRPr sz="2400" b="1">
                <a:solidFill>
                  <a:srgbClr val="FFFF00"/>
                </a:solidFill>
                <a:latin typeface="Arial" charset="0"/>
              </a:defRPr>
            </a:lvl4pPr>
            <a:lvl5pPr marL="2057400" indent="-228600">
              <a:defRPr sz="2400" b="1">
                <a:solidFill>
                  <a:srgbClr val="FFFF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FF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FF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FF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FF00"/>
                </a:solidFill>
                <a:latin typeface="Arial" charset="0"/>
              </a:defRPr>
            </a:lvl9pPr>
          </a:lstStyle>
          <a:p>
            <a:r>
              <a:rPr lang="de-DE" dirty="0"/>
              <a:t>1993</a:t>
            </a:r>
          </a:p>
        </p:txBody>
      </p:sp>
      <p:sp>
        <p:nvSpPr>
          <p:cNvPr id="4" name="Textfeld 3"/>
          <p:cNvSpPr txBox="1"/>
          <p:nvPr/>
        </p:nvSpPr>
        <p:spPr>
          <a:xfrm>
            <a:off x="25638" y="17092"/>
            <a:ext cx="6053388" cy="707886"/>
          </a:xfrm>
          <a:prstGeom prst="rect">
            <a:avLst/>
          </a:prstGeom>
          <a:solidFill>
            <a:schemeClr val="bg2"/>
          </a:solidFill>
        </p:spPr>
        <p:txBody>
          <a:bodyPr wrap="none" rtlCol="0">
            <a:spAutoFit/>
          </a:bodyPr>
          <a:lstStyle/>
          <a:p>
            <a:r>
              <a:rPr lang="de-DE" sz="2000" dirty="0" smtClean="0"/>
              <a:t>Off-label-</a:t>
            </a:r>
            <a:r>
              <a:rPr lang="de-DE" sz="2000" dirty="0" err="1" smtClean="0"/>
              <a:t>use</a:t>
            </a:r>
            <a:r>
              <a:rPr lang="de-DE" sz="2000" dirty="0" smtClean="0"/>
              <a:t> eines </a:t>
            </a:r>
            <a:r>
              <a:rPr lang="de-DE" sz="2000" dirty="0" err="1" smtClean="0"/>
              <a:t>Antiarrhytmika</a:t>
            </a:r>
            <a:r>
              <a:rPr lang="de-DE" sz="2000" dirty="0" smtClean="0"/>
              <a:t>-Medikaments</a:t>
            </a:r>
            <a:br>
              <a:rPr lang="de-DE" sz="2000" dirty="0" smtClean="0"/>
            </a:br>
            <a:r>
              <a:rPr lang="de-DE" sz="2000" dirty="0" smtClean="0"/>
              <a:t>nach akutem Herzinfarkt</a:t>
            </a:r>
            <a:endParaRPr lang="de-DE" sz="2000" dirty="0"/>
          </a:p>
        </p:txBody>
      </p:sp>
      <p:pic>
        <p:nvPicPr>
          <p:cNvPr id="6" name="Grafik 5" descr="antes_antiarrhytmica_cast_mmw_leserforum_061025.pdf - Adobe Reader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33" t="57621" r="58151"/>
          <a:stretch/>
        </p:blipFill>
        <p:spPr>
          <a:xfrm>
            <a:off x="4668259" y="837193"/>
            <a:ext cx="4445274" cy="5623427"/>
          </a:xfrm>
          <a:prstGeom prst="rect">
            <a:avLst/>
          </a:prstGeom>
        </p:spPr>
      </p:pic>
      <p:cxnSp>
        <p:nvCxnSpPr>
          <p:cNvPr id="7" name="Gerade Verbindung 6"/>
          <p:cNvCxnSpPr/>
          <p:nvPr/>
        </p:nvCxnSpPr>
        <p:spPr bwMode="auto">
          <a:xfrm>
            <a:off x="4907543" y="1589223"/>
            <a:ext cx="0" cy="1068521"/>
          </a:xfrm>
          <a:prstGeom prst="line">
            <a:avLst/>
          </a:prstGeom>
          <a:solidFill>
            <a:schemeClr val="accent1"/>
          </a:solidFill>
          <a:ln w="101600" cap="flat" cmpd="sng" algn="ctr">
            <a:solidFill>
              <a:schemeClr val="hlink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" name="Gerade Verbindung 7"/>
          <p:cNvCxnSpPr/>
          <p:nvPr/>
        </p:nvCxnSpPr>
        <p:spPr bwMode="auto">
          <a:xfrm>
            <a:off x="8932612" y="1589222"/>
            <a:ext cx="0" cy="1068521"/>
          </a:xfrm>
          <a:prstGeom prst="line">
            <a:avLst/>
          </a:prstGeom>
          <a:solidFill>
            <a:schemeClr val="accent1"/>
          </a:solidFill>
          <a:ln w="101600" cap="flat" cmpd="sng" algn="ctr">
            <a:solidFill>
              <a:schemeClr val="hlink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93100367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 descr="antes_antiarrhytmica_cast_mmw_leserforum_061025.pdf - Adobe Reader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33" t="15241" r="16945"/>
          <a:stretch/>
        </p:blipFill>
        <p:spPr>
          <a:xfrm>
            <a:off x="215899" y="152399"/>
            <a:ext cx="7742905" cy="6616701"/>
          </a:xfrm>
          <a:prstGeom prst="rect">
            <a:avLst/>
          </a:prstGeom>
        </p:spPr>
      </p:pic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8104188" y="5739653"/>
            <a:ext cx="853119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01600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FFFF00"/>
                </a:solidFill>
                <a:latin typeface="Arial" charset="0"/>
              </a:defRPr>
            </a:lvl1pPr>
            <a:lvl2pPr marL="742950" indent="-285750">
              <a:defRPr sz="2400" b="1">
                <a:solidFill>
                  <a:srgbClr val="FFFF00"/>
                </a:solidFill>
                <a:latin typeface="Arial" charset="0"/>
              </a:defRPr>
            </a:lvl2pPr>
            <a:lvl3pPr marL="1143000" indent="-228600">
              <a:defRPr sz="2400" b="1">
                <a:solidFill>
                  <a:srgbClr val="FFFF00"/>
                </a:solidFill>
                <a:latin typeface="Arial" charset="0"/>
              </a:defRPr>
            </a:lvl3pPr>
            <a:lvl4pPr marL="1600200" indent="-228600">
              <a:defRPr sz="2400" b="1">
                <a:solidFill>
                  <a:srgbClr val="FFFF00"/>
                </a:solidFill>
                <a:latin typeface="Arial" charset="0"/>
              </a:defRPr>
            </a:lvl4pPr>
            <a:lvl5pPr marL="2057400" indent="-228600">
              <a:defRPr sz="2400" b="1">
                <a:solidFill>
                  <a:srgbClr val="FFFF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FF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FF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FF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FF00"/>
                </a:solidFill>
                <a:latin typeface="Arial" charset="0"/>
              </a:defRPr>
            </a:lvl9pPr>
          </a:lstStyle>
          <a:p>
            <a:r>
              <a:rPr lang="de-DE" sz="2000" dirty="0" smtClean="0"/>
              <a:t>MMW</a:t>
            </a:r>
            <a:br>
              <a:rPr lang="de-DE" sz="2000" dirty="0" smtClean="0"/>
            </a:br>
            <a:r>
              <a:rPr lang="de-DE" sz="2000" dirty="0" smtClean="0"/>
              <a:t>2006</a:t>
            </a:r>
            <a:endParaRPr lang="de-DE" sz="2000" dirty="0"/>
          </a:p>
        </p:txBody>
      </p:sp>
    </p:spTree>
    <p:extLst>
      <p:ext uri="{BB962C8B-B14F-4D97-AF65-F5344CB8AC3E}">
        <p14:creationId xmlns:p14="http://schemas.microsoft.com/office/powerpoint/2010/main" val="137782086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57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Beispiel: </a:t>
            </a:r>
            <a:r>
              <a:rPr lang="de-DE" dirty="0" err="1" smtClean="0"/>
              <a:t>Kortikosteroid</a:t>
            </a:r>
            <a:r>
              <a:rPr lang="de-DE" dirty="0" smtClean="0"/>
              <a:t> </a:t>
            </a:r>
            <a:r>
              <a:rPr lang="de-DE" dirty="0"/>
              <a:t>bei Schädel-Hirn-Trauma</a:t>
            </a:r>
          </a:p>
        </p:txBody>
      </p:sp>
      <p:sp>
        <p:nvSpPr>
          <p:cNvPr id="7557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81013" y="1981200"/>
            <a:ext cx="8201025" cy="4114800"/>
          </a:xfrm>
        </p:spPr>
        <p:txBody>
          <a:bodyPr/>
          <a:lstStyle/>
          <a:p>
            <a:pPr>
              <a:lnSpc>
                <a:spcPct val="125000"/>
              </a:lnSpc>
              <a:buFontTx/>
              <a:buNone/>
              <a:tabLst>
                <a:tab pos="1168400" algn="l"/>
              </a:tabLst>
            </a:pPr>
            <a:r>
              <a:rPr lang="de-DE"/>
              <a:t>´70 - ´95 	fester Glaube an Kortikosteroide, häufige Anwendung,</a:t>
            </a:r>
            <a:br>
              <a:rPr lang="de-DE"/>
            </a:br>
            <a:r>
              <a:rPr lang="de-DE"/>
              <a:t>	kleine Studien</a:t>
            </a:r>
          </a:p>
          <a:p>
            <a:pPr>
              <a:lnSpc>
                <a:spcPct val="125000"/>
              </a:lnSpc>
              <a:buFontTx/>
              <a:buNone/>
              <a:tabLst>
                <a:tab pos="1168400" algn="l"/>
              </a:tabLst>
            </a:pPr>
            <a:r>
              <a:rPr lang="de-DE"/>
              <a:t>´95 	Metaanalyse (16 Stud.): 1-2 % </a:t>
            </a:r>
            <a:r>
              <a:rPr lang="de-DE" b="1">
                <a:solidFill>
                  <a:srgbClr val="FF9B00"/>
                </a:solidFill>
              </a:rPr>
              <a:t>Vorteil</a:t>
            </a:r>
            <a:r>
              <a:rPr lang="de-DE"/>
              <a:t> für Kortikosteroidgabe</a:t>
            </a:r>
            <a:br>
              <a:rPr lang="de-DE"/>
            </a:br>
            <a:r>
              <a:rPr lang="de-DE"/>
              <a:t>	Unsicherheit wg. Wirksamkeit und Nebenwirkungen</a:t>
            </a:r>
          </a:p>
          <a:p>
            <a:pPr>
              <a:lnSpc>
                <a:spcPct val="125000"/>
              </a:lnSpc>
              <a:buFontTx/>
              <a:buNone/>
              <a:tabLst>
                <a:tab pos="1168400" algn="l"/>
              </a:tabLst>
            </a:pPr>
            <a:r>
              <a:rPr lang="de-DE"/>
              <a:t>1998 	Crash Trial, geplant für 20000 Patienten</a:t>
            </a:r>
          </a:p>
          <a:p>
            <a:pPr>
              <a:lnSpc>
                <a:spcPct val="125000"/>
              </a:lnSpc>
              <a:buFontTx/>
              <a:buNone/>
              <a:tabLst>
                <a:tab pos="1168400" algn="l"/>
              </a:tabLst>
            </a:pPr>
            <a:endParaRPr lang="de-DE"/>
          </a:p>
          <a:p>
            <a:pPr>
              <a:lnSpc>
                <a:spcPct val="125000"/>
              </a:lnSpc>
              <a:buFontTx/>
              <a:buNone/>
              <a:tabLst>
                <a:tab pos="1168400" algn="l"/>
              </a:tabLst>
            </a:pPr>
            <a:r>
              <a:rPr lang="de-DE"/>
              <a:t>Mai 2004 Abbruch wegen erhöhter Mortalität nach 8000 Patienten</a:t>
            </a:r>
          </a:p>
          <a:p>
            <a:pPr>
              <a:lnSpc>
                <a:spcPct val="125000"/>
              </a:lnSpc>
              <a:buFontTx/>
              <a:buNone/>
              <a:tabLst>
                <a:tab pos="1168400" algn="l"/>
              </a:tabLst>
            </a:pPr>
            <a:r>
              <a:rPr lang="de-DE"/>
              <a:t>		2% </a:t>
            </a:r>
            <a:r>
              <a:rPr lang="de-DE" b="1">
                <a:solidFill>
                  <a:srgbClr val="FF9B00"/>
                </a:solidFill>
              </a:rPr>
              <a:t>Nachteil</a:t>
            </a:r>
            <a:r>
              <a:rPr lang="de-DE"/>
              <a:t> durch das Präparat </a:t>
            </a:r>
          </a:p>
          <a:p>
            <a:pPr>
              <a:buFontTx/>
              <a:buNone/>
              <a:tabLst>
                <a:tab pos="1168400" algn="l"/>
              </a:tabLst>
            </a:pPr>
            <a:r>
              <a:rPr lang="de-DE"/>
              <a:t>		&gt;10000 „vermeidbare“ Todesfälle (weltweit) </a:t>
            </a:r>
            <a:br>
              <a:rPr lang="de-DE"/>
            </a:br>
            <a:r>
              <a:rPr lang="de-DE"/>
              <a:t>						 </a:t>
            </a:r>
            <a:r>
              <a:rPr lang="de-DE" i="1">
                <a:solidFill>
                  <a:srgbClr val="9999FF"/>
                </a:solidFill>
              </a:rPr>
              <a:t>Lancet, Oktober 2004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5424872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14325"/>
            <a:ext cx="7772400" cy="742950"/>
          </a:xfrm>
        </p:spPr>
        <p:txBody>
          <a:bodyPr/>
          <a:lstStyle/>
          <a:p>
            <a:r>
              <a:rPr lang="de-DE"/>
              <a:t>Kortikosteroid bei Schädel-Hirn-Trauma</a:t>
            </a:r>
          </a:p>
        </p:txBody>
      </p:sp>
      <p:pic>
        <p:nvPicPr>
          <p:cNvPr id="68710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23988" y="1168400"/>
            <a:ext cx="5911850" cy="5581650"/>
          </a:xfrm>
          <a:noFill/>
          <a:ln/>
          <a:extLst>
            <a:ext uri="{91240B29-F687-4F45-9708-019B960494DF}">
              <a14:hiddenLine xmlns:a14="http://schemas.microsoft.com/office/drawing/2010/main" w="101600" cap="flat" cmpd="sng">
                <a:solidFill>
                  <a:schemeClr val="hlink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</p:pic>
      <p:sp>
        <p:nvSpPr>
          <p:cNvPr id="687108" name="Text Box 4"/>
          <p:cNvSpPr txBox="1">
            <a:spLocks noChangeArrowheads="1"/>
          </p:cNvSpPr>
          <p:nvPr/>
        </p:nvSpPr>
        <p:spPr bwMode="auto">
          <a:xfrm>
            <a:off x="7558088" y="5070475"/>
            <a:ext cx="12128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01600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sz="2000" b="0" i="1">
                <a:solidFill>
                  <a:srgbClr val="9999FF"/>
                </a:solidFill>
              </a:rPr>
              <a:t>Lancet,</a:t>
            </a:r>
          </a:p>
          <a:p>
            <a:r>
              <a:rPr lang="de-DE" sz="2000" b="0" i="1">
                <a:solidFill>
                  <a:srgbClr val="9999FF"/>
                </a:solidFill>
              </a:rPr>
              <a:t>Oct 2004</a:t>
            </a:r>
          </a:p>
        </p:txBody>
      </p:sp>
    </p:spTree>
    <p:extLst>
      <p:ext uri="{BB962C8B-B14F-4D97-AF65-F5344CB8AC3E}">
        <p14:creationId xmlns:p14="http://schemas.microsoft.com/office/powerpoint/2010/main" val="358927778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3250" name="Picture 2"/>
          <p:cNvPicPr>
            <a:picLocks noChangeArrowheads="1"/>
          </p:cNvPicPr>
          <p:nvPr/>
        </p:nvPicPr>
        <p:blipFill>
          <a:blip r:embed="rId3">
            <a:lum bright="-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2514600"/>
            <a:ext cx="1828800" cy="1828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932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838200" y="4764087"/>
            <a:ext cx="7924800" cy="1752600"/>
          </a:xfrm>
          <a:noFill/>
          <a:ln/>
        </p:spPr>
        <p:txBody>
          <a:bodyPr lIns="92075" tIns="46038" rIns="92075" bIns="46038"/>
          <a:lstStyle/>
          <a:p>
            <a:pPr marL="342900" indent="-342900" defTabSz="762000"/>
            <a:r>
              <a:rPr lang="en-US" dirty="0"/>
              <a:t>Trusted evidence. Informed decisions. Better health</a:t>
            </a:r>
            <a:endParaRPr lang="de-DE" b="1" dirty="0"/>
          </a:p>
        </p:txBody>
      </p:sp>
      <p:sp>
        <p:nvSpPr>
          <p:cNvPr id="69325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762000" y="381000"/>
            <a:ext cx="7772400" cy="1143000"/>
          </a:xfrm>
        </p:spPr>
        <p:txBody>
          <a:bodyPr/>
          <a:lstStyle/>
          <a:p>
            <a:r>
              <a:rPr lang="de-DE" b="0" dirty="0"/>
              <a:t>Die Cochrane </a:t>
            </a:r>
            <a:r>
              <a:rPr lang="de-DE" b="0" dirty="0" smtClean="0"/>
              <a:t>Collaboration (seit 1993)</a:t>
            </a:r>
            <a:endParaRPr lang="de-DE" sz="1800" b="0" dirty="0">
              <a:solidFill>
                <a:schemeClr val="accent2"/>
              </a:solidFill>
            </a:endParaRPr>
          </a:p>
        </p:txBody>
      </p:sp>
      <p:sp>
        <p:nvSpPr>
          <p:cNvPr id="693253" name="Text Box 5"/>
          <p:cNvSpPr txBox="1">
            <a:spLocks noChangeArrowheads="1"/>
          </p:cNvSpPr>
          <p:nvPr/>
        </p:nvSpPr>
        <p:spPr bwMode="auto">
          <a:xfrm>
            <a:off x="1591298" y="5873012"/>
            <a:ext cx="6101607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01600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de-DE" sz="2000" dirty="0">
                <a:solidFill>
                  <a:schemeClr val="tx1"/>
                </a:solidFill>
              </a:rPr>
              <a:t>Netzwerk von </a:t>
            </a:r>
            <a:r>
              <a:rPr lang="de-DE" sz="2000" dirty="0" smtClean="0">
                <a:solidFill>
                  <a:schemeClr val="tx1"/>
                </a:solidFill>
              </a:rPr>
              <a:t>100911+  (Members &amp; </a:t>
            </a:r>
            <a:r>
              <a:rPr lang="de-DE" sz="2000" dirty="0" err="1" smtClean="0">
                <a:solidFill>
                  <a:schemeClr val="tx1"/>
                </a:solidFill>
              </a:rPr>
              <a:t>Supporters</a:t>
            </a:r>
            <a:r>
              <a:rPr lang="de-DE" sz="2000" dirty="0" smtClean="0">
                <a:solidFill>
                  <a:schemeClr val="tx1"/>
                </a:solidFill>
              </a:rPr>
              <a:t>) </a:t>
            </a:r>
            <a:br>
              <a:rPr lang="de-DE" sz="2000" dirty="0" smtClean="0">
                <a:solidFill>
                  <a:schemeClr val="tx1"/>
                </a:solidFill>
              </a:rPr>
            </a:br>
            <a:r>
              <a:rPr lang="de-DE" sz="2000" dirty="0" smtClean="0">
                <a:solidFill>
                  <a:schemeClr val="tx1"/>
                </a:solidFill>
              </a:rPr>
              <a:t>aus </a:t>
            </a:r>
            <a:r>
              <a:rPr lang="de-DE" sz="2000" dirty="0">
                <a:solidFill>
                  <a:schemeClr val="tx1"/>
                </a:solidFill>
              </a:rPr>
              <a:t>Wissenschaft und Versorgung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Systematic</a:t>
            </a:r>
            <a:r>
              <a:rPr lang="de-DE" dirty="0" smtClean="0"/>
              <a:t> Reviews mit Fehlerschutzprogramm</a:t>
            </a:r>
            <a:r>
              <a:rPr lang="de-DE" dirty="0"/>
              <a:t>: </a:t>
            </a:r>
            <a:br>
              <a:rPr lang="de-DE" dirty="0"/>
            </a:br>
            <a:r>
              <a:rPr lang="de-DE" dirty="0"/>
              <a:t>Minimierung von systematischen Fehlern</a:t>
            </a:r>
          </a:p>
        </p:txBody>
      </p:sp>
      <p:sp>
        <p:nvSpPr>
          <p:cNvPr id="81920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10670" y="5589494"/>
            <a:ext cx="2398059" cy="605118"/>
          </a:xfrm>
        </p:spPr>
        <p:txBody>
          <a:bodyPr/>
          <a:lstStyle/>
          <a:p>
            <a:pPr>
              <a:buFontTx/>
              <a:buNone/>
            </a:pPr>
            <a:r>
              <a:rPr lang="de-DE" sz="2800" b="1" dirty="0" err="1">
                <a:solidFill>
                  <a:srgbClr val="FF9B00"/>
                </a:solidFill>
              </a:rPr>
              <a:t>Risk</a:t>
            </a:r>
            <a:r>
              <a:rPr lang="de-DE" sz="2800" b="1" dirty="0">
                <a:solidFill>
                  <a:srgbClr val="FF9B00"/>
                </a:solidFill>
              </a:rPr>
              <a:t> </a:t>
            </a:r>
            <a:r>
              <a:rPr lang="de-DE" sz="2800" b="1" dirty="0" err="1">
                <a:solidFill>
                  <a:srgbClr val="FF9B00"/>
                </a:solidFill>
              </a:rPr>
              <a:t>of</a:t>
            </a:r>
            <a:r>
              <a:rPr lang="de-DE" sz="2800" b="1" dirty="0">
                <a:solidFill>
                  <a:srgbClr val="FF9B00"/>
                </a:solidFill>
              </a:rPr>
              <a:t> Bias </a:t>
            </a:r>
          </a:p>
        </p:txBody>
      </p:sp>
      <p:pic>
        <p:nvPicPr>
          <p:cNvPr id="819204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52" t="32750" r="15102" b="4929"/>
          <a:stretch>
            <a:fillRect/>
          </a:stretch>
        </p:blipFill>
        <p:spPr>
          <a:xfrm>
            <a:off x="3263900" y="2362200"/>
            <a:ext cx="5638800" cy="4033838"/>
          </a:xfrm>
          <a:noFill/>
          <a:ln/>
          <a:extLst>
            <a:ext uri="{91240B29-F687-4F45-9708-019B960494DF}">
              <a14:hiddenLine xmlns:a14="http://schemas.microsoft.com/office/drawing/2010/main" w="101600" cap="flat" cmpd="sng">
                <a:solidFill>
                  <a:schemeClr val="hlink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66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88105"/>
            <a:ext cx="7772400" cy="696495"/>
          </a:xfrm>
        </p:spPr>
        <p:txBody>
          <a:bodyPr/>
          <a:lstStyle/>
          <a:p>
            <a:pPr algn="ctr"/>
            <a:r>
              <a:rPr lang="de-DE" dirty="0" smtClean="0"/>
              <a:t>Qualitätsdefizite </a:t>
            </a:r>
            <a:r>
              <a:rPr lang="de-DE" dirty="0"/>
              <a:t>überall</a:t>
            </a:r>
            <a:br>
              <a:rPr lang="de-DE" dirty="0"/>
            </a:br>
            <a:r>
              <a:rPr lang="de-DE" dirty="0"/>
              <a:t>Vertrauen in welche Evidenz?</a:t>
            </a:r>
          </a:p>
        </p:txBody>
      </p:sp>
    </p:spTree>
    <p:extLst>
      <p:ext uri="{BB962C8B-B14F-4D97-AF65-F5344CB8AC3E}">
        <p14:creationId xmlns:p14="http://schemas.microsoft.com/office/powerpoint/2010/main" val="11349836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22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0"/>
            <a:ext cx="7772400" cy="1143000"/>
          </a:xfrm>
        </p:spPr>
        <p:txBody>
          <a:bodyPr/>
          <a:lstStyle/>
          <a:p>
            <a:r>
              <a:rPr lang="en-US" dirty="0" smtClean="0"/>
              <a:t>Transfer von </a:t>
            </a:r>
            <a:r>
              <a:rPr lang="en-US" dirty="0" err="1" smtClean="0"/>
              <a:t>Forschungsergebnissen</a:t>
            </a:r>
            <a:r>
              <a:rPr lang="en-US" dirty="0" smtClean="0"/>
              <a:t> in die Praxis</a:t>
            </a:r>
            <a:endParaRPr lang="de-DE" dirty="0"/>
          </a:p>
        </p:txBody>
      </p:sp>
      <p:sp>
        <p:nvSpPr>
          <p:cNvPr id="564227" name="Text Box 3"/>
          <p:cNvSpPr txBox="1">
            <a:spLocks noChangeArrowheads="1"/>
          </p:cNvSpPr>
          <p:nvPr/>
        </p:nvSpPr>
        <p:spPr bwMode="auto">
          <a:xfrm>
            <a:off x="975986" y="1362816"/>
            <a:ext cx="7010400" cy="861774"/>
          </a:xfrm>
          <a:prstGeom prst="rect">
            <a:avLst/>
          </a:prstGeom>
          <a:solidFill>
            <a:srgbClr val="00C864">
              <a:alpha val="87843"/>
            </a:srgbClr>
          </a:solidFill>
          <a:ln>
            <a:noFill/>
          </a:ln>
          <a:effectLst/>
          <a:ex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dirty="0" err="1" smtClean="0">
                <a:solidFill>
                  <a:srgbClr val="000000"/>
                </a:solidFill>
              </a:rPr>
              <a:t>Patienten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de-DE" sz="2000" dirty="0" smtClean="0">
                <a:solidFill>
                  <a:srgbClr val="000000"/>
                </a:solidFill>
              </a:rPr>
              <a:t>/ Gesunde</a:t>
            </a:r>
          </a:p>
          <a:p>
            <a:pPr algn="ctr">
              <a:spcBef>
                <a:spcPct val="50000"/>
              </a:spcBef>
            </a:pPr>
            <a:r>
              <a:rPr lang="de-DE" sz="2000" dirty="0" smtClean="0">
                <a:solidFill>
                  <a:srgbClr val="000000"/>
                </a:solidFill>
              </a:rPr>
              <a:t>Forschung / Studien / Daten</a:t>
            </a:r>
          </a:p>
        </p:txBody>
      </p:sp>
      <p:sp>
        <p:nvSpPr>
          <p:cNvPr id="18" name="Line 3"/>
          <p:cNvSpPr>
            <a:spLocks noChangeShapeType="1"/>
          </p:cNvSpPr>
          <p:nvPr/>
        </p:nvSpPr>
        <p:spPr bwMode="auto">
          <a:xfrm>
            <a:off x="2450666" y="3057819"/>
            <a:ext cx="0" cy="1841761"/>
          </a:xfrm>
          <a:prstGeom prst="line">
            <a:avLst/>
          </a:prstGeom>
          <a:noFill/>
          <a:ln w="127000">
            <a:solidFill>
              <a:srgbClr val="FF9B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19" name="Line 3"/>
          <p:cNvSpPr>
            <a:spLocks noChangeShapeType="1"/>
          </p:cNvSpPr>
          <p:nvPr/>
        </p:nvSpPr>
        <p:spPr bwMode="auto">
          <a:xfrm>
            <a:off x="4506123" y="3057819"/>
            <a:ext cx="0" cy="1841761"/>
          </a:xfrm>
          <a:prstGeom prst="line">
            <a:avLst/>
          </a:prstGeom>
          <a:noFill/>
          <a:ln w="127000">
            <a:solidFill>
              <a:srgbClr val="FF9B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20" name="Text Box 3"/>
          <p:cNvSpPr txBox="1">
            <a:spLocks noChangeArrowheads="1"/>
          </p:cNvSpPr>
          <p:nvPr/>
        </p:nvSpPr>
        <p:spPr bwMode="auto">
          <a:xfrm>
            <a:off x="925882" y="5782622"/>
            <a:ext cx="7010400" cy="861774"/>
          </a:xfrm>
          <a:prstGeom prst="rect">
            <a:avLst/>
          </a:prstGeom>
          <a:solidFill>
            <a:srgbClr val="00C864"/>
          </a:solidFill>
          <a:ln>
            <a:noFill/>
          </a:ln>
          <a:effectLst/>
          <a:ex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dirty="0" err="1">
                <a:solidFill>
                  <a:srgbClr val="000000"/>
                </a:solidFill>
              </a:rPr>
              <a:t>Patienten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de-DE" sz="2000" dirty="0">
                <a:solidFill>
                  <a:srgbClr val="000000"/>
                </a:solidFill>
              </a:rPr>
              <a:t>/ </a:t>
            </a:r>
            <a:r>
              <a:rPr lang="de-DE" sz="2000" dirty="0" smtClean="0">
                <a:solidFill>
                  <a:srgbClr val="000000"/>
                </a:solidFill>
              </a:rPr>
              <a:t>Gesunde</a:t>
            </a:r>
          </a:p>
          <a:p>
            <a:pPr algn="ctr">
              <a:spcBef>
                <a:spcPct val="50000"/>
              </a:spcBef>
            </a:pPr>
            <a:r>
              <a:rPr lang="de-DE" sz="2000" dirty="0" smtClean="0">
                <a:solidFill>
                  <a:srgbClr val="000000"/>
                </a:solidFill>
              </a:rPr>
              <a:t>Anwendung / Nutzen / Schaden (Kosten)</a:t>
            </a:r>
            <a:endParaRPr lang="de-DE" sz="2000" dirty="0">
              <a:solidFill>
                <a:srgbClr val="000000"/>
              </a:solidFill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255072" y="3376922"/>
            <a:ext cx="220605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dirty="0" smtClean="0">
                <a:solidFill>
                  <a:srgbClr val="FFFFFF"/>
                </a:solidFill>
              </a:rPr>
              <a:t>Literaturbasierte</a:t>
            </a:r>
            <a:br>
              <a:rPr lang="de-DE" sz="2000" dirty="0" smtClean="0">
                <a:solidFill>
                  <a:srgbClr val="FFFFFF"/>
                </a:solidFill>
              </a:rPr>
            </a:br>
            <a:r>
              <a:rPr lang="de-DE" sz="2000" dirty="0">
                <a:solidFill>
                  <a:srgbClr val="FFFFFF"/>
                </a:solidFill>
              </a:rPr>
              <a:t>S</a:t>
            </a:r>
            <a:r>
              <a:rPr lang="de-DE" sz="2000" dirty="0" smtClean="0">
                <a:solidFill>
                  <a:srgbClr val="FFFFFF"/>
                </a:solidFill>
              </a:rPr>
              <a:t>ynthese </a:t>
            </a:r>
            <a:br>
              <a:rPr lang="de-DE" sz="2000" dirty="0" smtClean="0">
                <a:solidFill>
                  <a:srgbClr val="FFFFFF"/>
                </a:solidFill>
              </a:rPr>
            </a:br>
            <a:r>
              <a:rPr lang="de-DE" sz="2000" dirty="0" smtClean="0">
                <a:solidFill>
                  <a:srgbClr val="FFFFFF"/>
                </a:solidFill>
              </a:rPr>
              <a:t>(SR; Cochrane </a:t>
            </a:r>
            <a:br>
              <a:rPr lang="de-DE" sz="2000" dirty="0" smtClean="0">
                <a:solidFill>
                  <a:srgbClr val="FFFFFF"/>
                </a:solidFill>
              </a:rPr>
            </a:br>
            <a:r>
              <a:rPr lang="de-DE" sz="2000" dirty="0" smtClean="0">
                <a:solidFill>
                  <a:srgbClr val="FFFFFF"/>
                </a:solidFill>
              </a:rPr>
              <a:t>klassisch)</a:t>
            </a:r>
            <a:endParaRPr lang="de-DE" sz="2000" dirty="0">
              <a:solidFill>
                <a:srgbClr val="FFFFFF"/>
              </a:solidFill>
            </a:endParaRPr>
          </a:p>
        </p:txBody>
      </p:sp>
      <p:sp>
        <p:nvSpPr>
          <p:cNvPr id="22" name="Textfeld 21"/>
          <p:cNvSpPr txBox="1"/>
          <p:nvPr/>
        </p:nvSpPr>
        <p:spPr>
          <a:xfrm>
            <a:off x="2610855" y="3385468"/>
            <a:ext cx="1465466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dirty="0" smtClean="0">
                <a:solidFill>
                  <a:srgbClr val="FFFFFF"/>
                </a:solidFill>
              </a:rPr>
              <a:t>Individual-</a:t>
            </a:r>
            <a:br>
              <a:rPr lang="de-DE" sz="2000" dirty="0" smtClean="0">
                <a:solidFill>
                  <a:srgbClr val="FFFFFF"/>
                </a:solidFill>
              </a:rPr>
            </a:br>
            <a:r>
              <a:rPr lang="de-DE" sz="2000" dirty="0" smtClean="0">
                <a:solidFill>
                  <a:srgbClr val="FFFFFF"/>
                </a:solidFill>
              </a:rPr>
              <a:t>Daten-</a:t>
            </a:r>
            <a:br>
              <a:rPr lang="de-DE" sz="2000" dirty="0" smtClean="0">
                <a:solidFill>
                  <a:srgbClr val="FFFFFF"/>
                </a:solidFill>
              </a:rPr>
            </a:br>
            <a:r>
              <a:rPr lang="de-DE" sz="2000" dirty="0" smtClean="0">
                <a:solidFill>
                  <a:srgbClr val="FFFFFF"/>
                </a:solidFill>
              </a:rPr>
              <a:t>basierte </a:t>
            </a:r>
            <a:br>
              <a:rPr lang="de-DE" sz="2000" dirty="0" smtClean="0">
                <a:solidFill>
                  <a:srgbClr val="FFFFFF"/>
                </a:solidFill>
              </a:rPr>
            </a:br>
            <a:r>
              <a:rPr lang="de-DE" sz="2000" dirty="0">
                <a:solidFill>
                  <a:srgbClr val="FFFFFF"/>
                </a:solidFill>
              </a:rPr>
              <a:t>S</a:t>
            </a:r>
            <a:r>
              <a:rPr lang="de-DE" sz="2000" dirty="0" smtClean="0">
                <a:solidFill>
                  <a:srgbClr val="FFFFFF"/>
                </a:solidFill>
              </a:rPr>
              <a:t>ynthese</a:t>
            </a:r>
            <a:br>
              <a:rPr lang="de-DE" sz="2000" dirty="0" smtClean="0">
                <a:solidFill>
                  <a:srgbClr val="FFFFFF"/>
                </a:solidFill>
              </a:rPr>
            </a:br>
            <a:r>
              <a:rPr lang="de-DE" sz="2000" dirty="0" smtClean="0">
                <a:solidFill>
                  <a:srgbClr val="FFFFFF"/>
                </a:solidFill>
              </a:rPr>
              <a:t>(IPD SR)</a:t>
            </a:r>
            <a:endParaRPr lang="de-DE" sz="2000" dirty="0">
              <a:solidFill>
                <a:srgbClr val="FFFFFF"/>
              </a:solidFill>
            </a:endParaRPr>
          </a:p>
        </p:txBody>
      </p:sp>
      <p:sp>
        <p:nvSpPr>
          <p:cNvPr id="23" name="Textfeld 22"/>
          <p:cNvSpPr txBox="1"/>
          <p:nvPr/>
        </p:nvSpPr>
        <p:spPr>
          <a:xfrm>
            <a:off x="6631615" y="3426312"/>
            <a:ext cx="230864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dirty="0" smtClean="0">
                <a:solidFill>
                  <a:srgbClr val="FFFFFF"/>
                </a:solidFill>
              </a:rPr>
              <a:t>Zugang zu</a:t>
            </a:r>
            <a:br>
              <a:rPr lang="de-DE" sz="2000" dirty="0" smtClean="0">
                <a:solidFill>
                  <a:srgbClr val="FFFFFF"/>
                </a:solidFill>
              </a:rPr>
            </a:br>
            <a:r>
              <a:rPr lang="de-DE" sz="2000" dirty="0" err="1" smtClean="0">
                <a:solidFill>
                  <a:srgbClr val="FFFFFF"/>
                </a:solidFill>
              </a:rPr>
              <a:t>Studiereports</a:t>
            </a:r>
            <a:r>
              <a:rPr lang="de-DE" sz="2000" dirty="0" smtClean="0">
                <a:solidFill>
                  <a:srgbClr val="FFFFFF"/>
                </a:solidFill>
              </a:rPr>
              <a:t> </a:t>
            </a:r>
            <a:br>
              <a:rPr lang="de-DE" sz="2000" dirty="0" smtClean="0">
                <a:solidFill>
                  <a:srgbClr val="FFFFFF"/>
                </a:solidFill>
              </a:rPr>
            </a:br>
            <a:r>
              <a:rPr lang="de-DE" sz="2000" dirty="0" smtClean="0">
                <a:solidFill>
                  <a:srgbClr val="FFFFFF"/>
                </a:solidFill>
              </a:rPr>
              <a:t>(von Zulassungs-</a:t>
            </a:r>
            <a:br>
              <a:rPr lang="de-DE" sz="2000" dirty="0" smtClean="0">
                <a:solidFill>
                  <a:srgbClr val="FFFFFF"/>
                </a:solidFill>
              </a:rPr>
            </a:br>
            <a:r>
              <a:rPr lang="de-DE" sz="2000" dirty="0" err="1" smtClean="0">
                <a:solidFill>
                  <a:srgbClr val="FFFFFF"/>
                </a:solidFill>
              </a:rPr>
              <a:t>behörden</a:t>
            </a:r>
            <a:r>
              <a:rPr lang="de-DE" sz="2000" dirty="0" smtClean="0">
                <a:solidFill>
                  <a:srgbClr val="FFFFFF"/>
                </a:solidFill>
              </a:rPr>
              <a:t>)</a:t>
            </a:r>
          </a:p>
        </p:txBody>
      </p:sp>
      <p:sp>
        <p:nvSpPr>
          <p:cNvPr id="29" name="Line 3"/>
          <p:cNvSpPr>
            <a:spLocks noChangeShapeType="1"/>
          </p:cNvSpPr>
          <p:nvPr/>
        </p:nvSpPr>
        <p:spPr bwMode="auto">
          <a:xfrm>
            <a:off x="6523221" y="3057819"/>
            <a:ext cx="0" cy="1841761"/>
          </a:xfrm>
          <a:prstGeom prst="line">
            <a:avLst/>
          </a:prstGeom>
          <a:noFill/>
          <a:ln w="127000">
            <a:solidFill>
              <a:srgbClr val="FF9B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30" name="Textfeld 29"/>
          <p:cNvSpPr txBox="1"/>
          <p:nvPr/>
        </p:nvSpPr>
        <p:spPr>
          <a:xfrm>
            <a:off x="4565557" y="3426312"/>
            <a:ext cx="1880643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dirty="0" smtClean="0">
                <a:solidFill>
                  <a:srgbClr val="FFFFFF"/>
                </a:solidFill>
              </a:rPr>
              <a:t>Zugang zu</a:t>
            </a:r>
            <a:br>
              <a:rPr lang="de-DE" sz="2000" dirty="0" smtClean="0">
                <a:solidFill>
                  <a:srgbClr val="FFFFFF"/>
                </a:solidFill>
              </a:rPr>
            </a:br>
            <a:r>
              <a:rPr lang="de-DE" sz="2000" dirty="0" smtClean="0">
                <a:solidFill>
                  <a:srgbClr val="FFFFFF"/>
                </a:solidFill>
              </a:rPr>
              <a:t>Studiendaten </a:t>
            </a:r>
            <a:r>
              <a:rPr lang="de-DE" sz="2000" dirty="0">
                <a:solidFill>
                  <a:srgbClr val="FFFFFF"/>
                </a:solidFill>
              </a:rPr>
              <a:t/>
            </a:r>
            <a:br>
              <a:rPr lang="de-DE" sz="2000" dirty="0">
                <a:solidFill>
                  <a:srgbClr val="FFFFFF"/>
                </a:solidFill>
              </a:rPr>
            </a:br>
            <a:r>
              <a:rPr lang="de-DE" sz="2000" dirty="0" smtClean="0">
                <a:solidFill>
                  <a:srgbClr val="FFFFFF"/>
                </a:solidFill>
              </a:rPr>
              <a:t>(Daten der </a:t>
            </a:r>
            <a:br>
              <a:rPr lang="de-DE" sz="2000" dirty="0" smtClean="0">
                <a:solidFill>
                  <a:srgbClr val="FFFFFF"/>
                </a:solidFill>
              </a:rPr>
            </a:br>
            <a:r>
              <a:rPr lang="de-DE" sz="2000" dirty="0" smtClean="0">
                <a:solidFill>
                  <a:srgbClr val="FFFFFF"/>
                </a:solidFill>
              </a:rPr>
              <a:t>Zulassungs-</a:t>
            </a:r>
            <a:br>
              <a:rPr lang="de-DE" sz="2000" dirty="0" smtClean="0">
                <a:solidFill>
                  <a:srgbClr val="FFFFFF"/>
                </a:solidFill>
              </a:rPr>
            </a:br>
            <a:r>
              <a:rPr lang="de-DE" sz="2000" dirty="0" err="1" smtClean="0">
                <a:solidFill>
                  <a:srgbClr val="FFFFFF"/>
                </a:solidFill>
              </a:rPr>
              <a:t>behörden</a:t>
            </a:r>
            <a:r>
              <a:rPr lang="de-DE" sz="2000" dirty="0" smtClean="0">
                <a:solidFill>
                  <a:srgbClr val="FFFFFF"/>
                </a:solidFill>
              </a:rPr>
              <a:t>)</a:t>
            </a:r>
          </a:p>
        </p:txBody>
      </p:sp>
      <p:sp>
        <p:nvSpPr>
          <p:cNvPr id="2" name="Textfeld 1"/>
          <p:cNvSpPr txBox="1"/>
          <p:nvPr/>
        </p:nvSpPr>
        <p:spPr>
          <a:xfrm rot="20071612">
            <a:off x="2370204" y="3795644"/>
            <a:ext cx="3897029" cy="584775"/>
          </a:xfrm>
          <a:prstGeom prst="rect">
            <a:avLst/>
          </a:prstGeom>
          <a:solidFill>
            <a:schemeClr val="bg2"/>
          </a:solidFill>
        </p:spPr>
        <p:txBody>
          <a:bodyPr wrap="none" rtlCol="0">
            <a:spAutoFit/>
          </a:bodyPr>
          <a:lstStyle/>
          <a:p>
            <a:r>
              <a:rPr lang="de-DE" sz="3200" dirty="0" smtClean="0"/>
              <a:t>Vertrauenswürdig?</a:t>
            </a:r>
            <a:endParaRPr lang="de-DE" sz="3200" dirty="0"/>
          </a:p>
        </p:txBody>
      </p:sp>
    </p:spTree>
    <p:extLst>
      <p:ext uri="{BB962C8B-B14F-4D97-AF65-F5344CB8AC3E}">
        <p14:creationId xmlns:p14="http://schemas.microsoft.com/office/powerpoint/2010/main" val="254488178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66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88105"/>
            <a:ext cx="7772400" cy="1067436"/>
          </a:xfrm>
        </p:spPr>
        <p:txBody>
          <a:bodyPr/>
          <a:lstStyle/>
          <a:p>
            <a:pPr algn="ctr"/>
            <a:r>
              <a:rPr lang="de-DE" dirty="0" smtClean="0"/>
              <a:t>Wissen aus “einfacheren“ Quellen?</a:t>
            </a:r>
            <a:r>
              <a:rPr lang="de-DE" dirty="0"/>
              <a:t/>
            </a:r>
            <a:br>
              <a:rPr lang="de-DE" dirty="0"/>
            </a:br>
            <a:r>
              <a:rPr lang="de-DE" dirty="0"/>
              <a:t>Beobachtungsstudien “ausreichend“.</a:t>
            </a:r>
            <a:br>
              <a:rPr lang="de-DE" dirty="0"/>
            </a:br>
            <a:r>
              <a:rPr lang="de-DE" dirty="0"/>
              <a:t>Real </a:t>
            </a:r>
            <a:r>
              <a:rPr lang="de-DE" dirty="0" err="1"/>
              <a:t>world</a:t>
            </a:r>
            <a:r>
              <a:rPr lang="de-DE" dirty="0"/>
              <a:t> </a:t>
            </a:r>
            <a:r>
              <a:rPr lang="de-DE" dirty="0" err="1"/>
              <a:t>data</a:t>
            </a:r>
            <a:r>
              <a:rPr lang="de-DE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8709784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366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2" t="15575" r="8646"/>
          <a:stretch>
            <a:fillRect/>
          </a:stretch>
        </p:blipFill>
        <p:spPr bwMode="auto">
          <a:xfrm>
            <a:off x="0" y="103188"/>
            <a:ext cx="9104313" cy="6754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01600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53669" name="Line 5"/>
          <p:cNvSpPr>
            <a:spLocks noChangeShapeType="1"/>
          </p:cNvSpPr>
          <p:nvPr/>
        </p:nvSpPr>
        <p:spPr bwMode="auto">
          <a:xfrm flipV="1">
            <a:off x="622105" y="5456044"/>
            <a:ext cx="1598613" cy="9525"/>
          </a:xfrm>
          <a:prstGeom prst="line">
            <a:avLst/>
          </a:prstGeom>
          <a:noFill/>
          <a:ln w="44450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smtClean="0">
              <a:latin typeface="Arial" pitchFamily="34" charset="0"/>
            </a:endParaRPr>
          </a:p>
        </p:txBody>
      </p:sp>
      <p:sp>
        <p:nvSpPr>
          <p:cNvPr id="753670" name="Line 6"/>
          <p:cNvSpPr>
            <a:spLocks noChangeShapeType="1"/>
          </p:cNvSpPr>
          <p:nvPr/>
        </p:nvSpPr>
        <p:spPr bwMode="auto">
          <a:xfrm flipV="1">
            <a:off x="7213406" y="4725176"/>
            <a:ext cx="1758950" cy="0"/>
          </a:xfrm>
          <a:prstGeom prst="line">
            <a:avLst/>
          </a:prstGeom>
          <a:noFill/>
          <a:ln w="44450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smtClean="0">
              <a:latin typeface="Arial" pitchFamily="34" charset="0"/>
            </a:endParaRPr>
          </a:p>
        </p:txBody>
      </p:sp>
      <p:sp>
        <p:nvSpPr>
          <p:cNvPr id="753671" name="Line 7"/>
          <p:cNvSpPr>
            <a:spLocks noChangeShapeType="1"/>
          </p:cNvSpPr>
          <p:nvPr/>
        </p:nvSpPr>
        <p:spPr bwMode="auto">
          <a:xfrm flipV="1">
            <a:off x="167887" y="4986338"/>
            <a:ext cx="1334341" cy="0"/>
          </a:xfrm>
          <a:prstGeom prst="line">
            <a:avLst/>
          </a:prstGeom>
          <a:noFill/>
          <a:ln w="44450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smtClean="0">
              <a:latin typeface="Arial" pitchFamily="34" charset="0"/>
            </a:endParaRPr>
          </a:p>
        </p:txBody>
      </p:sp>
      <p:sp>
        <p:nvSpPr>
          <p:cNvPr id="753672" name="Text Box 8"/>
          <p:cNvSpPr txBox="1">
            <a:spLocks noChangeArrowheads="1"/>
          </p:cNvSpPr>
          <p:nvPr/>
        </p:nvSpPr>
        <p:spPr bwMode="auto">
          <a:xfrm>
            <a:off x="4268788" y="714375"/>
            <a:ext cx="4781117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01600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altLang="de-DE" dirty="0" smtClean="0">
                <a:solidFill>
                  <a:srgbClr val="FF0000"/>
                </a:solidFill>
                <a:latin typeface="Arial" pitchFamily="34" charset="0"/>
              </a:rPr>
              <a:t>Monitor Versorgungsforschung</a:t>
            </a:r>
            <a:br>
              <a:rPr lang="de-DE" altLang="de-DE" dirty="0" smtClean="0">
                <a:solidFill>
                  <a:srgbClr val="FF0000"/>
                </a:solidFill>
                <a:latin typeface="Arial" pitchFamily="34" charset="0"/>
              </a:rPr>
            </a:br>
            <a:r>
              <a:rPr lang="de-DE" altLang="de-DE" dirty="0" smtClean="0">
                <a:solidFill>
                  <a:srgbClr val="FF0000"/>
                </a:solidFill>
                <a:latin typeface="Arial" pitchFamily="34" charset="0"/>
              </a:rPr>
              <a:t>01/09</a:t>
            </a:r>
          </a:p>
        </p:txBody>
      </p:sp>
      <p:sp>
        <p:nvSpPr>
          <p:cNvPr id="7" name="Line 5"/>
          <p:cNvSpPr>
            <a:spLocks noChangeShapeType="1"/>
          </p:cNvSpPr>
          <p:nvPr/>
        </p:nvSpPr>
        <p:spPr bwMode="auto">
          <a:xfrm flipV="1">
            <a:off x="5233371" y="5782612"/>
            <a:ext cx="1492056" cy="9525"/>
          </a:xfrm>
          <a:prstGeom prst="line">
            <a:avLst/>
          </a:prstGeom>
          <a:noFill/>
          <a:ln w="44450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smtClean="0">
              <a:latin typeface="Arial" pitchFamily="34" charset="0"/>
            </a:endParaRPr>
          </a:p>
        </p:txBody>
      </p:sp>
      <p:sp>
        <p:nvSpPr>
          <p:cNvPr id="8" name="Line 5"/>
          <p:cNvSpPr>
            <a:spLocks noChangeShapeType="1"/>
          </p:cNvSpPr>
          <p:nvPr/>
        </p:nvSpPr>
        <p:spPr bwMode="auto">
          <a:xfrm flipV="1">
            <a:off x="5167290" y="6333117"/>
            <a:ext cx="1634726" cy="9525"/>
          </a:xfrm>
          <a:prstGeom prst="line">
            <a:avLst/>
          </a:prstGeom>
          <a:noFill/>
          <a:ln w="44450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196112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66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411506"/>
            <a:ext cx="7772400" cy="2456329"/>
          </a:xfrm>
        </p:spPr>
        <p:txBody>
          <a:bodyPr/>
          <a:lstStyle/>
          <a:p>
            <a:pPr algn="ctr"/>
            <a:r>
              <a:rPr lang="de-DE" dirty="0" smtClean="0"/>
              <a:t>Der Stein des Anstoßes 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2044296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Fußzeilenplatzhalt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defRPr sz="2400" b="1">
                <a:solidFill>
                  <a:srgbClr val="FFFF00"/>
                </a:solidFill>
                <a:latin typeface="Arial" charset="0"/>
              </a:defRPr>
            </a:lvl1pPr>
            <a:lvl2pPr marL="742950" indent="-285750">
              <a:defRPr sz="2400" b="1">
                <a:solidFill>
                  <a:srgbClr val="FFFF00"/>
                </a:solidFill>
                <a:latin typeface="Arial" charset="0"/>
              </a:defRPr>
            </a:lvl2pPr>
            <a:lvl3pPr marL="1143000" indent="-228600">
              <a:defRPr sz="2400" b="1">
                <a:solidFill>
                  <a:srgbClr val="FFFF00"/>
                </a:solidFill>
                <a:latin typeface="Arial" charset="0"/>
              </a:defRPr>
            </a:lvl3pPr>
            <a:lvl4pPr marL="1600200" indent="-228600">
              <a:defRPr sz="2400" b="1">
                <a:solidFill>
                  <a:srgbClr val="FFFF00"/>
                </a:solidFill>
                <a:latin typeface="Arial" charset="0"/>
              </a:defRPr>
            </a:lvl4pPr>
            <a:lvl5pPr marL="2057400" indent="-228600">
              <a:defRPr sz="2400" b="1">
                <a:solidFill>
                  <a:srgbClr val="FFFF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FF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FF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FF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FF00"/>
                </a:solidFill>
                <a:latin typeface="Arial" charset="0"/>
              </a:defRPr>
            </a:lvl9pPr>
          </a:lstStyle>
          <a:p>
            <a:r>
              <a:rPr lang="de-DE" sz="1400" b="0" smtClean="0">
                <a:solidFill>
                  <a:srgbClr val="FFFFFF"/>
                </a:solidFill>
              </a:rPr>
              <a:t>http://www.cebm.net</a:t>
            </a:r>
          </a:p>
        </p:txBody>
      </p:sp>
      <p:sp>
        <p:nvSpPr>
          <p:cNvPr id="4608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914400"/>
          </a:xfrm>
        </p:spPr>
        <p:txBody>
          <a:bodyPr/>
          <a:lstStyle/>
          <a:p>
            <a:r>
              <a:rPr lang="de-DE" smtClean="0"/>
              <a:t>Level der Evidenz</a:t>
            </a:r>
            <a:endParaRPr lang="en-US" smtClean="0"/>
          </a:p>
        </p:txBody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057400" y="1752600"/>
            <a:ext cx="1828800" cy="914400"/>
          </a:xfrm>
          <a:noFill/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>
              <a:buFontTx/>
              <a:buNone/>
            </a:pPr>
            <a:r>
              <a:rPr lang="de-DE" sz="2200" b="1" i="1" smtClean="0"/>
              <a:t>Level der Evidenz</a:t>
            </a:r>
          </a:p>
        </p:txBody>
      </p:sp>
      <p:sp>
        <p:nvSpPr>
          <p:cNvPr id="46085" name="Rectangle 4"/>
          <p:cNvSpPr>
            <a:spLocks noChangeArrowheads="1"/>
          </p:cNvSpPr>
          <p:nvPr/>
        </p:nvSpPr>
        <p:spPr bwMode="auto">
          <a:xfrm>
            <a:off x="2057400" y="2667000"/>
            <a:ext cx="1828800" cy="685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ctr">
              <a:spcBef>
                <a:spcPct val="20000"/>
              </a:spcBef>
              <a:buFont typeface="Wingdings" pitchFamily="2" charset="2"/>
              <a:buNone/>
            </a:pPr>
            <a:r>
              <a:rPr lang="de-DE" sz="2200" b="0">
                <a:solidFill>
                  <a:srgbClr val="FFFFFF"/>
                </a:solidFill>
              </a:rPr>
              <a:t>I</a:t>
            </a:r>
          </a:p>
        </p:txBody>
      </p:sp>
      <p:sp>
        <p:nvSpPr>
          <p:cNvPr id="46086" name="Rectangle 5"/>
          <p:cNvSpPr>
            <a:spLocks noChangeArrowheads="1"/>
          </p:cNvSpPr>
          <p:nvPr/>
        </p:nvSpPr>
        <p:spPr bwMode="auto">
          <a:xfrm>
            <a:off x="2057400" y="3352800"/>
            <a:ext cx="1828800" cy="685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ctr">
              <a:spcBef>
                <a:spcPct val="20000"/>
              </a:spcBef>
              <a:buFont typeface="Wingdings" pitchFamily="2" charset="2"/>
              <a:buNone/>
            </a:pPr>
            <a:r>
              <a:rPr lang="de-DE" sz="2200" b="0">
                <a:solidFill>
                  <a:srgbClr val="FFFFFF"/>
                </a:solidFill>
              </a:rPr>
              <a:t>II</a:t>
            </a:r>
          </a:p>
        </p:txBody>
      </p:sp>
      <p:sp>
        <p:nvSpPr>
          <p:cNvPr id="46087" name="Rectangle 6"/>
          <p:cNvSpPr>
            <a:spLocks noChangeArrowheads="1"/>
          </p:cNvSpPr>
          <p:nvPr/>
        </p:nvSpPr>
        <p:spPr bwMode="auto">
          <a:xfrm>
            <a:off x="2057400" y="4038600"/>
            <a:ext cx="1828800" cy="685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ctr">
              <a:spcBef>
                <a:spcPct val="20000"/>
              </a:spcBef>
              <a:buFont typeface="Wingdings" pitchFamily="2" charset="2"/>
              <a:buNone/>
            </a:pPr>
            <a:r>
              <a:rPr lang="de-DE" sz="2200" b="0">
                <a:solidFill>
                  <a:srgbClr val="FFFFFF"/>
                </a:solidFill>
              </a:rPr>
              <a:t>III</a:t>
            </a:r>
          </a:p>
        </p:txBody>
      </p:sp>
      <p:sp>
        <p:nvSpPr>
          <p:cNvPr id="46088" name="Rectangle 7"/>
          <p:cNvSpPr>
            <a:spLocks noChangeArrowheads="1"/>
          </p:cNvSpPr>
          <p:nvPr/>
        </p:nvSpPr>
        <p:spPr bwMode="auto">
          <a:xfrm>
            <a:off x="2057400" y="4724400"/>
            <a:ext cx="1828800" cy="685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ctr">
              <a:spcBef>
                <a:spcPct val="20000"/>
              </a:spcBef>
              <a:buFont typeface="Wingdings" pitchFamily="2" charset="2"/>
              <a:buNone/>
            </a:pPr>
            <a:r>
              <a:rPr lang="de-DE" sz="2200" b="0">
                <a:solidFill>
                  <a:srgbClr val="FFFFFF"/>
                </a:solidFill>
              </a:rPr>
              <a:t>IV</a:t>
            </a:r>
          </a:p>
        </p:txBody>
      </p:sp>
      <p:sp>
        <p:nvSpPr>
          <p:cNvPr id="46089" name="Rectangle 8"/>
          <p:cNvSpPr>
            <a:spLocks noChangeArrowheads="1"/>
          </p:cNvSpPr>
          <p:nvPr/>
        </p:nvSpPr>
        <p:spPr bwMode="auto">
          <a:xfrm>
            <a:off x="2057400" y="5410200"/>
            <a:ext cx="1828800" cy="685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ctr">
              <a:spcBef>
                <a:spcPct val="20000"/>
              </a:spcBef>
              <a:buFont typeface="Wingdings" pitchFamily="2" charset="2"/>
              <a:buNone/>
            </a:pPr>
            <a:r>
              <a:rPr lang="de-DE" sz="2200" b="0">
                <a:solidFill>
                  <a:srgbClr val="FFFFFF"/>
                </a:solidFill>
              </a:rPr>
              <a:t>V</a:t>
            </a:r>
          </a:p>
        </p:txBody>
      </p:sp>
      <p:sp>
        <p:nvSpPr>
          <p:cNvPr id="46090" name="Rectangle 9"/>
          <p:cNvSpPr>
            <a:spLocks noChangeArrowheads="1"/>
          </p:cNvSpPr>
          <p:nvPr/>
        </p:nvSpPr>
        <p:spPr bwMode="auto">
          <a:xfrm>
            <a:off x="3886200" y="1752600"/>
            <a:ext cx="4572000" cy="914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ctr">
              <a:spcBef>
                <a:spcPct val="20000"/>
              </a:spcBef>
              <a:buFont typeface="Wingdings" pitchFamily="2" charset="2"/>
              <a:buNone/>
            </a:pPr>
            <a:r>
              <a:rPr lang="de-DE" sz="2200" b="0">
                <a:solidFill>
                  <a:srgbClr val="FFFFFF"/>
                </a:solidFill>
              </a:rPr>
              <a:t>Systematische Übersichtsarbeiten (Reviews)</a:t>
            </a:r>
          </a:p>
        </p:txBody>
      </p:sp>
      <p:sp>
        <p:nvSpPr>
          <p:cNvPr id="46091" name="Rectangle 10"/>
          <p:cNvSpPr>
            <a:spLocks noChangeArrowheads="1"/>
          </p:cNvSpPr>
          <p:nvPr/>
        </p:nvSpPr>
        <p:spPr bwMode="auto">
          <a:xfrm>
            <a:off x="3886200" y="2667000"/>
            <a:ext cx="4191000" cy="685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40000"/>
              </a:spcBef>
              <a:buFont typeface="Wingdings" pitchFamily="2" charset="2"/>
              <a:buNone/>
            </a:pPr>
            <a:r>
              <a:rPr lang="de-DE" sz="2200" b="0">
                <a:solidFill>
                  <a:srgbClr val="FFFFFF"/>
                </a:solidFill>
              </a:rPr>
              <a:t>Random.-kontrollierte Studien</a:t>
            </a:r>
          </a:p>
        </p:txBody>
      </p:sp>
      <p:sp>
        <p:nvSpPr>
          <p:cNvPr id="46092" name="Rectangle 11"/>
          <p:cNvSpPr>
            <a:spLocks noChangeArrowheads="1"/>
          </p:cNvSpPr>
          <p:nvPr/>
        </p:nvSpPr>
        <p:spPr bwMode="auto">
          <a:xfrm>
            <a:off x="3886200" y="3352800"/>
            <a:ext cx="3733800" cy="685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 typeface="Wingdings" pitchFamily="2" charset="2"/>
              <a:buNone/>
            </a:pPr>
            <a:r>
              <a:rPr lang="de-DE" sz="2200" b="0">
                <a:solidFill>
                  <a:srgbClr val="FFFFFF"/>
                </a:solidFill>
              </a:rPr>
              <a:t>Kohortenstudien</a:t>
            </a:r>
          </a:p>
        </p:txBody>
      </p:sp>
      <p:sp>
        <p:nvSpPr>
          <p:cNvPr id="46093" name="Rectangle 12"/>
          <p:cNvSpPr>
            <a:spLocks noChangeArrowheads="1"/>
          </p:cNvSpPr>
          <p:nvPr/>
        </p:nvSpPr>
        <p:spPr bwMode="auto">
          <a:xfrm>
            <a:off x="3886200" y="4038600"/>
            <a:ext cx="3429000" cy="685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 typeface="Wingdings" pitchFamily="2" charset="2"/>
              <a:buNone/>
            </a:pPr>
            <a:r>
              <a:rPr lang="de-DE" sz="2200" b="0">
                <a:solidFill>
                  <a:srgbClr val="FFFFFF"/>
                </a:solidFill>
              </a:rPr>
              <a:t>Fall-Kontroll-Studien</a:t>
            </a:r>
          </a:p>
        </p:txBody>
      </p:sp>
      <p:sp>
        <p:nvSpPr>
          <p:cNvPr id="46094" name="Rectangle 13"/>
          <p:cNvSpPr>
            <a:spLocks noChangeArrowheads="1"/>
          </p:cNvSpPr>
          <p:nvPr/>
        </p:nvSpPr>
        <p:spPr bwMode="auto">
          <a:xfrm>
            <a:off x="3886200" y="4724400"/>
            <a:ext cx="3124200" cy="685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 typeface="Wingdings" pitchFamily="2" charset="2"/>
              <a:buNone/>
            </a:pPr>
            <a:r>
              <a:rPr lang="de-DE" sz="2200" b="0">
                <a:solidFill>
                  <a:srgbClr val="FFFFFF"/>
                </a:solidFill>
              </a:rPr>
              <a:t>Fall-Serien</a:t>
            </a:r>
          </a:p>
        </p:txBody>
      </p:sp>
      <p:sp>
        <p:nvSpPr>
          <p:cNvPr id="46095" name="Rectangle 14"/>
          <p:cNvSpPr>
            <a:spLocks noChangeArrowheads="1"/>
          </p:cNvSpPr>
          <p:nvPr/>
        </p:nvSpPr>
        <p:spPr bwMode="auto">
          <a:xfrm>
            <a:off x="3886200" y="5410200"/>
            <a:ext cx="2819400" cy="685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 typeface="Wingdings" pitchFamily="2" charset="2"/>
              <a:buNone/>
            </a:pPr>
            <a:r>
              <a:rPr lang="de-DE" sz="2200" b="0">
                <a:solidFill>
                  <a:srgbClr val="FFFFFF"/>
                </a:solidFill>
              </a:rPr>
              <a:t>Experten</a:t>
            </a:r>
          </a:p>
        </p:txBody>
      </p:sp>
    </p:spTree>
    <p:extLst>
      <p:ext uri="{BB962C8B-B14F-4D97-AF65-F5344CB8AC3E}">
        <p14:creationId xmlns:p14="http://schemas.microsoft.com/office/powerpoint/2010/main" val="2889147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Fußzeilenplatzhalt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defRPr sz="2400" b="1">
                <a:solidFill>
                  <a:srgbClr val="FFFF00"/>
                </a:solidFill>
                <a:latin typeface="Arial" charset="0"/>
              </a:defRPr>
            </a:lvl1pPr>
            <a:lvl2pPr marL="742950" indent="-285750">
              <a:defRPr sz="2400" b="1">
                <a:solidFill>
                  <a:srgbClr val="FFFF00"/>
                </a:solidFill>
                <a:latin typeface="Arial" charset="0"/>
              </a:defRPr>
            </a:lvl2pPr>
            <a:lvl3pPr marL="1143000" indent="-228600">
              <a:defRPr sz="2400" b="1">
                <a:solidFill>
                  <a:srgbClr val="FFFF00"/>
                </a:solidFill>
                <a:latin typeface="Arial" charset="0"/>
              </a:defRPr>
            </a:lvl3pPr>
            <a:lvl4pPr marL="1600200" indent="-228600">
              <a:defRPr sz="2400" b="1">
                <a:solidFill>
                  <a:srgbClr val="FFFF00"/>
                </a:solidFill>
                <a:latin typeface="Arial" charset="0"/>
              </a:defRPr>
            </a:lvl4pPr>
            <a:lvl5pPr marL="2057400" indent="-228600">
              <a:defRPr sz="2400" b="1">
                <a:solidFill>
                  <a:srgbClr val="FFFF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FF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FF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FF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FF00"/>
                </a:solidFill>
                <a:latin typeface="Arial" charset="0"/>
              </a:defRPr>
            </a:lvl9pPr>
          </a:lstStyle>
          <a:p>
            <a:r>
              <a:rPr lang="de-DE" sz="1400" b="0" smtClean="0">
                <a:solidFill>
                  <a:srgbClr val="FFFFFF"/>
                </a:solidFill>
              </a:rPr>
              <a:t>http://www.cebm.net</a:t>
            </a:r>
          </a:p>
        </p:txBody>
      </p:sp>
      <p:sp>
        <p:nvSpPr>
          <p:cNvPr id="471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914400"/>
          </a:xfrm>
        </p:spPr>
        <p:txBody>
          <a:bodyPr/>
          <a:lstStyle/>
          <a:p>
            <a:r>
              <a:rPr lang="de-DE" smtClean="0"/>
              <a:t>Level der Evidenz</a:t>
            </a:r>
            <a:endParaRPr lang="en-US" smtClean="0"/>
          </a:p>
        </p:txBody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057400" y="1752600"/>
            <a:ext cx="1828800" cy="914400"/>
          </a:xfrm>
          <a:noFill/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>
              <a:buFontTx/>
              <a:buNone/>
            </a:pPr>
            <a:r>
              <a:rPr lang="de-DE" sz="2200" b="1" i="1" smtClean="0"/>
              <a:t>Level der Evidenz</a:t>
            </a:r>
          </a:p>
        </p:txBody>
      </p:sp>
      <p:sp>
        <p:nvSpPr>
          <p:cNvPr id="47109" name="Rectangle 4"/>
          <p:cNvSpPr>
            <a:spLocks noChangeArrowheads="1"/>
          </p:cNvSpPr>
          <p:nvPr/>
        </p:nvSpPr>
        <p:spPr bwMode="auto">
          <a:xfrm>
            <a:off x="2057400" y="2667000"/>
            <a:ext cx="1828800" cy="685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ctr">
              <a:spcBef>
                <a:spcPct val="20000"/>
              </a:spcBef>
              <a:buFont typeface="Wingdings" pitchFamily="2" charset="2"/>
              <a:buNone/>
            </a:pPr>
            <a:r>
              <a:rPr lang="de-DE" sz="2200" b="0">
                <a:solidFill>
                  <a:srgbClr val="FFFFFF"/>
                </a:solidFill>
              </a:rPr>
              <a:t>I</a:t>
            </a:r>
          </a:p>
        </p:txBody>
      </p:sp>
      <p:sp>
        <p:nvSpPr>
          <p:cNvPr id="47110" name="Rectangle 5"/>
          <p:cNvSpPr>
            <a:spLocks noChangeArrowheads="1"/>
          </p:cNvSpPr>
          <p:nvPr/>
        </p:nvSpPr>
        <p:spPr bwMode="auto">
          <a:xfrm>
            <a:off x="2057400" y="3352800"/>
            <a:ext cx="1828800" cy="685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ctr">
              <a:spcBef>
                <a:spcPct val="20000"/>
              </a:spcBef>
              <a:buFont typeface="Wingdings" pitchFamily="2" charset="2"/>
              <a:buNone/>
            </a:pPr>
            <a:r>
              <a:rPr lang="de-DE" sz="2200" b="0">
                <a:solidFill>
                  <a:srgbClr val="FFFFFF"/>
                </a:solidFill>
              </a:rPr>
              <a:t>II</a:t>
            </a:r>
          </a:p>
        </p:txBody>
      </p:sp>
      <p:sp>
        <p:nvSpPr>
          <p:cNvPr id="47111" name="Rectangle 6"/>
          <p:cNvSpPr>
            <a:spLocks noChangeArrowheads="1"/>
          </p:cNvSpPr>
          <p:nvPr/>
        </p:nvSpPr>
        <p:spPr bwMode="auto">
          <a:xfrm>
            <a:off x="2057400" y="4038600"/>
            <a:ext cx="1828800" cy="685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ctr">
              <a:spcBef>
                <a:spcPct val="20000"/>
              </a:spcBef>
              <a:buFont typeface="Wingdings" pitchFamily="2" charset="2"/>
              <a:buNone/>
            </a:pPr>
            <a:r>
              <a:rPr lang="de-DE" sz="2200" b="0">
                <a:solidFill>
                  <a:srgbClr val="FFFFFF"/>
                </a:solidFill>
              </a:rPr>
              <a:t>III</a:t>
            </a:r>
          </a:p>
        </p:txBody>
      </p:sp>
      <p:sp>
        <p:nvSpPr>
          <p:cNvPr id="47112" name="Rectangle 7"/>
          <p:cNvSpPr>
            <a:spLocks noChangeArrowheads="1"/>
          </p:cNvSpPr>
          <p:nvPr/>
        </p:nvSpPr>
        <p:spPr bwMode="auto">
          <a:xfrm>
            <a:off x="2057400" y="4724400"/>
            <a:ext cx="1828800" cy="685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ctr">
              <a:spcBef>
                <a:spcPct val="20000"/>
              </a:spcBef>
              <a:buFont typeface="Wingdings" pitchFamily="2" charset="2"/>
              <a:buNone/>
            </a:pPr>
            <a:r>
              <a:rPr lang="de-DE" sz="2200" b="0">
                <a:solidFill>
                  <a:srgbClr val="FFFFFF"/>
                </a:solidFill>
              </a:rPr>
              <a:t>IV</a:t>
            </a:r>
          </a:p>
        </p:txBody>
      </p:sp>
      <p:sp>
        <p:nvSpPr>
          <p:cNvPr id="47113" name="Rectangle 8"/>
          <p:cNvSpPr>
            <a:spLocks noChangeArrowheads="1"/>
          </p:cNvSpPr>
          <p:nvPr/>
        </p:nvSpPr>
        <p:spPr bwMode="auto">
          <a:xfrm>
            <a:off x="2057400" y="5410200"/>
            <a:ext cx="1828800" cy="685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ctr">
              <a:spcBef>
                <a:spcPct val="20000"/>
              </a:spcBef>
              <a:buFont typeface="Wingdings" pitchFamily="2" charset="2"/>
              <a:buNone/>
            </a:pPr>
            <a:r>
              <a:rPr lang="de-DE" sz="2200" b="0">
                <a:solidFill>
                  <a:srgbClr val="FFFFFF"/>
                </a:solidFill>
              </a:rPr>
              <a:t>V</a:t>
            </a:r>
          </a:p>
        </p:txBody>
      </p:sp>
      <p:sp>
        <p:nvSpPr>
          <p:cNvPr id="47114" name="Rectangle 9"/>
          <p:cNvSpPr>
            <a:spLocks noChangeArrowheads="1"/>
          </p:cNvSpPr>
          <p:nvPr/>
        </p:nvSpPr>
        <p:spPr bwMode="auto">
          <a:xfrm>
            <a:off x="3886200" y="1752600"/>
            <a:ext cx="4572000" cy="914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ctr">
              <a:spcBef>
                <a:spcPct val="20000"/>
              </a:spcBef>
              <a:buFont typeface="Wingdings" pitchFamily="2" charset="2"/>
              <a:buNone/>
            </a:pPr>
            <a:r>
              <a:rPr lang="de-DE" sz="2200" b="0">
                <a:solidFill>
                  <a:srgbClr val="FFFFFF"/>
                </a:solidFill>
              </a:rPr>
              <a:t>Systematische Übersichtsarbeiten (Reviews)</a:t>
            </a:r>
          </a:p>
        </p:txBody>
      </p:sp>
      <p:sp>
        <p:nvSpPr>
          <p:cNvPr id="47115" name="Rectangle 10"/>
          <p:cNvSpPr>
            <a:spLocks noChangeArrowheads="1"/>
          </p:cNvSpPr>
          <p:nvPr/>
        </p:nvSpPr>
        <p:spPr bwMode="auto">
          <a:xfrm>
            <a:off x="3886200" y="2667000"/>
            <a:ext cx="4191000" cy="685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40000"/>
              </a:spcBef>
              <a:buFont typeface="Wingdings" pitchFamily="2" charset="2"/>
              <a:buNone/>
            </a:pPr>
            <a:r>
              <a:rPr lang="de-DE" sz="2200" b="0">
                <a:solidFill>
                  <a:srgbClr val="FFFFFF"/>
                </a:solidFill>
              </a:rPr>
              <a:t>Random.-kontrollierte Studien</a:t>
            </a:r>
          </a:p>
        </p:txBody>
      </p:sp>
      <p:sp>
        <p:nvSpPr>
          <p:cNvPr id="47116" name="Rectangle 11"/>
          <p:cNvSpPr>
            <a:spLocks noChangeArrowheads="1"/>
          </p:cNvSpPr>
          <p:nvPr/>
        </p:nvSpPr>
        <p:spPr bwMode="auto">
          <a:xfrm>
            <a:off x="3886200" y="3352800"/>
            <a:ext cx="3733800" cy="685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 typeface="Wingdings" pitchFamily="2" charset="2"/>
              <a:buNone/>
            </a:pPr>
            <a:r>
              <a:rPr lang="de-DE" sz="2200" b="0">
                <a:solidFill>
                  <a:srgbClr val="FFFFFF"/>
                </a:solidFill>
              </a:rPr>
              <a:t>Kohortenstudien</a:t>
            </a:r>
          </a:p>
        </p:txBody>
      </p:sp>
      <p:sp>
        <p:nvSpPr>
          <p:cNvPr id="47117" name="Rectangle 12"/>
          <p:cNvSpPr>
            <a:spLocks noChangeArrowheads="1"/>
          </p:cNvSpPr>
          <p:nvPr/>
        </p:nvSpPr>
        <p:spPr bwMode="auto">
          <a:xfrm>
            <a:off x="3886200" y="4038600"/>
            <a:ext cx="3429000" cy="685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 typeface="Wingdings" pitchFamily="2" charset="2"/>
              <a:buNone/>
            </a:pPr>
            <a:r>
              <a:rPr lang="de-DE" sz="2200" b="0">
                <a:solidFill>
                  <a:srgbClr val="FFFFFF"/>
                </a:solidFill>
              </a:rPr>
              <a:t>Fall-Kontroll-Studien</a:t>
            </a:r>
          </a:p>
        </p:txBody>
      </p:sp>
      <p:sp>
        <p:nvSpPr>
          <p:cNvPr id="47118" name="Rectangle 13"/>
          <p:cNvSpPr>
            <a:spLocks noChangeArrowheads="1"/>
          </p:cNvSpPr>
          <p:nvPr/>
        </p:nvSpPr>
        <p:spPr bwMode="auto">
          <a:xfrm>
            <a:off x="3886200" y="4724400"/>
            <a:ext cx="3124200" cy="685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 typeface="Wingdings" pitchFamily="2" charset="2"/>
              <a:buNone/>
            </a:pPr>
            <a:r>
              <a:rPr lang="de-DE" sz="2200" b="0">
                <a:solidFill>
                  <a:srgbClr val="FFFFFF"/>
                </a:solidFill>
              </a:rPr>
              <a:t>Fall-Serien</a:t>
            </a:r>
          </a:p>
        </p:txBody>
      </p:sp>
      <p:sp>
        <p:nvSpPr>
          <p:cNvPr id="47119" name="Rectangle 14"/>
          <p:cNvSpPr>
            <a:spLocks noChangeArrowheads="1"/>
          </p:cNvSpPr>
          <p:nvPr/>
        </p:nvSpPr>
        <p:spPr bwMode="auto">
          <a:xfrm>
            <a:off x="3886200" y="5410200"/>
            <a:ext cx="2819400" cy="685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 typeface="Wingdings" pitchFamily="2" charset="2"/>
              <a:buNone/>
            </a:pPr>
            <a:r>
              <a:rPr lang="de-DE" sz="2200" b="0">
                <a:solidFill>
                  <a:srgbClr val="FFFFFF"/>
                </a:solidFill>
              </a:rPr>
              <a:t>Experten</a:t>
            </a:r>
          </a:p>
        </p:txBody>
      </p:sp>
      <p:grpSp>
        <p:nvGrpSpPr>
          <p:cNvPr id="47120" name="Group 15"/>
          <p:cNvGrpSpPr>
            <a:grpSpLocks/>
          </p:cNvGrpSpPr>
          <p:nvPr/>
        </p:nvGrpSpPr>
        <p:grpSpPr bwMode="auto">
          <a:xfrm>
            <a:off x="228600" y="2667000"/>
            <a:ext cx="1447800" cy="3429000"/>
            <a:chOff x="144" y="1680"/>
            <a:chExt cx="912" cy="2160"/>
          </a:xfrm>
        </p:grpSpPr>
        <p:sp>
          <p:nvSpPr>
            <p:cNvPr id="47121" name="AutoShape 16"/>
            <p:cNvSpPr>
              <a:spLocks noChangeArrowheads="1"/>
            </p:cNvSpPr>
            <p:nvPr/>
          </p:nvSpPr>
          <p:spPr bwMode="auto">
            <a:xfrm>
              <a:off x="144" y="1680"/>
              <a:ext cx="912" cy="2160"/>
            </a:xfrm>
            <a:prstGeom prst="triangle">
              <a:avLst>
                <a:gd name="adj" fmla="val 50000"/>
              </a:avLst>
            </a:prstGeom>
            <a:noFill/>
            <a:ln w="101600">
              <a:solidFill>
                <a:srgbClr val="FF9B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  <p:sp>
          <p:nvSpPr>
            <p:cNvPr id="47122" name="Text Box 17"/>
            <p:cNvSpPr txBox="1">
              <a:spLocks noChangeArrowheads="1"/>
            </p:cNvSpPr>
            <p:nvPr/>
          </p:nvSpPr>
          <p:spPr bwMode="auto">
            <a:xfrm rot="-5400000">
              <a:off x="334" y="3093"/>
              <a:ext cx="52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01600">
                  <a:solidFill>
                    <a:schemeClr val="hlink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rgbClr val="FFFF00"/>
                  </a:solidFill>
                  <a:latin typeface="Arial" charset="0"/>
                </a:defRPr>
              </a:lvl1pPr>
              <a:lvl2pPr marL="742950" indent="-285750">
                <a:defRPr sz="2400" b="1">
                  <a:solidFill>
                    <a:srgbClr val="FFFF00"/>
                  </a:solidFill>
                  <a:latin typeface="Arial" charset="0"/>
                </a:defRPr>
              </a:lvl2pPr>
              <a:lvl3pPr marL="1143000" indent="-228600">
                <a:defRPr sz="2400" b="1">
                  <a:solidFill>
                    <a:srgbClr val="FFFF00"/>
                  </a:solidFill>
                  <a:latin typeface="Arial" charset="0"/>
                </a:defRPr>
              </a:lvl3pPr>
              <a:lvl4pPr marL="1600200" indent="-228600">
                <a:defRPr sz="2400" b="1">
                  <a:solidFill>
                    <a:srgbClr val="FFFF00"/>
                  </a:solidFill>
                  <a:latin typeface="Arial" charset="0"/>
                </a:defRPr>
              </a:lvl4pPr>
              <a:lvl5pPr marL="2057400" indent="-228600">
                <a:defRPr sz="2400" b="1">
                  <a:solidFill>
                    <a:srgbClr val="FFFF0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FFF0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FFF0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FFF0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FFF00"/>
                  </a:solidFill>
                  <a:latin typeface="Arial" charset="0"/>
                </a:defRPr>
              </a:lvl9pPr>
            </a:lstStyle>
            <a:p>
              <a:r>
                <a:rPr lang="de-DE"/>
                <a:t>Bias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09967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739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05" t="16000" r="27605" b="26666"/>
          <a:stretch>
            <a:fillRect/>
          </a:stretch>
        </p:blipFill>
        <p:spPr bwMode="auto">
          <a:xfrm>
            <a:off x="0" y="0"/>
            <a:ext cx="7874000" cy="629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01600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27397" name="Text Box 5"/>
          <p:cNvSpPr txBox="1">
            <a:spLocks noChangeArrowheads="1"/>
          </p:cNvSpPr>
          <p:nvPr/>
        </p:nvSpPr>
        <p:spPr bwMode="auto">
          <a:xfrm>
            <a:off x="6227763" y="735013"/>
            <a:ext cx="2916237" cy="146526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01600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1800" dirty="0" err="1"/>
              <a:t>Selecting</a:t>
            </a:r>
            <a:r>
              <a:rPr lang="de-DE" sz="1800" dirty="0"/>
              <a:t> </a:t>
            </a:r>
            <a:r>
              <a:rPr lang="de-DE" sz="1800" dirty="0" err="1"/>
              <a:t>Observational</a:t>
            </a:r>
            <a:r>
              <a:rPr lang="de-DE" sz="1800" dirty="0"/>
              <a:t> Studies </a:t>
            </a:r>
            <a:r>
              <a:rPr lang="de-DE" sz="1800" dirty="0" err="1"/>
              <a:t>for</a:t>
            </a:r>
            <a:r>
              <a:rPr lang="de-DE" sz="1800" dirty="0"/>
              <a:t> </a:t>
            </a:r>
            <a:r>
              <a:rPr lang="de-DE" sz="1800" dirty="0" err="1"/>
              <a:t>Comparing</a:t>
            </a:r>
            <a:r>
              <a:rPr lang="de-DE" sz="1800" dirty="0"/>
              <a:t> Medical </a:t>
            </a:r>
            <a:r>
              <a:rPr lang="de-DE" sz="1800" dirty="0" err="1"/>
              <a:t>Interventions</a:t>
            </a:r>
            <a:r>
              <a:rPr lang="de-DE" sz="1800" dirty="0"/>
              <a:t/>
            </a:r>
            <a:br>
              <a:rPr lang="de-DE" sz="1800" dirty="0"/>
            </a:br>
            <a:endParaRPr lang="de-DE" sz="1800" dirty="0"/>
          </a:p>
          <a:p>
            <a:r>
              <a:rPr lang="de-DE" sz="1800" dirty="0"/>
              <a:t>              AHRQ </a:t>
            </a:r>
            <a:r>
              <a:rPr lang="de-DE" sz="1800" dirty="0" smtClean="0"/>
              <a:t>June </a:t>
            </a:r>
            <a:r>
              <a:rPr lang="de-DE" sz="1800" dirty="0"/>
              <a:t>2010</a:t>
            </a:r>
          </a:p>
        </p:txBody>
      </p:sp>
    </p:spTree>
    <p:extLst>
      <p:ext uri="{BB962C8B-B14F-4D97-AF65-F5344CB8AC3E}">
        <p14:creationId xmlns:p14="http://schemas.microsoft.com/office/powerpoint/2010/main" val="200150258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66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411506"/>
            <a:ext cx="7772400" cy="2456329"/>
          </a:xfrm>
        </p:spPr>
        <p:txBody>
          <a:bodyPr/>
          <a:lstStyle/>
          <a:p>
            <a:pPr algn="ctr"/>
            <a:r>
              <a:rPr lang="de-DE" dirty="0" smtClean="0"/>
              <a:t>Und noch ein Krisen- und Diskussionspunkt:</a:t>
            </a:r>
            <a:br>
              <a:rPr lang="de-DE" dirty="0" smtClean="0"/>
            </a:br>
            <a:r>
              <a:rPr lang="de-DE" dirty="0"/>
              <a:t/>
            </a:r>
            <a:br>
              <a:rPr lang="de-DE" dirty="0"/>
            </a:br>
            <a:r>
              <a:rPr lang="de-DE" dirty="0" smtClean="0"/>
              <a:t>Register 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2447732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 descr="a783(4).pdf (GESCHÜTZT) - Adobe Acrobat Reader DC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41" t="10597" r="9184"/>
          <a:stretch/>
        </p:blipFill>
        <p:spPr>
          <a:xfrm>
            <a:off x="167950" y="242596"/>
            <a:ext cx="8911376" cy="6344816"/>
          </a:xfrm>
          <a:prstGeom prst="rect">
            <a:avLst/>
          </a:prstGeom>
        </p:spPr>
      </p:pic>
      <p:sp>
        <p:nvSpPr>
          <p:cNvPr id="3" name="Line 5"/>
          <p:cNvSpPr>
            <a:spLocks noChangeShapeType="1"/>
          </p:cNvSpPr>
          <p:nvPr/>
        </p:nvSpPr>
        <p:spPr bwMode="auto">
          <a:xfrm flipV="1">
            <a:off x="2042302" y="2059891"/>
            <a:ext cx="6588514" cy="0"/>
          </a:xfrm>
          <a:prstGeom prst="line">
            <a:avLst/>
          </a:prstGeom>
          <a:noFill/>
          <a:ln w="44450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smtClean="0">
              <a:latin typeface="Arial" pitchFamily="34" charset="0"/>
            </a:endParaRPr>
          </a:p>
        </p:txBody>
      </p:sp>
      <p:sp>
        <p:nvSpPr>
          <p:cNvPr id="4" name="Textfeld 3"/>
          <p:cNvSpPr txBox="1"/>
          <p:nvPr/>
        </p:nvSpPr>
        <p:spPr>
          <a:xfrm>
            <a:off x="5376646" y="235489"/>
            <a:ext cx="3702680" cy="369332"/>
          </a:xfrm>
          <a:prstGeom prst="rect">
            <a:avLst/>
          </a:prstGeom>
          <a:solidFill>
            <a:schemeClr val="bg2"/>
          </a:solidFill>
        </p:spPr>
        <p:txBody>
          <a:bodyPr wrap="none" rtlCol="0">
            <a:spAutoFit/>
          </a:bodyPr>
          <a:lstStyle/>
          <a:p>
            <a:r>
              <a:rPr lang="de-DE" sz="1800" dirty="0" smtClean="0"/>
              <a:t>Deutsches Ärzteblatt, April 2017</a:t>
            </a:r>
            <a:endParaRPr lang="de-DE" sz="1800" dirty="0"/>
          </a:p>
        </p:txBody>
      </p:sp>
    </p:spTree>
    <p:extLst>
      <p:ext uri="{BB962C8B-B14F-4D97-AF65-F5344CB8AC3E}">
        <p14:creationId xmlns:p14="http://schemas.microsoft.com/office/powerpoint/2010/main" val="227473557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71" y="211575"/>
            <a:ext cx="9026305" cy="26225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feld 1"/>
          <p:cNvSpPr txBox="1"/>
          <p:nvPr/>
        </p:nvSpPr>
        <p:spPr>
          <a:xfrm>
            <a:off x="371192" y="4671588"/>
            <a:ext cx="848501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dirty="0" err="1" smtClean="0">
                <a:solidFill>
                  <a:schemeClr val="tx1"/>
                </a:solidFill>
              </a:rPr>
              <a:t>However</a:t>
            </a:r>
            <a:r>
              <a:rPr lang="de-DE" sz="2000" dirty="0" smtClean="0">
                <a:solidFill>
                  <a:schemeClr val="tx1"/>
                </a:solidFill>
              </a:rPr>
              <a:t>, </a:t>
            </a:r>
            <a:r>
              <a:rPr lang="de-DE" sz="2000" dirty="0" err="1" smtClean="0">
                <a:solidFill>
                  <a:schemeClr val="tx1"/>
                </a:solidFill>
              </a:rPr>
              <a:t>because</a:t>
            </a:r>
            <a:r>
              <a:rPr lang="de-DE" sz="2000" dirty="0" smtClean="0">
                <a:solidFill>
                  <a:schemeClr val="tx1"/>
                </a:solidFill>
              </a:rPr>
              <a:t> </a:t>
            </a:r>
            <a:r>
              <a:rPr lang="de-DE" sz="2000" dirty="0" err="1" smtClean="0">
                <a:solidFill>
                  <a:schemeClr val="tx1"/>
                </a:solidFill>
              </a:rPr>
              <a:t>of</a:t>
            </a:r>
            <a:r>
              <a:rPr lang="de-DE" sz="2000" dirty="0" smtClean="0">
                <a:solidFill>
                  <a:schemeClr val="tx1"/>
                </a:solidFill>
              </a:rPr>
              <a:t> </a:t>
            </a:r>
            <a:r>
              <a:rPr lang="de-DE" sz="2000" dirty="0" err="1" smtClean="0">
                <a:solidFill>
                  <a:schemeClr val="tx1"/>
                </a:solidFill>
              </a:rPr>
              <a:t>the</a:t>
            </a:r>
            <a:r>
              <a:rPr lang="de-DE" sz="2000" dirty="0" smtClean="0">
                <a:solidFill>
                  <a:schemeClr val="tx1"/>
                </a:solidFill>
              </a:rPr>
              <a:t> potential </a:t>
            </a:r>
            <a:r>
              <a:rPr lang="de-DE" sz="2000" dirty="0" err="1" smtClean="0">
                <a:solidFill>
                  <a:schemeClr val="tx1"/>
                </a:solidFill>
              </a:rPr>
              <a:t>biases</a:t>
            </a:r>
            <a:r>
              <a:rPr lang="de-DE" sz="2000" dirty="0" smtClean="0">
                <a:solidFill>
                  <a:schemeClr val="tx1"/>
                </a:solidFill>
              </a:rPr>
              <a:t> </a:t>
            </a:r>
            <a:r>
              <a:rPr lang="de-DE" sz="2000" dirty="0" err="1" smtClean="0">
                <a:solidFill>
                  <a:schemeClr val="tx1"/>
                </a:solidFill>
              </a:rPr>
              <a:t>inherent</a:t>
            </a:r>
            <a:r>
              <a:rPr lang="de-DE" sz="2000" dirty="0" smtClean="0">
                <a:solidFill>
                  <a:schemeClr val="tx1"/>
                </a:solidFill>
              </a:rPr>
              <a:t> in </a:t>
            </a:r>
            <a:r>
              <a:rPr lang="de-DE" sz="2000" dirty="0" err="1" smtClean="0">
                <a:solidFill>
                  <a:schemeClr val="tx1"/>
                </a:solidFill>
              </a:rPr>
              <a:t>observational</a:t>
            </a:r>
            <a:r>
              <a:rPr lang="de-DE" sz="2000" dirty="0" smtClean="0">
                <a:solidFill>
                  <a:schemeClr val="tx1"/>
                </a:solidFill>
              </a:rPr>
              <a:t> </a:t>
            </a:r>
            <a:br>
              <a:rPr lang="de-DE" sz="2000" dirty="0" smtClean="0">
                <a:solidFill>
                  <a:schemeClr val="tx1"/>
                </a:solidFill>
              </a:rPr>
            </a:br>
            <a:r>
              <a:rPr lang="de-DE" sz="2000" dirty="0" err="1" smtClean="0">
                <a:solidFill>
                  <a:schemeClr val="tx1"/>
                </a:solidFill>
              </a:rPr>
              <a:t>studies</a:t>
            </a:r>
            <a:r>
              <a:rPr lang="de-DE" sz="2000" dirty="0" smtClean="0">
                <a:solidFill>
                  <a:schemeClr val="tx1"/>
                </a:solidFill>
              </a:rPr>
              <a:t>, such </a:t>
            </a:r>
            <a:r>
              <a:rPr lang="de-DE" sz="2000" dirty="0" err="1" smtClean="0">
                <a:solidFill>
                  <a:schemeClr val="tx1"/>
                </a:solidFill>
              </a:rPr>
              <a:t>studies</a:t>
            </a:r>
            <a:r>
              <a:rPr lang="de-DE" sz="2000" dirty="0" smtClean="0">
                <a:solidFill>
                  <a:schemeClr val="tx1"/>
                </a:solidFill>
              </a:rPr>
              <a:t> </a:t>
            </a:r>
            <a:r>
              <a:rPr lang="de-DE" sz="2000" dirty="0" err="1" smtClean="0">
                <a:solidFill>
                  <a:schemeClr val="tx1"/>
                </a:solidFill>
              </a:rPr>
              <a:t>cannot</a:t>
            </a:r>
            <a:r>
              <a:rPr lang="de-DE" sz="2000" dirty="0" smtClean="0">
                <a:solidFill>
                  <a:schemeClr val="tx1"/>
                </a:solidFill>
              </a:rPr>
              <a:t> </a:t>
            </a:r>
            <a:r>
              <a:rPr lang="de-DE" sz="2000" dirty="0" err="1" smtClean="0">
                <a:solidFill>
                  <a:schemeClr val="tx1"/>
                </a:solidFill>
              </a:rPr>
              <a:t>generally</a:t>
            </a:r>
            <a:r>
              <a:rPr lang="de-DE" sz="2000" dirty="0" smtClean="0">
                <a:solidFill>
                  <a:schemeClr val="tx1"/>
                </a:solidFill>
              </a:rPr>
              <a:t> </a:t>
            </a:r>
            <a:r>
              <a:rPr lang="de-DE" sz="2000" dirty="0" err="1" smtClean="0">
                <a:solidFill>
                  <a:schemeClr val="tx1"/>
                </a:solidFill>
              </a:rPr>
              <a:t>be</a:t>
            </a:r>
            <a:r>
              <a:rPr lang="de-DE" sz="2000" dirty="0" smtClean="0">
                <a:solidFill>
                  <a:schemeClr val="tx1"/>
                </a:solidFill>
              </a:rPr>
              <a:t> </a:t>
            </a:r>
            <a:r>
              <a:rPr lang="de-DE" sz="2000" dirty="0" err="1" smtClean="0">
                <a:solidFill>
                  <a:schemeClr val="tx1"/>
                </a:solidFill>
              </a:rPr>
              <a:t>trusted</a:t>
            </a:r>
            <a:r>
              <a:rPr lang="de-DE" sz="2000" dirty="0" smtClean="0">
                <a:solidFill>
                  <a:schemeClr val="tx1"/>
                </a:solidFill>
              </a:rPr>
              <a:t> </a:t>
            </a:r>
            <a:r>
              <a:rPr lang="de-DE" sz="2000" dirty="0" err="1" smtClean="0">
                <a:solidFill>
                  <a:schemeClr val="tx1"/>
                </a:solidFill>
              </a:rPr>
              <a:t>when</a:t>
            </a:r>
            <a:r>
              <a:rPr lang="de-DE" sz="2000" dirty="0" smtClean="0">
                <a:solidFill>
                  <a:schemeClr val="tx1"/>
                </a:solidFill>
              </a:rPr>
              <a:t> – </a:t>
            </a:r>
            <a:r>
              <a:rPr lang="de-DE" sz="2000" dirty="0" err="1" smtClean="0">
                <a:solidFill>
                  <a:schemeClr val="tx1"/>
                </a:solidFill>
              </a:rPr>
              <a:t>as</a:t>
            </a:r>
            <a:r>
              <a:rPr lang="de-DE" sz="2000" dirty="0" smtClean="0">
                <a:solidFill>
                  <a:schemeClr val="tx1"/>
                </a:solidFill>
              </a:rPr>
              <a:t> </a:t>
            </a:r>
            <a:r>
              <a:rPr lang="de-DE" sz="2000" dirty="0" err="1" smtClean="0">
                <a:solidFill>
                  <a:schemeClr val="tx1"/>
                </a:solidFill>
              </a:rPr>
              <a:t>is</a:t>
            </a:r>
            <a:r>
              <a:rPr lang="de-DE" sz="2000" dirty="0" smtClean="0">
                <a:solidFill>
                  <a:schemeClr val="tx1"/>
                </a:solidFill>
              </a:rPr>
              <a:t> </a:t>
            </a:r>
            <a:r>
              <a:rPr lang="de-DE" sz="2000" dirty="0" err="1" smtClean="0">
                <a:solidFill>
                  <a:schemeClr val="tx1"/>
                </a:solidFill>
              </a:rPr>
              <a:t>often</a:t>
            </a:r>
            <a:r>
              <a:rPr lang="de-DE" sz="2000" dirty="0" smtClean="0">
                <a:solidFill>
                  <a:schemeClr val="tx1"/>
                </a:solidFill>
              </a:rPr>
              <a:t/>
            </a:r>
            <a:br>
              <a:rPr lang="de-DE" sz="2000" dirty="0" smtClean="0">
                <a:solidFill>
                  <a:schemeClr val="tx1"/>
                </a:solidFill>
              </a:rPr>
            </a:br>
            <a:r>
              <a:rPr lang="de-DE" sz="2000" dirty="0" err="1" smtClean="0">
                <a:solidFill>
                  <a:schemeClr val="tx1"/>
                </a:solidFill>
              </a:rPr>
              <a:t>the</a:t>
            </a:r>
            <a:r>
              <a:rPr lang="de-DE" sz="2000" dirty="0" smtClean="0">
                <a:solidFill>
                  <a:schemeClr val="tx1"/>
                </a:solidFill>
              </a:rPr>
              <a:t> </a:t>
            </a:r>
            <a:r>
              <a:rPr lang="de-DE" sz="2000" dirty="0" err="1" smtClean="0">
                <a:solidFill>
                  <a:schemeClr val="tx1"/>
                </a:solidFill>
              </a:rPr>
              <a:t>case</a:t>
            </a:r>
            <a:r>
              <a:rPr lang="de-DE" sz="2000" dirty="0" smtClean="0">
                <a:solidFill>
                  <a:schemeClr val="tx1"/>
                </a:solidFill>
              </a:rPr>
              <a:t> – </a:t>
            </a:r>
            <a:r>
              <a:rPr lang="de-DE" sz="2000" dirty="0" err="1" smtClean="0">
                <a:solidFill>
                  <a:schemeClr val="tx1"/>
                </a:solidFill>
              </a:rPr>
              <a:t>the</a:t>
            </a:r>
            <a:r>
              <a:rPr lang="de-DE" sz="2000" dirty="0" smtClean="0">
                <a:solidFill>
                  <a:schemeClr val="tx1"/>
                </a:solidFill>
              </a:rPr>
              <a:t> </a:t>
            </a:r>
            <a:r>
              <a:rPr lang="de-DE" sz="2000" dirty="0" err="1" smtClean="0">
                <a:solidFill>
                  <a:schemeClr val="tx1"/>
                </a:solidFill>
              </a:rPr>
              <a:t>effects</a:t>
            </a:r>
            <a:r>
              <a:rPr lang="de-DE" sz="2000" dirty="0" smtClean="0">
                <a:solidFill>
                  <a:schemeClr val="tx1"/>
                </a:solidFill>
              </a:rPr>
              <a:t> </a:t>
            </a:r>
            <a:r>
              <a:rPr lang="de-DE" sz="2000" dirty="0" err="1" smtClean="0">
                <a:solidFill>
                  <a:schemeClr val="tx1"/>
                </a:solidFill>
              </a:rPr>
              <a:t>of</a:t>
            </a:r>
            <a:r>
              <a:rPr lang="de-DE" sz="2000" dirty="0" smtClean="0">
                <a:solidFill>
                  <a:schemeClr val="tx1"/>
                </a:solidFill>
              </a:rPr>
              <a:t> </a:t>
            </a:r>
            <a:r>
              <a:rPr lang="de-DE" sz="2000" dirty="0" err="1" smtClean="0">
                <a:solidFill>
                  <a:schemeClr val="tx1"/>
                </a:solidFill>
              </a:rPr>
              <a:t>the</a:t>
            </a:r>
            <a:r>
              <a:rPr lang="de-DE" sz="2000" dirty="0" smtClean="0">
                <a:solidFill>
                  <a:schemeClr val="tx1"/>
                </a:solidFill>
              </a:rPr>
              <a:t> </a:t>
            </a:r>
            <a:r>
              <a:rPr lang="de-DE" sz="2000" dirty="0" err="1" smtClean="0">
                <a:solidFill>
                  <a:schemeClr val="tx1"/>
                </a:solidFill>
              </a:rPr>
              <a:t>treatment</a:t>
            </a:r>
            <a:r>
              <a:rPr lang="de-DE" sz="2000" dirty="0" smtClean="0">
                <a:solidFill>
                  <a:schemeClr val="tx1"/>
                </a:solidFill>
              </a:rPr>
              <a:t> </a:t>
            </a:r>
            <a:r>
              <a:rPr lang="de-DE" sz="2000" dirty="0" err="1" smtClean="0">
                <a:solidFill>
                  <a:schemeClr val="tx1"/>
                </a:solidFill>
              </a:rPr>
              <a:t>of</a:t>
            </a:r>
            <a:r>
              <a:rPr lang="de-DE" sz="2000" dirty="0">
                <a:solidFill>
                  <a:schemeClr val="tx1"/>
                </a:solidFill>
              </a:rPr>
              <a:t> </a:t>
            </a:r>
            <a:r>
              <a:rPr lang="de-DE" sz="2000" dirty="0" err="1" smtClean="0">
                <a:solidFill>
                  <a:schemeClr val="tx1"/>
                </a:solidFill>
              </a:rPr>
              <a:t>interest</a:t>
            </a:r>
            <a:r>
              <a:rPr lang="de-DE" sz="2000" dirty="0" smtClean="0">
                <a:solidFill>
                  <a:schemeClr val="tx1"/>
                </a:solidFill>
              </a:rPr>
              <a:t> </a:t>
            </a:r>
            <a:r>
              <a:rPr lang="de-DE" sz="2000" dirty="0" err="1" smtClean="0">
                <a:solidFill>
                  <a:schemeClr val="tx1"/>
                </a:solidFill>
              </a:rPr>
              <a:t>are</a:t>
            </a:r>
            <a:r>
              <a:rPr lang="de-DE" sz="2000" dirty="0" smtClean="0">
                <a:solidFill>
                  <a:schemeClr val="tx1"/>
                </a:solidFill>
              </a:rPr>
              <a:t> </a:t>
            </a:r>
            <a:r>
              <a:rPr lang="de-DE" sz="2000" dirty="0" err="1" smtClean="0">
                <a:solidFill>
                  <a:schemeClr val="tx1"/>
                </a:solidFill>
              </a:rPr>
              <a:t>actually</a:t>
            </a:r>
            <a:r>
              <a:rPr lang="de-DE" sz="2000" dirty="0" smtClean="0">
                <a:solidFill>
                  <a:schemeClr val="tx1"/>
                </a:solidFill>
              </a:rPr>
              <a:t> null </a:t>
            </a:r>
            <a:r>
              <a:rPr lang="de-DE" sz="2000" dirty="0" err="1" smtClean="0">
                <a:solidFill>
                  <a:schemeClr val="tx1"/>
                </a:solidFill>
              </a:rPr>
              <a:t>or</a:t>
            </a:r>
            <a:r>
              <a:rPr lang="de-DE" sz="2000" dirty="0" smtClean="0">
                <a:solidFill>
                  <a:schemeClr val="tx1"/>
                </a:solidFill>
              </a:rPr>
              <a:t> </a:t>
            </a:r>
            <a:br>
              <a:rPr lang="de-DE" sz="2000" dirty="0" smtClean="0">
                <a:solidFill>
                  <a:schemeClr val="tx1"/>
                </a:solidFill>
              </a:rPr>
            </a:br>
            <a:r>
              <a:rPr lang="de-DE" sz="2000" dirty="0" err="1" smtClean="0">
                <a:solidFill>
                  <a:schemeClr val="tx1"/>
                </a:solidFill>
              </a:rPr>
              <a:t>only</a:t>
            </a:r>
            <a:r>
              <a:rPr lang="de-DE" sz="2000" dirty="0" smtClean="0">
                <a:solidFill>
                  <a:schemeClr val="tx1"/>
                </a:solidFill>
              </a:rPr>
              <a:t> moderate. </a:t>
            </a:r>
            <a:endParaRPr lang="de-DE" sz="2000" dirty="0">
              <a:solidFill>
                <a:schemeClr val="tx1"/>
              </a:solidFill>
            </a:endParaRPr>
          </a:p>
        </p:txBody>
      </p:sp>
      <p:cxnSp>
        <p:nvCxnSpPr>
          <p:cNvPr id="4" name="Gerade Verbindung 3"/>
          <p:cNvCxnSpPr/>
          <p:nvPr/>
        </p:nvCxnSpPr>
        <p:spPr bwMode="auto">
          <a:xfrm>
            <a:off x="6392125" y="1568398"/>
            <a:ext cx="1049824" cy="6263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hlink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428074563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 descr="00463521ea6c893265000000.pdf - Adobe Acrobat Reader DC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36" t="15928" r="8272"/>
          <a:stretch/>
        </p:blipFill>
        <p:spPr>
          <a:xfrm>
            <a:off x="74813" y="87854"/>
            <a:ext cx="7597833" cy="4338192"/>
          </a:xfrm>
          <a:prstGeom prst="rect">
            <a:avLst/>
          </a:prstGeom>
        </p:spPr>
      </p:pic>
      <p:pic>
        <p:nvPicPr>
          <p:cNvPr id="3" name="Grafik 2" descr="Agreement of treatment effects for mortality from routinely collected data and subsequent randomized trials: meta-epidemiological survey | The BMJ - Mozilla Firefox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14" t="23506" r="35490" b="9259"/>
          <a:stretch/>
        </p:blipFill>
        <p:spPr>
          <a:xfrm>
            <a:off x="3639671" y="3307976"/>
            <a:ext cx="5504329" cy="3469342"/>
          </a:xfrm>
          <a:prstGeom prst="rect">
            <a:avLst/>
          </a:prstGeom>
        </p:spPr>
      </p:pic>
      <p:sp>
        <p:nvSpPr>
          <p:cNvPr id="4" name="Textfeld 3"/>
          <p:cNvSpPr txBox="1"/>
          <p:nvPr/>
        </p:nvSpPr>
        <p:spPr>
          <a:xfrm>
            <a:off x="74813" y="4831976"/>
            <a:ext cx="2828018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Studies of routinely 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collected health </a:t>
            </a:r>
            <a:r>
              <a:rPr lang="en-US" sz="2000" dirty="0"/>
              <a:t>data 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. . </a:t>
            </a:r>
            <a:r>
              <a:rPr lang="en-US" sz="2000" dirty="0"/>
              <a:t>. may </a:t>
            </a:r>
            <a:r>
              <a:rPr lang="en-US" sz="2000" dirty="0" smtClean="0"/>
              <a:t>substantially </a:t>
            </a:r>
            <a:br>
              <a:rPr lang="en-US" sz="2000" dirty="0" smtClean="0"/>
            </a:br>
            <a:r>
              <a:rPr lang="en-US" sz="2000" dirty="0" smtClean="0"/>
              <a:t>overestimate </a:t>
            </a:r>
            <a:br>
              <a:rPr lang="en-US" sz="2000" dirty="0" smtClean="0"/>
            </a:br>
            <a:r>
              <a:rPr lang="en-US" sz="2000" dirty="0" smtClean="0"/>
              <a:t>treatment </a:t>
            </a:r>
            <a:r>
              <a:rPr lang="en-US" sz="2000" dirty="0"/>
              <a:t>effects.</a:t>
            </a:r>
            <a:endParaRPr lang="de-DE" sz="2000" dirty="0"/>
          </a:p>
        </p:txBody>
      </p:sp>
      <p:cxnSp>
        <p:nvCxnSpPr>
          <p:cNvPr id="7" name="Gerade Verbindung 6"/>
          <p:cNvCxnSpPr/>
          <p:nvPr/>
        </p:nvCxnSpPr>
        <p:spPr bwMode="auto">
          <a:xfrm>
            <a:off x="6948965" y="5006790"/>
            <a:ext cx="888908" cy="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hlink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76548027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Gerade Verbindung mit Pfeil 2"/>
          <p:cNvCxnSpPr/>
          <p:nvPr/>
        </p:nvCxnSpPr>
        <p:spPr bwMode="auto">
          <a:xfrm>
            <a:off x="99590" y="1593425"/>
            <a:ext cx="7409577" cy="0"/>
          </a:xfrm>
          <a:prstGeom prst="straightConnector1">
            <a:avLst/>
          </a:prstGeom>
          <a:solidFill>
            <a:schemeClr val="accent1"/>
          </a:solidFill>
          <a:ln w="101600" cap="flat" cmpd="sng" algn="ctr">
            <a:solidFill>
              <a:srgbClr val="66FF33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" name="Textfeld 4"/>
          <p:cNvSpPr txBox="1"/>
          <p:nvPr/>
        </p:nvSpPr>
        <p:spPr>
          <a:xfrm>
            <a:off x="2929579" y="997210"/>
            <a:ext cx="27462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Qualität orthodox</a:t>
            </a:r>
            <a:endParaRPr lang="de-DE" dirty="0"/>
          </a:p>
        </p:txBody>
      </p:sp>
      <p:cxnSp>
        <p:nvCxnSpPr>
          <p:cNvPr id="9" name="Gerade Verbindung 8"/>
          <p:cNvCxnSpPr/>
          <p:nvPr/>
        </p:nvCxnSpPr>
        <p:spPr bwMode="auto">
          <a:xfrm>
            <a:off x="7509168" y="600902"/>
            <a:ext cx="0" cy="5461348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rgbClr val="FF9B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" name="Gerade Verbindung 11"/>
          <p:cNvCxnSpPr/>
          <p:nvPr/>
        </p:nvCxnSpPr>
        <p:spPr bwMode="auto">
          <a:xfrm>
            <a:off x="3845089" y="600902"/>
            <a:ext cx="0" cy="5461348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rgbClr val="FF9B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Gerade Verbindung 12"/>
          <p:cNvCxnSpPr/>
          <p:nvPr/>
        </p:nvCxnSpPr>
        <p:spPr bwMode="auto">
          <a:xfrm>
            <a:off x="8795472" y="600902"/>
            <a:ext cx="0" cy="5461348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rgbClr val="FF9B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" name="Gerade Verbindung mit Pfeil 16"/>
          <p:cNvCxnSpPr/>
          <p:nvPr/>
        </p:nvCxnSpPr>
        <p:spPr bwMode="auto">
          <a:xfrm>
            <a:off x="5278796" y="2809235"/>
            <a:ext cx="1058650" cy="0"/>
          </a:xfrm>
          <a:prstGeom prst="straightConnector1">
            <a:avLst/>
          </a:prstGeom>
          <a:solidFill>
            <a:schemeClr val="accent1"/>
          </a:solidFill>
          <a:ln w="101600" cap="flat" cmpd="sng" algn="ctr">
            <a:solidFill>
              <a:srgbClr val="FF9B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" name="Textfeld 18"/>
          <p:cNvSpPr txBox="1"/>
          <p:nvPr/>
        </p:nvSpPr>
        <p:spPr>
          <a:xfrm>
            <a:off x="4034103" y="2908818"/>
            <a:ext cx="31053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Big Data, KI, Digital.</a:t>
            </a:r>
            <a:endParaRPr lang="de-DE" dirty="0"/>
          </a:p>
        </p:txBody>
      </p:sp>
      <p:cxnSp>
        <p:nvCxnSpPr>
          <p:cNvPr id="21" name="Gerade Verbindung mit Pfeil 20"/>
          <p:cNvCxnSpPr/>
          <p:nvPr/>
        </p:nvCxnSpPr>
        <p:spPr bwMode="auto">
          <a:xfrm>
            <a:off x="3845089" y="3476545"/>
            <a:ext cx="3664078" cy="0"/>
          </a:xfrm>
          <a:prstGeom prst="straightConnector1">
            <a:avLst/>
          </a:prstGeom>
          <a:solidFill>
            <a:schemeClr val="accent1"/>
          </a:solidFill>
          <a:ln w="101600" cap="flat" cmpd="sng" algn="ctr">
            <a:solidFill>
              <a:srgbClr val="66FF33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" name="Gerade Verbindung mit Pfeil 23"/>
          <p:cNvCxnSpPr/>
          <p:nvPr/>
        </p:nvCxnSpPr>
        <p:spPr bwMode="auto">
          <a:xfrm flipV="1">
            <a:off x="5808121" y="653867"/>
            <a:ext cx="0" cy="871794"/>
          </a:xfrm>
          <a:prstGeom prst="straightConnector1">
            <a:avLst/>
          </a:prstGeom>
          <a:solidFill>
            <a:schemeClr val="accent1"/>
          </a:solidFill>
          <a:ln w="101600" cap="flat" cmpd="sng" algn="ctr">
            <a:solidFill>
              <a:srgbClr val="FF9B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6" name="Gerade Verbindung mit Pfeil 25"/>
          <p:cNvCxnSpPr/>
          <p:nvPr/>
        </p:nvCxnSpPr>
        <p:spPr bwMode="auto">
          <a:xfrm>
            <a:off x="7509168" y="5269132"/>
            <a:ext cx="1286304" cy="0"/>
          </a:xfrm>
          <a:prstGeom prst="straightConnector1">
            <a:avLst/>
          </a:prstGeom>
          <a:solidFill>
            <a:schemeClr val="accent1"/>
          </a:solidFill>
          <a:ln w="101600" cap="flat" cmpd="sng" algn="ctr">
            <a:solidFill>
              <a:srgbClr val="66FF33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8" name="Textfeld 27"/>
          <p:cNvSpPr txBox="1"/>
          <p:nvPr/>
        </p:nvSpPr>
        <p:spPr>
          <a:xfrm>
            <a:off x="7448628" y="4161812"/>
            <a:ext cx="134684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Corona/</a:t>
            </a:r>
            <a:br>
              <a:rPr lang="de-DE" dirty="0" smtClean="0"/>
            </a:br>
            <a:r>
              <a:rPr lang="de-DE" dirty="0" err="1" smtClean="0"/>
              <a:t>Covid</a:t>
            </a:r>
            <a:endParaRPr lang="de-DE" dirty="0"/>
          </a:p>
        </p:txBody>
      </p:sp>
      <p:sp>
        <p:nvSpPr>
          <p:cNvPr id="29" name="Textfeld 28"/>
          <p:cNvSpPr txBox="1"/>
          <p:nvPr/>
        </p:nvSpPr>
        <p:spPr>
          <a:xfrm>
            <a:off x="3431960" y="6166738"/>
            <a:ext cx="8707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2007</a:t>
            </a:r>
            <a:endParaRPr lang="de-DE" dirty="0"/>
          </a:p>
        </p:txBody>
      </p:sp>
      <p:sp>
        <p:nvSpPr>
          <p:cNvPr id="30" name="Textfeld 29"/>
          <p:cNvSpPr txBox="1"/>
          <p:nvPr/>
        </p:nvSpPr>
        <p:spPr>
          <a:xfrm>
            <a:off x="6766016" y="6166738"/>
            <a:ext cx="14863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Jan 2020</a:t>
            </a:r>
            <a:endParaRPr lang="de-DE" dirty="0"/>
          </a:p>
        </p:txBody>
      </p:sp>
      <p:sp>
        <p:nvSpPr>
          <p:cNvPr id="31" name="Textfeld 30"/>
          <p:cNvSpPr txBox="1"/>
          <p:nvPr/>
        </p:nvSpPr>
        <p:spPr>
          <a:xfrm>
            <a:off x="263247" y="6168066"/>
            <a:ext cx="13805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. . . 1968</a:t>
            </a:r>
            <a:endParaRPr lang="de-DE" dirty="0"/>
          </a:p>
        </p:txBody>
      </p:sp>
      <p:cxnSp>
        <p:nvCxnSpPr>
          <p:cNvPr id="32" name="Gerade Verbindung mit Pfeil 31"/>
          <p:cNvCxnSpPr/>
          <p:nvPr/>
        </p:nvCxnSpPr>
        <p:spPr bwMode="auto">
          <a:xfrm>
            <a:off x="7967675" y="4891532"/>
            <a:ext cx="0" cy="875525"/>
          </a:xfrm>
          <a:prstGeom prst="straightConnector1">
            <a:avLst/>
          </a:prstGeom>
          <a:solidFill>
            <a:schemeClr val="accent1"/>
          </a:solidFill>
          <a:ln w="101600" cap="flat" cmpd="sng" algn="ctr">
            <a:solidFill>
              <a:srgbClr val="FF9B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4" name="Textfeld 33"/>
          <p:cNvSpPr txBox="1"/>
          <p:nvPr/>
        </p:nvSpPr>
        <p:spPr>
          <a:xfrm>
            <a:off x="40429" y="3752523"/>
            <a:ext cx="160332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 smtClean="0"/>
              <a:t>Randomi</a:t>
            </a:r>
            <a:r>
              <a:rPr lang="de-DE" dirty="0" smtClean="0"/>
              <a:t>-</a:t>
            </a:r>
            <a:br>
              <a:rPr lang="de-DE" dirty="0" smtClean="0"/>
            </a:br>
            <a:r>
              <a:rPr lang="de-DE" dirty="0" err="1" smtClean="0"/>
              <a:t>sierung</a:t>
            </a: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>1929</a:t>
            </a:r>
            <a:endParaRPr lang="de-DE" dirty="0"/>
          </a:p>
        </p:txBody>
      </p:sp>
      <p:sp>
        <p:nvSpPr>
          <p:cNvPr id="2" name="Textfeld 1"/>
          <p:cNvSpPr txBox="1"/>
          <p:nvPr/>
        </p:nvSpPr>
        <p:spPr>
          <a:xfrm>
            <a:off x="40429" y="72427"/>
            <a:ext cx="13292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rgbClr val="FF9B00"/>
                </a:solidFill>
              </a:rPr>
              <a:t>Qualität</a:t>
            </a:r>
            <a:endParaRPr lang="de-DE" dirty="0"/>
          </a:p>
        </p:txBody>
      </p:sp>
      <p:cxnSp>
        <p:nvCxnSpPr>
          <p:cNvPr id="20" name="Gerade Verbindung mit Pfeil 19"/>
          <p:cNvCxnSpPr/>
          <p:nvPr/>
        </p:nvCxnSpPr>
        <p:spPr bwMode="auto">
          <a:xfrm>
            <a:off x="99590" y="653867"/>
            <a:ext cx="1058650" cy="0"/>
          </a:xfrm>
          <a:prstGeom prst="straightConnector1">
            <a:avLst/>
          </a:prstGeom>
          <a:solidFill>
            <a:schemeClr val="accent1"/>
          </a:solidFill>
          <a:ln w="101600" cap="flat" cmpd="sng" algn="ctr">
            <a:solidFill>
              <a:srgbClr val="FF9B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10277164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66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411506"/>
            <a:ext cx="7772400" cy="2456329"/>
          </a:xfrm>
        </p:spPr>
        <p:txBody>
          <a:bodyPr/>
          <a:lstStyle/>
          <a:p>
            <a:pPr algn="ctr"/>
            <a:r>
              <a:rPr lang="de-DE" dirty="0" smtClean="0"/>
              <a:t>Neue Welt in 2007</a:t>
            </a:r>
            <a:br>
              <a:rPr lang="de-DE" dirty="0" smtClean="0"/>
            </a:br>
            <a:r>
              <a:rPr lang="de-DE" dirty="0"/>
              <a:t/>
            </a:r>
            <a:br>
              <a:rPr lang="de-DE" dirty="0"/>
            </a:br>
            <a:r>
              <a:rPr lang="de-DE" dirty="0" smtClean="0"/>
              <a:t>Die Lösung aller Probleme - Big Data . . . 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8677278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Big Data, Viktor Mayer Schoenberger (Buch) Politikwissenschaft"/>
          <p:cNvSpPr>
            <a:spLocks noChangeAspect="1" noChangeArrowheads="1"/>
          </p:cNvSpPr>
          <p:nvPr/>
        </p:nvSpPr>
        <p:spPr bwMode="auto">
          <a:xfrm>
            <a:off x="155575" y="-388938"/>
            <a:ext cx="571500" cy="819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5" name="AutoShape 4" descr="Big Data, Viktor Mayer Schoenberger (Buch) Politikwissenschaft"/>
          <p:cNvSpPr>
            <a:spLocks noChangeAspect="1" noChangeArrowheads="1"/>
          </p:cNvSpPr>
          <p:nvPr/>
        </p:nvSpPr>
        <p:spPr bwMode="auto">
          <a:xfrm>
            <a:off x="307975" y="-236538"/>
            <a:ext cx="571500" cy="819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6" name="AutoShape 6" descr="Bildergebnis für big data buch mayer-schönberger"/>
          <p:cNvSpPr>
            <a:spLocks noChangeAspect="1" noChangeArrowheads="1"/>
          </p:cNvSpPr>
          <p:nvPr/>
        </p:nvSpPr>
        <p:spPr bwMode="auto">
          <a:xfrm>
            <a:off x="155575" y="-731838"/>
            <a:ext cx="1066800" cy="1524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7" name="AutoShape 8" descr="Bildergebnis für big data buch mayer-schönberger"/>
          <p:cNvSpPr>
            <a:spLocks noChangeAspect="1" noChangeArrowheads="1"/>
          </p:cNvSpPr>
          <p:nvPr/>
        </p:nvSpPr>
        <p:spPr bwMode="auto">
          <a:xfrm>
            <a:off x="307975" y="-579438"/>
            <a:ext cx="1066800" cy="1524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9" name="Rechteck 8"/>
          <p:cNvSpPr/>
          <p:nvPr/>
        </p:nvSpPr>
        <p:spPr>
          <a:xfrm>
            <a:off x="3882632" y="5226538"/>
            <a:ext cx="326461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2000" dirty="0" smtClean="0">
                <a:solidFill>
                  <a:schemeClr val="tx1"/>
                </a:solidFill>
              </a:rPr>
              <a:t>Big </a:t>
            </a:r>
            <a:r>
              <a:rPr lang="de-DE" sz="2000" dirty="0">
                <a:solidFill>
                  <a:schemeClr val="tx1"/>
                </a:solidFill>
              </a:rPr>
              <a:t>Data: </a:t>
            </a:r>
            <a:endParaRPr lang="de-DE" sz="2000" dirty="0" smtClean="0">
              <a:solidFill>
                <a:schemeClr val="tx1"/>
              </a:solidFill>
            </a:endParaRPr>
          </a:p>
          <a:p>
            <a:r>
              <a:rPr lang="de-DE" sz="2000" dirty="0" smtClean="0">
                <a:solidFill>
                  <a:schemeClr val="tx1"/>
                </a:solidFill>
              </a:rPr>
              <a:t>Die </a:t>
            </a:r>
            <a:r>
              <a:rPr lang="de-DE" sz="2000" dirty="0">
                <a:solidFill>
                  <a:schemeClr val="tx1"/>
                </a:solidFill>
              </a:rPr>
              <a:t>Revolution, die unser Leben verändern </a:t>
            </a:r>
            <a:r>
              <a:rPr lang="de-DE" sz="2000" dirty="0" smtClean="0">
                <a:solidFill>
                  <a:schemeClr val="tx1"/>
                </a:solidFill>
              </a:rPr>
              <a:t>wird</a:t>
            </a:r>
            <a:endParaRPr lang="de-DE" sz="2000" dirty="0">
              <a:solidFill>
                <a:schemeClr val="tx1"/>
              </a:solidFill>
            </a:endParaRPr>
          </a:p>
        </p:txBody>
      </p:sp>
      <p:pic>
        <p:nvPicPr>
          <p:cNvPr id="10" name="Grafik 9" descr="big data buch mayer-schönberger - Google-Suche - Mozilla Firefox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942" t="36710" r="2156" b="39315"/>
          <a:stretch/>
        </p:blipFill>
        <p:spPr>
          <a:xfrm>
            <a:off x="7260724" y="4127821"/>
            <a:ext cx="1620904" cy="2214701"/>
          </a:xfrm>
          <a:prstGeom prst="rect">
            <a:avLst/>
          </a:prstGeom>
        </p:spPr>
      </p:pic>
      <p:sp>
        <p:nvSpPr>
          <p:cNvPr id="11" name="Textfeld 10"/>
          <p:cNvSpPr txBox="1"/>
          <p:nvPr/>
        </p:nvSpPr>
        <p:spPr>
          <a:xfrm>
            <a:off x="685800" y="1907894"/>
            <a:ext cx="4639412" cy="1631216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de-DE" sz="2000" dirty="0">
                <a:solidFill>
                  <a:schemeClr val="tx1"/>
                </a:solidFill>
              </a:rPr>
              <a:t>Chris Anderson </a:t>
            </a:r>
            <a:br>
              <a:rPr lang="de-DE" sz="2000" dirty="0">
                <a:solidFill>
                  <a:schemeClr val="tx1"/>
                </a:solidFill>
              </a:rPr>
            </a:br>
            <a:r>
              <a:rPr lang="de-DE" sz="2000" dirty="0">
                <a:solidFill>
                  <a:schemeClr val="tx1"/>
                </a:solidFill>
              </a:rPr>
              <a:t>16/2007 Wired Magazine:</a:t>
            </a:r>
          </a:p>
          <a:p>
            <a:r>
              <a:rPr lang="de-DE" sz="2000" dirty="0">
                <a:solidFill>
                  <a:schemeClr val="tx1"/>
                </a:solidFill>
              </a:rPr>
              <a:t/>
            </a:r>
            <a:br>
              <a:rPr lang="de-DE" sz="2000" dirty="0">
                <a:solidFill>
                  <a:schemeClr val="tx1"/>
                </a:solidFill>
              </a:rPr>
            </a:br>
            <a:r>
              <a:rPr lang="de-DE" sz="2000" dirty="0">
                <a:solidFill>
                  <a:schemeClr val="tx1"/>
                </a:solidFill>
              </a:rPr>
              <a:t>The End </a:t>
            </a:r>
            <a:r>
              <a:rPr lang="de-DE" sz="2000" dirty="0" err="1">
                <a:solidFill>
                  <a:schemeClr val="tx1"/>
                </a:solidFill>
              </a:rPr>
              <a:t>of</a:t>
            </a:r>
            <a:r>
              <a:rPr lang="de-DE" sz="2000" dirty="0">
                <a:solidFill>
                  <a:schemeClr val="tx1"/>
                </a:solidFill>
              </a:rPr>
              <a:t> </a:t>
            </a:r>
            <a:r>
              <a:rPr lang="de-DE" sz="2000" dirty="0" err="1">
                <a:solidFill>
                  <a:schemeClr val="tx1"/>
                </a:solidFill>
              </a:rPr>
              <a:t>Theory</a:t>
            </a:r>
            <a:r>
              <a:rPr lang="de-DE" sz="2000" dirty="0">
                <a:solidFill>
                  <a:schemeClr val="tx1"/>
                </a:solidFill>
              </a:rPr>
              <a:t>. The Data </a:t>
            </a:r>
            <a:r>
              <a:rPr lang="de-DE" sz="2000" dirty="0" err="1">
                <a:solidFill>
                  <a:schemeClr val="tx1"/>
                </a:solidFill>
              </a:rPr>
              <a:t>Deluge</a:t>
            </a:r>
            <a:r>
              <a:rPr lang="de-DE" sz="2000" dirty="0">
                <a:solidFill>
                  <a:schemeClr val="tx1"/>
                </a:solidFill>
              </a:rPr>
              <a:t/>
            </a:r>
            <a:br>
              <a:rPr lang="de-DE" sz="2000" dirty="0">
                <a:solidFill>
                  <a:schemeClr val="tx1"/>
                </a:solidFill>
              </a:rPr>
            </a:br>
            <a:r>
              <a:rPr lang="de-DE" sz="2000" dirty="0" err="1">
                <a:solidFill>
                  <a:schemeClr val="tx1"/>
                </a:solidFill>
              </a:rPr>
              <a:t>Makes</a:t>
            </a:r>
            <a:r>
              <a:rPr lang="de-DE" sz="2000" dirty="0">
                <a:solidFill>
                  <a:schemeClr val="tx1"/>
                </a:solidFill>
              </a:rPr>
              <a:t> </a:t>
            </a:r>
            <a:r>
              <a:rPr lang="de-DE" sz="2000" dirty="0" err="1">
                <a:solidFill>
                  <a:schemeClr val="tx1"/>
                </a:solidFill>
              </a:rPr>
              <a:t>the</a:t>
            </a:r>
            <a:r>
              <a:rPr lang="de-DE" sz="2000" dirty="0">
                <a:solidFill>
                  <a:schemeClr val="tx1"/>
                </a:solidFill>
              </a:rPr>
              <a:t> Scientific </a:t>
            </a:r>
            <a:r>
              <a:rPr lang="de-DE" sz="2000" dirty="0" err="1">
                <a:solidFill>
                  <a:schemeClr val="tx1"/>
                </a:solidFill>
              </a:rPr>
              <a:t>Method</a:t>
            </a:r>
            <a:r>
              <a:rPr lang="de-DE" sz="2000" dirty="0">
                <a:solidFill>
                  <a:schemeClr val="tx1"/>
                </a:solidFill>
              </a:rPr>
              <a:t> Obsolet</a:t>
            </a:r>
          </a:p>
        </p:txBody>
      </p:sp>
      <p:sp>
        <p:nvSpPr>
          <p:cNvPr id="8" name="Titel 7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631371"/>
          </a:xfrm>
        </p:spPr>
        <p:txBody>
          <a:bodyPr/>
          <a:lstStyle/>
          <a:p>
            <a:r>
              <a:rPr lang="de-DE" dirty="0" err="1" smtClean="0"/>
              <a:t>Methodikfreie</a:t>
            </a:r>
            <a:r>
              <a:rPr lang="de-DE" dirty="0" smtClean="0"/>
              <a:t> Zone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4289984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Fundamentale</a:t>
            </a:r>
            <a:r>
              <a:rPr lang="en-US" dirty="0" smtClean="0"/>
              <a:t> </a:t>
            </a:r>
            <a:r>
              <a:rPr lang="en-US" dirty="0" err="1" smtClean="0"/>
              <a:t>Widersprüche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85799" y="1981200"/>
            <a:ext cx="8090647" cy="4114800"/>
          </a:xfrm>
        </p:spPr>
        <p:txBody>
          <a:bodyPr/>
          <a:lstStyle/>
          <a:p>
            <a:r>
              <a:rPr lang="de-DE" dirty="0" smtClean="0"/>
              <a:t>Keine Definition</a:t>
            </a:r>
          </a:p>
          <a:p>
            <a:endParaRPr lang="de-DE" dirty="0"/>
          </a:p>
          <a:p>
            <a:r>
              <a:rPr lang="de-DE" dirty="0" smtClean="0"/>
              <a:t>Korrelation wird durch Datenmenge zu Kausalität. Systematisch falsch positive Zusammenhänge – “Bullshit </a:t>
            </a:r>
            <a:r>
              <a:rPr lang="de-DE" dirty="0"/>
              <a:t>G</a:t>
            </a:r>
            <a:r>
              <a:rPr lang="de-DE" dirty="0" smtClean="0"/>
              <a:t>enerator“</a:t>
            </a:r>
          </a:p>
          <a:p>
            <a:endParaRPr lang="de-DE" dirty="0" smtClean="0"/>
          </a:p>
          <a:p>
            <a:r>
              <a:rPr lang="de-DE" dirty="0" smtClean="0"/>
              <a:t>Big Data beansprucht, unstrukturierte Daten zu analysieren</a:t>
            </a:r>
            <a:br>
              <a:rPr lang="de-DE" dirty="0" smtClean="0"/>
            </a:br>
            <a:r>
              <a:rPr lang="de-DE" dirty="0" smtClean="0"/>
              <a:t>(Sehr große </a:t>
            </a:r>
            <a:r>
              <a:rPr lang="de-DE" dirty="0" err="1" smtClean="0"/>
              <a:t>Kohortenstudien</a:t>
            </a:r>
            <a:r>
              <a:rPr lang="de-DE" dirty="0" smtClean="0"/>
              <a:t> wie z. B. die deutsche nationale Kohorte sind nicht Big Data)</a:t>
            </a:r>
          </a:p>
          <a:p>
            <a:endParaRPr lang="de-DE" dirty="0"/>
          </a:p>
          <a:p>
            <a:r>
              <a:rPr lang="de-DE" dirty="0" smtClean="0"/>
              <a:t>Big Data kann Analysen nicht reproduzieren, da die reale Welt sich in jeder Sekunde verändert und nicht zurückgespult werden kann</a:t>
            </a:r>
          </a:p>
          <a:p>
            <a:endParaRPr lang="de-DE" dirty="0"/>
          </a:p>
          <a:p>
            <a:r>
              <a:rPr lang="de-DE" dirty="0" smtClean="0"/>
              <a:t>Mehr </a:t>
            </a:r>
            <a:r>
              <a:rPr lang="de-DE" dirty="0" smtClean="0"/>
              <a:t>Daten sind “besser</a:t>
            </a:r>
            <a:r>
              <a:rPr lang="de-DE" dirty="0" smtClean="0"/>
              <a:t>“: Falsch!!!</a:t>
            </a:r>
            <a:endParaRPr lang="de-DE" dirty="0" smtClean="0"/>
          </a:p>
          <a:p>
            <a:endParaRPr lang="de-DE" dirty="0"/>
          </a:p>
          <a:p>
            <a:pPr marL="0" indent="0">
              <a:buNone/>
            </a:pPr>
            <a:endParaRPr lang="de-DE" dirty="0" smtClean="0"/>
          </a:p>
          <a:p>
            <a:endParaRPr lang="de-DE" dirty="0"/>
          </a:p>
          <a:p>
            <a:pPr marL="0" indent="0">
              <a:buNone/>
            </a:pPr>
            <a:r>
              <a:rPr lang="de-DE" dirty="0" smtClean="0"/>
              <a:t> 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6336974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913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564776"/>
          </a:xfrm>
        </p:spPr>
        <p:txBody>
          <a:bodyPr/>
          <a:lstStyle/>
          <a:p>
            <a:r>
              <a:rPr lang="de-DE" dirty="0" smtClean="0"/>
              <a:t>Der Weg zur “Wahrheit“</a:t>
            </a:r>
            <a:endParaRPr lang="de-DE" dirty="0"/>
          </a:p>
        </p:txBody>
      </p:sp>
      <p:sp>
        <p:nvSpPr>
          <p:cNvPr id="8591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524000"/>
            <a:ext cx="7772400" cy="1757082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de-DE" dirty="0" err="1" smtClean="0"/>
              <a:t>Counterfactual</a:t>
            </a:r>
            <a:r>
              <a:rPr lang="de-DE" dirty="0" smtClean="0"/>
              <a:t> </a:t>
            </a:r>
            <a:r>
              <a:rPr lang="de-DE" dirty="0" err="1"/>
              <a:t>thinking</a:t>
            </a:r>
            <a:r>
              <a:rPr lang="de-DE" dirty="0"/>
              <a:t>: </a:t>
            </a:r>
            <a:r>
              <a:rPr lang="de-DE" dirty="0" err="1" smtClean="0"/>
              <a:t>What</a:t>
            </a:r>
            <a:r>
              <a:rPr lang="de-DE" dirty="0" smtClean="0"/>
              <a:t> </a:t>
            </a:r>
            <a:r>
              <a:rPr lang="de-DE" dirty="0" err="1" smtClean="0"/>
              <a:t>would</a:t>
            </a:r>
            <a:r>
              <a:rPr lang="de-DE" dirty="0" smtClean="0"/>
              <a:t> happen </a:t>
            </a:r>
            <a:r>
              <a:rPr lang="de-DE" dirty="0" err="1" smtClean="0"/>
              <a:t>if</a:t>
            </a:r>
            <a:r>
              <a:rPr lang="de-DE" dirty="0" smtClean="0"/>
              <a:t> </a:t>
            </a:r>
            <a:r>
              <a:rPr lang="de-DE" dirty="0"/>
              <a:t>. . </a:t>
            </a:r>
            <a:r>
              <a:rPr lang="de-DE" dirty="0" smtClean="0"/>
              <a:t>.</a:t>
            </a:r>
            <a:br>
              <a:rPr lang="de-DE" dirty="0" smtClean="0"/>
            </a:b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>Entscheidungsregeln für Individuen basieren auf Wahrscheinlichkeiten aus dem Vergleich von Gruppen</a:t>
            </a:r>
            <a:endParaRPr lang="de-DE" dirty="0"/>
          </a:p>
          <a:p>
            <a:endParaRPr lang="de-DE" dirty="0"/>
          </a:p>
          <a:p>
            <a:pPr>
              <a:buFontTx/>
              <a:buNone/>
            </a:pPr>
            <a:endParaRPr lang="de-DE" dirty="0"/>
          </a:p>
        </p:txBody>
      </p:sp>
      <p:pic>
        <p:nvPicPr>
          <p:cNvPr id="4" name="Grafik 3" descr="Das Ende des Zufalls | Wie Big Data uns und unser Leben vorhersagbar macht. - Mozilla Firefox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70" t="18107" r="21604"/>
          <a:stretch/>
        </p:blipFill>
        <p:spPr>
          <a:xfrm>
            <a:off x="4670607" y="3445907"/>
            <a:ext cx="4464424" cy="3403128"/>
          </a:xfrm>
          <a:prstGeom prst="rect">
            <a:avLst/>
          </a:prstGeom>
        </p:spPr>
      </p:pic>
      <p:sp>
        <p:nvSpPr>
          <p:cNvPr id="2" name="Textfeld 1"/>
          <p:cNvSpPr txBox="1"/>
          <p:nvPr/>
        </p:nvSpPr>
        <p:spPr>
          <a:xfrm>
            <a:off x="255493" y="4159623"/>
            <a:ext cx="41372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 smtClean="0"/>
              <a:t>Der Fluch der </a:t>
            </a:r>
            <a:r>
              <a:rPr lang="de-DE" sz="2000" dirty="0" err="1" smtClean="0"/>
              <a:t>Dimensionalität</a:t>
            </a:r>
            <a:endParaRPr lang="de-DE" sz="2000" dirty="0" smtClean="0"/>
          </a:p>
          <a:p>
            <a:r>
              <a:rPr lang="de-DE" sz="2000" dirty="0" smtClean="0"/>
              <a:t>(Richard </a:t>
            </a:r>
            <a:r>
              <a:rPr lang="de-DE" sz="2000" dirty="0" err="1" smtClean="0"/>
              <a:t>Bellman</a:t>
            </a:r>
            <a:r>
              <a:rPr lang="de-DE" sz="2000" dirty="0" smtClean="0"/>
              <a:t> 1957)</a:t>
            </a:r>
            <a:endParaRPr lang="de-DE" sz="2000" dirty="0"/>
          </a:p>
        </p:txBody>
      </p:sp>
      <p:sp>
        <p:nvSpPr>
          <p:cNvPr id="3" name="Textfeld 2"/>
          <p:cNvSpPr txBox="1"/>
          <p:nvPr/>
        </p:nvSpPr>
        <p:spPr>
          <a:xfrm>
            <a:off x="255493" y="5244353"/>
            <a:ext cx="424507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b="0" dirty="0"/>
              <a:t>Der Fluch der </a:t>
            </a:r>
            <a:r>
              <a:rPr lang="de-DE" sz="2000" b="0" dirty="0" err="1"/>
              <a:t>Dimensionalität</a:t>
            </a:r>
            <a:r>
              <a:rPr lang="de-DE" sz="2000" b="0" dirty="0"/>
              <a:t> ist </a:t>
            </a:r>
            <a:r>
              <a:rPr lang="de-DE" sz="2000" b="0" dirty="0" smtClean="0"/>
              <a:t/>
            </a:r>
            <a:br>
              <a:rPr lang="de-DE" sz="2000" b="0" dirty="0" smtClean="0"/>
            </a:br>
            <a:r>
              <a:rPr lang="de-DE" sz="2000" b="0" dirty="0" smtClean="0"/>
              <a:t>eine </a:t>
            </a:r>
            <a:r>
              <a:rPr lang="de-DE" sz="2000" b="0" dirty="0"/>
              <a:t>ernst zu nehmende Hürde </a:t>
            </a:r>
            <a:r>
              <a:rPr lang="de-DE" sz="2000" b="0" dirty="0" smtClean="0"/>
              <a:t/>
            </a:r>
            <a:br>
              <a:rPr lang="de-DE" sz="2000" b="0" dirty="0" smtClean="0"/>
            </a:br>
            <a:r>
              <a:rPr lang="de-DE" sz="2000" b="0" dirty="0" smtClean="0"/>
              <a:t>bei </a:t>
            </a:r>
            <a:r>
              <a:rPr lang="de-DE" sz="2000" i="1" dirty="0">
                <a:solidFill>
                  <a:srgbClr val="FF9B00"/>
                </a:solidFill>
              </a:rPr>
              <a:t>Maschinellen </a:t>
            </a:r>
            <a:r>
              <a:rPr lang="de-DE" sz="2000" i="1" dirty="0" smtClean="0">
                <a:solidFill>
                  <a:srgbClr val="FF9B00"/>
                </a:solidFill>
              </a:rPr>
              <a:t>Lern</a:t>
            </a:r>
            <a:r>
              <a:rPr lang="de-DE" sz="2000" dirty="0" smtClean="0">
                <a:solidFill>
                  <a:srgbClr val="FF9B00"/>
                </a:solidFill>
              </a:rPr>
              <a:t>-Problemen</a:t>
            </a:r>
            <a:r>
              <a:rPr lang="de-DE" sz="2000" b="0" dirty="0" smtClean="0"/>
              <a:t/>
            </a:r>
            <a:br>
              <a:rPr lang="de-DE" sz="2000" b="0" dirty="0" smtClean="0"/>
            </a:br>
            <a:r>
              <a:rPr lang="de-DE" sz="2000" b="0" dirty="0" smtClean="0"/>
              <a:t>		           (Wikipedia)</a:t>
            </a:r>
            <a:endParaRPr lang="de-DE" sz="2000" b="0" dirty="0"/>
          </a:p>
        </p:txBody>
      </p:sp>
      <p:sp>
        <p:nvSpPr>
          <p:cNvPr id="7" name="Textfeld 6"/>
          <p:cNvSpPr txBox="1"/>
          <p:nvPr/>
        </p:nvSpPr>
        <p:spPr>
          <a:xfrm>
            <a:off x="8413795" y="3790291"/>
            <a:ext cx="712271" cy="369332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de-DE" sz="1800" dirty="0" smtClean="0"/>
              <a:t>2013</a:t>
            </a:r>
            <a:endParaRPr lang="de-DE" sz="1800" dirty="0"/>
          </a:p>
        </p:txBody>
      </p:sp>
    </p:spTree>
    <p:extLst>
      <p:ext uri="{BB962C8B-B14F-4D97-AF65-F5344CB8AC3E}">
        <p14:creationId xmlns:p14="http://schemas.microsoft.com/office/powerpoint/2010/main" val="425893220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7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Fußzeilenplatzhalt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defRPr sz="2400" b="1">
                <a:solidFill>
                  <a:srgbClr val="FFFF00"/>
                </a:solidFill>
                <a:latin typeface="Arial" charset="0"/>
              </a:defRPr>
            </a:lvl1pPr>
            <a:lvl2pPr marL="742950" indent="-285750">
              <a:defRPr sz="2400" b="1">
                <a:solidFill>
                  <a:srgbClr val="FFFF00"/>
                </a:solidFill>
                <a:latin typeface="Arial" charset="0"/>
              </a:defRPr>
            </a:lvl2pPr>
            <a:lvl3pPr marL="1143000" indent="-228600">
              <a:defRPr sz="2400" b="1">
                <a:solidFill>
                  <a:srgbClr val="FFFF00"/>
                </a:solidFill>
                <a:latin typeface="Arial" charset="0"/>
              </a:defRPr>
            </a:lvl3pPr>
            <a:lvl4pPr marL="1600200" indent="-228600">
              <a:defRPr sz="2400" b="1">
                <a:solidFill>
                  <a:srgbClr val="FFFF00"/>
                </a:solidFill>
                <a:latin typeface="Arial" charset="0"/>
              </a:defRPr>
            </a:lvl4pPr>
            <a:lvl5pPr marL="2057400" indent="-228600">
              <a:defRPr sz="2400" b="1">
                <a:solidFill>
                  <a:srgbClr val="FFFF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FF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FF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FF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FF00"/>
                </a:solidFill>
                <a:latin typeface="Arial" charset="0"/>
              </a:defRPr>
            </a:lvl9pPr>
          </a:lstStyle>
          <a:p>
            <a:r>
              <a:rPr lang="de-DE" sz="1400" b="0" smtClean="0">
                <a:solidFill>
                  <a:srgbClr val="FFFFFF"/>
                </a:solidFill>
              </a:rPr>
              <a:t>http://www.cebm.net</a:t>
            </a:r>
          </a:p>
        </p:txBody>
      </p:sp>
      <p:sp>
        <p:nvSpPr>
          <p:cNvPr id="471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914400"/>
          </a:xfrm>
        </p:spPr>
        <p:txBody>
          <a:bodyPr/>
          <a:lstStyle/>
          <a:p>
            <a:r>
              <a:rPr lang="de-DE" dirty="0" smtClean="0"/>
              <a:t>Vom Experiment zu Real World Data XXL</a:t>
            </a:r>
            <a:endParaRPr lang="en-US" dirty="0" smtClean="0"/>
          </a:p>
        </p:txBody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057400" y="1752600"/>
            <a:ext cx="1828800" cy="914400"/>
          </a:xfrm>
          <a:noFill/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>
              <a:buFontTx/>
              <a:buNone/>
            </a:pPr>
            <a:r>
              <a:rPr lang="de-DE" sz="2200" b="1" i="1" dirty="0" smtClean="0"/>
              <a:t>Level der Evidenz</a:t>
            </a:r>
          </a:p>
        </p:txBody>
      </p:sp>
      <p:sp>
        <p:nvSpPr>
          <p:cNvPr id="47109" name="Rectangle 4"/>
          <p:cNvSpPr>
            <a:spLocks noChangeArrowheads="1"/>
          </p:cNvSpPr>
          <p:nvPr/>
        </p:nvSpPr>
        <p:spPr bwMode="auto">
          <a:xfrm>
            <a:off x="2057400" y="2667000"/>
            <a:ext cx="1828800" cy="685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ctr">
              <a:spcBef>
                <a:spcPct val="20000"/>
              </a:spcBef>
              <a:buFont typeface="Wingdings" pitchFamily="2" charset="2"/>
              <a:buNone/>
            </a:pPr>
            <a:r>
              <a:rPr lang="de-DE" sz="2200" b="0">
                <a:solidFill>
                  <a:srgbClr val="FFFFFF"/>
                </a:solidFill>
              </a:rPr>
              <a:t>I</a:t>
            </a:r>
          </a:p>
        </p:txBody>
      </p:sp>
      <p:sp>
        <p:nvSpPr>
          <p:cNvPr id="47110" name="Rectangle 5"/>
          <p:cNvSpPr>
            <a:spLocks noChangeArrowheads="1"/>
          </p:cNvSpPr>
          <p:nvPr/>
        </p:nvSpPr>
        <p:spPr bwMode="auto">
          <a:xfrm>
            <a:off x="2057400" y="3352800"/>
            <a:ext cx="1828800" cy="685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ctr">
              <a:spcBef>
                <a:spcPct val="20000"/>
              </a:spcBef>
              <a:buFont typeface="Wingdings" pitchFamily="2" charset="2"/>
              <a:buNone/>
            </a:pPr>
            <a:r>
              <a:rPr lang="de-DE" sz="2200" b="0">
                <a:solidFill>
                  <a:srgbClr val="FFFFFF"/>
                </a:solidFill>
              </a:rPr>
              <a:t>II</a:t>
            </a:r>
          </a:p>
        </p:txBody>
      </p:sp>
      <p:sp>
        <p:nvSpPr>
          <p:cNvPr id="47111" name="Rectangle 6"/>
          <p:cNvSpPr>
            <a:spLocks noChangeArrowheads="1"/>
          </p:cNvSpPr>
          <p:nvPr/>
        </p:nvSpPr>
        <p:spPr bwMode="auto">
          <a:xfrm>
            <a:off x="2057400" y="4038600"/>
            <a:ext cx="1828800" cy="685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ctr">
              <a:spcBef>
                <a:spcPct val="20000"/>
              </a:spcBef>
              <a:buFont typeface="Wingdings" pitchFamily="2" charset="2"/>
              <a:buNone/>
            </a:pPr>
            <a:r>
              <a:rPr lang="de-DE" sz="2200" b="0">
                <a:solidFill>
                  <a:srgbClr val="FFFFFF"/>
                </a:solidFill>
              </a:rPr>
              <a:t>III</a:t>
            </a:r>
          </a:p>
        </p:txBody>
      </p:sp>
      <p:sp>
        <p:nvSpPr>
          <p:cNvPr id="47112" name="Rectangle 7"/>
          <p:cNvSpPr>
            <a:spLocks noChangeArrowheads="1"/>
          </p:cNvSpPr>
          <p:nvPr/>
        </p:nvSpPr>
        <p:spPr bwMode="auto">
          <a:xfrm>
            <a:off x="2057400" y="4724400"/>
            <a:ext cx="1828800" cy="685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ctr">
              <a:spcBef>
                <a:spcPct val="20000"/>
              </a:spcBef>
              <a:buFont typeface="Wingdings" pitchFamily="2" charset="2"/>
              <a:buNone/>
            </a:pPr>
            <a:r>
              <a:rPr lang="de-DE" sz="2200" b="0">
                <a:solidFill>
                  <a:srgbClr val="FFFFFF"/>
                </a:solidFill>
              </a:rPr>
              <a:t>IV</a:t>
            </a:r>
          </a:p>
        </p:txBody>
      </p:sp>
      <p:sp>
        <p:nvSpPr>
          <p:cNvPr id="47113" name="Rectangle 8"/>
          <p:cNvSpPr>
            <a:spLocks noChangeArrowheads="1"/>
          </p:cNvSpPr>
          <p:nvPr/>
        </p:nvSpPr>
        <p:spPr bwMode="auto">
          <a:xfrm>
            <a:off x="2057400" y="5410200"/>
            <a:ext cx="1828800" cy="685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ctr">
              <a:spcBef>
                <a:spcPct val="20000"/>
              </a:spcBef>
              <a:buFont typeface="Wingdings" pitchFamily="2" charset="2"/>
              <a:buNone/>
            </a:pPr>
            <a:r>
              <a:rPr lang="de-DE" sz="2200" b="0">
                <a:solidFill>
                  <a:srgbClr val="FFFFFF"/>
                </a:solidFill>
              </a:rPr>
              <a:t>V</a:t>
            </a:r>
          </a:p>
        </p:txBody>
      </p:sp>
      <p:sp>
        <p:nvSpPr>
          <p:cNvPr id="47114" name="Rectangle 9"/>
          <p:cNvSpPr>
            <a:spLocks noChangeArrowheads="1"/>
          </p:cNvSpPr>
          <p:nvPr/>
        </p:nvSpPr>
        <p:spPr bwMode="auto">
          <a:xfrm>
            <a:off x="3886200" y="1752600"/>
            <a:ext cx="4572000" cy="914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ctr">
              <a:spcBef>
                <a:spcPct val="20000"/>
              </a:spcBef>
              <a:buFont typeface="Wingdings" pitchFamily="2" charset="2"/>
              <a:buNone/>
            </a:pPr>
            <a:r>
              <a:rPr lang="de-DE" sz="2200" b="0">
                <a:solidFill>
                  <a:srgbClr val="FFFFFF"/>
                </a:solidFill>
              </a:rPr>
              <a:t>Systematische Übersichtsarbeiten (Reviews)</a:t>
            </a:r>
          </a:p>
        </p:txBody>
      </p:sp>
      <p:sp>
        <p:nvSpPr>
          <p:cNvPr id="47115" name="Rectangle 10"/>
          <p:cNvSpPr>
            <a:spLocks noChangeArrowheads="1"/>
          </p:cNvSpPr>
          <p:nvPr/>
        </p:nvSpPr>
        <p:spPr bwMode="auto">
          <a:xfrm>
            <a:off x="3886200" y="2667000"/>
            <a:ext cx="4191000" cy="685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40000"/>
              </a:spcBef>
              <a:buFont typeface="Wingdings" pitchFamily="2" charset="2"/>
              <a:buNone/>
            </a:pPr>
            <a:r>
              <a:rPr lang="de-DE" sz="2200" b="0" dirty="0" smtClean="0">
                <a:solidFill>
                  <a:srgbClr val="FFFFFF"/>
                </a:solidFill>
              </a:rPr>
              <a:t>Experimentelle Studien</a:t>
            </a:r>
            <a:endParaRPr lang="de-DE" sz="2200" b="0" dirty="0">
              <a:solidFill>
                <a:srgbClr val="FFFFFF"/>
              </a:solidFill>
            </a:endParaRPr>
          </a:p>
        </p:txBody>
      </p:sp>
      <p:sp>
        <p:nvSpPr>
          <p:cNvPr id="47116" name="Rectangle 11"/>
          <p:cNvSpPr>
            <a:spLocks noChangeArrowheads="1"/>
          </p:cNvSpPr>
          <p:nvPr/>
        </p:nvSpPr>
        <p:spPr bwMode="auto">
          <a:xfrm>
            <a:off x="3886200" y="3352800"/>
            <a:ext cx="3733800" cy="685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 typeface="Wingdings" pitchFamily="2" charset="2"/>
              <a:buNone/>
            </a:pPr>
            <a:endParaRPr lang="de-DE" sz="2200" b="0" dirty="0">
              <a:solidFill>
                <a:srgbClr val="FFFFFF"/>
              </a:solidFill>
            </a:endParaRPr>
          </a:p>
        </p:txBody>
      </p:sp>
      <p:sp>
        <p:nvSpPr>
          <p:cNvPr id="47117" name="Rectangle 12"/>
          <p:cNvSpPr>
            <a:spLocks noChangeArrowheads="1"/>
          </p:cNvSpPr>
          <p:nvPr/>
        </p:nvSpPr>
        <p:spPr bwMode="auto">
          <a:xfrm>
            <a:off x="3886200" y="4038600"/>
            <a:ext cx="3429000" cy="685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 typeface="Wingdings" pitchFamily="2" charset="2"/>
              <a:buNone/>
            </a:pPr>
            <a:r>
              <a:rPr lang="de-DE" sz="2200" b="0" dirty="0" smtClean="0">
                <a:solidFill>
                  <a:srgbClr val="FFFFFF"/>
                </a:solidFill>
              </a:rPr>
              <a:t>Beobachtungsstudien</a:t>
            </a:r>
            <a:endParaRPr lang="de-DE" sz="2200" b="0" dirty="0">
              <a:solidFill>
                <a:srgbClr val="FFFFFF"/>
              </a:solidFill>
            </a:endParaRPr>
          </a:p>
        </p:txBody>
      </p:sp>
      <p:sp>
        <p:nvSpPr>
          <p:cNvPr id="47118" name="Rectangle 13"/>
          <p:cNvSpPr>
            <a:spLocks noChangeArrowheads="1"/>
          </p:cNvSpPr>
          <p:nvPr/>
        </p:nvSpPr>
        <p:spPr bwMode="auto">
          <a:xfrm>
            <a:off x="3886200" y="4724400"/>
            <a:ext cx="3124200" cy="685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 typeface="Wingdings" pitchFamily="2" charset="2"/>
              <a:buNone/>
            </a:pPr>
            <a:endParaRPr lang="de-DE" sz="2200" b="0" dirty="0">
              <a:solidFill>
                <a:srgbClr val="FFFFFF"/>
              </a:solidFill>
            </a:endParaRPr>
          </a:p>
        </p:txBody>
      </p:sp>
      <p:sp>
        <p:nvSpPr>
          <p:cNvPr id="47119" name="Rectangle 14"/>
          <p:cNvSpPr>
            <a:spLocks noChangeArrowheads="1"/>
          </p:cNvSpPr>
          <p:nvPr/>
        </p:nvSpPr>
        <p:spPr bwMode="auto">
          <a:xfrm>
            <a:off x="3886200" y="5410200"/>
            <a:ext cx="2819400" cy="685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 typeface="Wingdings" pitchFamily="2" charset="2"/>
              <a:buNone/>
            </a:pPr>
            <a:r>
              <a:rPr lang="de-DE" sz="2200" b="0" dirty="0" smtClean="0">
                <a:solidFill>
                  <a:srgbClr val="FFFFFF"/>
                </a:solidFill>
              </a:rPr>
              <a:t>Big Data</a:t>
            </a:r>
            <a:endParaRPr lang="de-DE" sz="2200" b="0" dirty="0">
              <a:solidFill>
                <a:srgbClr val="FFFFFF"/>
              </a:solidFill>
            </a:endParaRPr>
          </a:p>
        </p:txBody>
      </p:sp>
      <p:grpSp>
        <p:nvGrpSpPr>
          <p:cNvPr id="47120" name="Group 15"/>
          <p:cNvGrpSpPr>
            <a:grpSpLocks/>
          </p:cNvGrpSpPr>
          <p:nvPr/>
        </p:nvGrpSpPr>
        <p:grpSpPr bwMode="auto">
          <a:xfrm>
            <a:off x="228600" y="2667000"/>
            <a:ext cx="1447800" cy="3429000"/>
            <a:chOff x="144" y="1680"/>
            <a:chExt cx="912" cy="2160"/>
          </a:xfrm>
        </p:grpSpPr>
        <p:sp>
          <p:nvSpPr>
            <p:cNvPr id="47121" name="AutoShape 16"/>
            <p:cNvSpPr>
              <a:spLocks noChangeArrowheads="1"/>
            </p:cNvSpPr>
            <p:nvPr/>
          </p:nvSpPr>
          <p:spPr bwMode="auto">
            <a:xfrm>
              <a:off x="144" y="1680"/>
              <a:ext cx="912" cy="2160"/>
            </a:xfrm>
            <a:prstGeom prst="triangle">
              <a:avLst>
                <a:gd name="adj" fmla="val 50000"/>
              </a:avLst>
            </a:prstGeom>
            <a:noFill/>
            <a:ln w="101600">
              <a:solidFill>
                <a:srgbClr val="FF9B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  <p:sp>
          <p:nvSpPr>
            <p:cNvPr id="47122" name="Text Box 17"/>
            <p:cNvSpPr txBox="1">
              <a:spLocks noChangeArrowheads="1"/>
            </p:cNvSpPr>
            <p:nvPr/>
          </p:nvSpPr>
          <p:spPr bwMode="auto">
            <a:xfrm rot="-5400000">
              <a:off x="334" y="3093"/>
              <a:ext cx="52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01600">
                  <a:solidFill>
                    <a:schemeClr val="hlink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rgbClr val="FFFF00"/>
                  </a:solidFill>
                  <a:latin typeface="Arial" charset="0"/>
                </a:defRPr>
              </a:lvl1pPr>
              <a:lvl2pPr marL="742950" indent="-285750">
                <a:defRPr sz="2400" b="1">
                  <a:solidFill>
                    <a:srgbClr val="FFFF00"/>
                  </a:solidFill>
                  <a:latin typeface="Arial" charset="0"/>
                </a:defRPr>
              </a:lvl2pPr>
              <a:lvl3pPr marL="1143000" indent="-228600">
                <a:defRPr sz="2400" b="1">
                  <a:solidFill>
                    <a:srgbClr val="FFFF00"/>
                  </a:solidFill>
                  <a:latin typeface="Arial" charset="0"/>
                </a:defRPr>
              </a:lvl3pPr>
              <a:lvl4pPr marL="1600200" indent="-228600">
                <a:defRPr sz="2400" b="1">
                  <a:solidFill>
                    <a:srgbClr val="FFFF00"/>
                  </a:solidFill>
                  <a:latin typeface="Arial" charset="0"/>
                </a:defRPr>
              </a:lvl4pPr>
              <a:lvl5pPr marL="2057400" indent="-228600">
                <a:defRPr sz="2400" b="1">
                  <a:solidFill>
                    <a:srgbClr val="FFFF0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FFF0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FFF0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FFF0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FFF00"/>
                  </a:solidFill>
                  <a:latin typeface="Arial" charset="0"/>
                </a:defRPr>
              </a:lvl9pPr>
            </a:lstStyle>
            <a:p>
              <a:r>
                <a:rPr lang="de-DE"/>
                <a:t>Bias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77563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66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411506"/>
            <a:ext cx="7772400" cy="2456329"/>
          </a:xfrm>
        </p:spPr>
        <p:txBody>
          <a:bodyPr/>
          <a:lstStyle/>
          <a:p>
            <a:pPr algn="ctr"/>
            <a:r>
              <a:rPr lang="de-DE" dirty="0" smtClean="0"/>
              <a:t>Die Pandemie:</a:t>
            </a:r>
            <a:br>
              <a:rPr lang="de-DE" dirty="0" smtClean="0"/>
            </a:br>
            <a:r>
              <a:rPr lang="de-DE" dirty="0" smtClean="0"/>
              <a:t> </a:t>
            </a:r>
            <a:r>
              <a:rPr lang="de-DE" dirty="0"/>
              <a:t/>
            </a:r>
            <a:br>
              <a:rPr lang="de-DE" dirty="0"/>
            </a:br>
            <a:r>
              <a:rPr lang="de-DE" dirty="0" smtClean="0"/>
              <a:t>Evidenz/</a:t>
            </a:r>
            <a:r>
              <a:rPr lang="de-DE" dirty="0" err="1" smtClean="0"/>
              <a:t>Evidence</a:t>
            </a:r>
            <a:r>
              <a:rPr lang="de-DE" dirty="0" smtClean="0"/>
              <a:t> in Corona-Zeiten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1937802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encrypted-tbn0.gstatic.com/images?q=tbn:ANd9GcTgUKc0PQwvOpLBxpD-R58Od8X8iv8gwrPs5RZR9wONbBfpKI3I_Gh1vnkIxg7tSdO_dP6OrwQ&amp;usqp=CA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676" y="2361806"/>
            <a:ext cx="2400300" cy="2400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Gerade Verbindung mit Pfeil 2"/>
          <p:cNvCxnSpPr/>
          <p:nvPr/>
        </p:nvCxnSpPr>
        <p:spPr bwMode="auto">
          <a:xfrm>
            <a:off x="1041149" y="2000816"/>
            <a:ext cx="615635" cy="932507"/>
          </a:xfrm>
          <a:prstGeom prst="straightConnector1">
            <a:avLst/>
          </a:prstGeom>
          <a:solidFill>
            <a:schemeClr val="accent1"/>
          </a:solidFill>
          <a:ln w="101600" cap="flat" cmpd="sng" algn="ctr">
            <a:solidFill>
              <a:srgbClr val="FFFF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" name="Gerade Verbindung mit Pfeil 4"/>
          <p:cNvCxnSpPr/>
          <p:nvPr/>
        </p:nvCxnSpPr>
        <p:spPr bwMode="auto">
          <a:xfrm>
            <a:off x="4886575" y="4689694"/>
            <a:ext cx="3641789" cy="72413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FFFF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Gerade Verbindung mit Pfeil 9"/>
          <p:cNvCxnSpPr/>
          <p:nvPr/>
        </p:nvCxnSpPr>
        <p:spPr bwMode="auto">
          <a:xfrm>
            <a:off x="2252019" y="1683945"/>
            <a:ext cx="0" cy="1204111"/>
          </a:xfrm>
          <a:prstGeom prst="straightConnector1">
            <a:avLst/>
          </a:prstGeom>
          <a:solidFill>
            <a:schemeClr val="accent1"/>
          </a:solidFill>
          <a:ln w="101600" cap="flat" cmpd="sng" algn="ctr">
            <a:solidFill>
              <a:srgbClr val="FFFF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" name="Gerade Verbindung mit Pfeil 11"/>
          <p:cNvCxnSpPr/>
          <p:nvPr/>
        </p:nvCxnSpPr>
        <p:spPr bwMode="auto">
          <a:xfrm flipH="1">
            <a:off x="2650372" y="434566"/>
            <a:ext cx="355378" cy="2498757"/>
          </a:xfrm>
          <a:prstGeom prst="straightConnector1">
            <a:avLst/>
          </a:prstGeom>
          <a:solidFill>
            <a:schemeClr val="accent1"/>
          </a:solidFill>
          <a:ln w="101600" cap="flat" cmpd="sng" algn="ctr">
            <a:solidFill>
              <a:srgbClr val="FFFF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3" name="Textfeld 12"/>
          <p:cNvSpPr txBox="1"/>
          <p:nvPr/>
        </p:nvSpPr>
        <p:spPr>
          <a:xfrm>
            <a:off x="802548" y="190123"/>
            <a:ext cx="177766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Studien:</a:t>
            </a:r>
          </a:p>
          <a:p>
            <a:r>
              <a:rPr lang="de-DE" dirty="0" smtClean="0"/>
              <a:t>Tausende+</a:t>
            </a:r>
            <a:endParaRPr lang="de-DE" dirty="0"/>
          </a:p>
        </p:txBody>
      </p:sp>
      <p:sp>
        <p:nvSpPr>
          <p:cNvPr id="15" name="Textfeld 14"/>
          <p:cNvSpPr txBox="1"/>
          <p:nvPr/>
        </p:nvSpPr>
        <p:spPr>
          <a:xfrm>
            <a:off x="1068502" y="5214797"/>
            <a:ext cx="17491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&lt;</a:t>
            </a:r>
            <a:r>
              <a:rPr lang="de-DE" dirty="0" smtClean="0"/>
              <a:t>Dutzende</a:t>
            </a:r>
          </a:p>
        </p:txBody>
      </p:sp>
      <p:cxnSp>
        <p:nvCxnSpPr>
          <p:cNvPr id="17" name="Gerade Verbindung mit Pfeil 16"/>
          <p:cNvCxnSpPr/>
          <p:nvPr/>
        </p:nvCxnSpPr>
        <p:spPr bwMode="auto">
          <a:xfrm flipV="1">
            <a:off x="4922790" y="3449370"/>
            <a:ext cx="2537265" cy="1222208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FFFF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" name="Gerade Verbindung mit Pfeil 18"/>
          <p:cNvCxnSpPr/>
          <p:nvPr/>
        </p:nvCxnSpPr>
        <p:spPr bwMode="auto">
          <a:xfrm flipH="1" flipV="1">
            <a:off x="4886575" y="1240325"/>
            <a:ext cx="36215" cy="3431253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FFFF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Gerade Verbindung mit Pfeil 21"/>
          <p:cNvCxnSpPr/>
          <p:nvPr/>
        </p:nvCxnSpPr>
        <p:spPr bwMode="auto">
          <a:xfrm>
            <a:off x="1539089" y="1021120"/>
            <a:ext cx="341737" cy="1581751"/>
          </a:xfrm>
          <a:prstGeom prst="straightConnector1">
            <a:avLst/>
          </a:prstGeom>
          <a:solidFill>
            <a:schemeClr val="accent1"/>
          </a:solidFill>
          <a:ln w="101600" cap="flat" cmpd="sng" algn="ctr">
            <a:solidFill>
              <a:srgbClr val="FFFF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4" name="Textfeld 23"/>
          <p:cNvSpPr txBox="1"/>
          <p:nvPr/>
        </p:nvSpPr>
        <p:spPr>
          <a:xfrm>
            <a:off x="7888445" y="4947688"/>
            <a:ext cx="63991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dirty="0" smtClean="0"/>
              <a:t>Zeit</a:t>
            </a:r>
            <a:endParaRPr lang="de-DE" sz="2000" dirty="0"/>
          </a:p>
        </p:txBody>
      </p:sp>
      <p:sp>
        <p:nvSpPr>
          <p:cNvPr id="26" name="Textfeld 25"/>
          <p:cNvSpPr txBox="1"/>
          <p:nvPr/>
        </p:nvSpPr>
        <p:spPr>
          <a:xfrm rot="20054479">
            <a:off x="6548618" y="3672456"/>
            <a:ext cx="102624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dirty="0" smtClean="0"/>
              <a:t>Anzahl</a:t>
            </a:r>
            <a:endParaRPr lang="de-DE" sz="2000" dirty="0"/>
          </a:p>
        </p:txBody>
      </p:sp>
      <p:sp>
        <p:nvSpPr>
          <p:cNvPr id="27" name="Textfeld 26"/>
          <p:cNvSpPr txBox="1"/>
          <p:nvPr/>
        </p:nvSpPr>
        <p:spPr>
          <a:xfrm rot="16200000">
            <a:off x="3994524" y="1698589"/>
            <a:ext cx="11368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dirty="0" smtClean="0"/>
              <a:t>Qualität</a:t>
            </a:r>
            <a:endParaRPr lang="de-DE" sz="2000" dirty="0"/>
          </a:p>
        </p:txBody>
      </p:sp>
      <p:sp>
        <p:nvSpPr>
          <p:cNvPr id="25" name="Textfeld 24"/>
          <p:cNvSpPr txBox="1"/>
          <p:nvPr/>
        </p:nvSpPr>
        <p:spPr>
          <a:xfrm>
            <a:off x="6536698" y="475337"/>
            <a:ext cx="24080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Normale </a:t>
            </a:r>
            <a:r>
              <a:rPr lang="de-DE" dirty="0"/>
              <a:t>Z</a:t>
            </a:r>
            <a:r>
              <a:rPr lang="de-DE" dirty="0" smtClean="0"/>
              <a:t>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3947254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encrypted-tbn0.gstatic.com/images?q=tbn:ANd9GcTgUKc0PQwvOpLBxpD-R58Od8X8iv8gwrPs5RZR9wONbBfpKI3I_Gh1vnkIxg7tSdO_dP6OrwQ&amp;usqp=CA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676" y="2361806"/>
            <a:ext cx="2400300" cy="2400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Gerade Verbindung mit Pfeil 2"/>
          <p:cNvCxnSpPr/>
          <p:nvPr/>
        </p:nvCxnSpPr>
        <p:spPr bwMode="auto">
          <a:xfrm>
            <a:off x="1041149" y="2000816"/>
            <a:ext cx="615635" cy="932507"/>
          </a:xfrm>
          <a:prstGeom prst="straightConnector1">
            <a:avLst/>
          </a:prstGeom>
          <a:solidFill>
            <a:schemeClr val="accent1"/>
          </a:solidFill>
          <a:ln w="101600" cap="flat" cmpd="sng" algn="ctr">
            <a:solidFill>
              <a:srgbClr val="FFFF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" name="Gerade Verbindung mit Pfeil 4"/>
          <p:cNvCxnSpPr/>
          <p:nvPr/>
        </p:nvCxnSpPr>
        <p:spPr bwMode="auto">
          <a:xfrm>
            <a:off x="4886575" y="4689694"/>
            <a:ext cx="645092" cy="0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FFFF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Gerade Verbindung mit Pfeil 9"/>
          <p:cNvCxnSpPr/>
          <p:nvPr/>
        </p:nvCxnSpPr>
        <p:spPr bwMode="auto">
          <a:xfrm>
            <a:off x="2252019" y="1683945"/>
            <a:ext cx="0" cy="1204111"/>
          </a:xfrm>
          <a:prstGeom prst="straightConnector1">
            <a:avLst/>
          </a:prstGeom>
          <a:solidFill>
            <a:schemeClr val="accent1"/>
          </a:solidFill>
          <a:ln w="101600" cap="flat" cmpd="sng" algn="ctr">
            <a:solidFill>
              <a:srgbClr val="FFFF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" name="Gerade Verbindung mit Pfeil 11"/>
          <p:cNvCxnSpPr/>
          <p:nvPr/>
        </p:nvCxnSpPr>
        <p:spPr bwMode="auto">
          <a:xfrm flipH="1">
            <a:off x="2650372" y="434566"/>
            <a:ext cx="355378" cy="2498757"/>
          </a:xfrm>
          <a:prstGeom prst="straightConnector1">
            <a:avLst/>
          </a:prstGeom>
          <a:solidFill>
            <a:schemeClr val="accent1"/>
          </a:solidFill>
          <a:ln w="101600" cap="flat" cmpd="sng" algn="ctr">
            <a:solidFill>
              <a:srgbClr val="FFFF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3" name="Textfeld 12"/>
          <p:cNvSpPr txBox="1"/>
          <p:nvPr/>
        </p:nvSpPr>
        <p:spPr>
          <a:xfrm>
            <a:off x="802548" y="190123"/>
            <a:ext cx="177766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Studien:</a:t>
            </a:r>
          </a:p>
          <a:p>
            <a:r>
              <a:rPr lang="de-DE" dirty="0" smtClean="0"/>
              <a:t>Tausende+</a:t>
            </a:r>
            <a:endParaRPr lang="de-DE" dirty="0"/>
          </a:p>
        </p:txBody>
      </p:sp>
      <p:sp>
        <p:nvSpPr>
          <p:cNvPr id="15" name="Textfeld 14"/>
          <p:cNvSpPr txBox="1"/>
          <p:nvPr/>
        </p:nvSpPr>
        <p:spPr>
          <a:xfrm>
            <a:off x="1068502" y="5214797"/>
            <a:ext cx="17491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&lt;</a:t>
            </a:r>
            <a:r>
              <a:rPr lang="de-DE" dirty="0" smtClean="0"/>
              <a:t>Dutzende</a:t>
            </a:r>
          </a:p>
        </p:txBody>
      </p:sp>
      <p:cxnSp>
        <p:nvCxnSpPr>
          <p:cNvPr id="17" name="Gerade Verbindung mit Pfeil 16"/>
          <p:cNvCxnSpPr/>
          <p:nvPr/>
        </p:nvCxnSpPr>
        <p:spPr bwMode="auto">
          <a:xfrm flipV="1">
            <a:off x="4922790" y="2706986"/>
            <a:ext cx="4221210" cy="1964592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FFFF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" name="Gerade Verbindung mit Pfeil 18"/>
          <p:cNvCxnSpPr/>
          <p:nvPr/>
        </p:nvCxnSpPr>
        <p:spPr bwMode="auto">
          <a:xfrm flipH="1" flipV="1">
            <a:off x="4886575" y="1240325"/>
            <a:ext cx="36215" cy="3431253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FFFF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Gerade Verbindung mit Pfeil 21"/>
          <p:cNvCxnSpPr/>
          <p:nvPr/>
        </p:nvCxnSpPr>
        <p:spPr bwMode="auto">
          <a:xfrm>
            <a:off x="1539089" y="1021120"/>
            <a:ext cx="341737" cy="1581751"/>
          </a:xfrm>
          <a:prstGeom prst="straightConnector1">
            <a:avLst/>
          </a:prstGeom>
          <a:solidFill>
            <a:schemeClr val="accent1"/>
          </a:solidFill>
          <a:ln w="101600" cap="flat" cmpd="sng" algn="ctr">
            <a:solidFill>
              <a:srgbClr val="FFFF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4" name="Textfeld 23"/>
          <p:cNvSpPr txBox="1"/>
          <p:nvPr/>
        </p:nvSpPr>
        <p:spPr>
          <a:xfrm>
            <a:off x="4891748" y="4814687"/>
            <a:ext cx="63991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dirty="0" smtClean="0"/>
              <a:t>Zeit</a:t>
            </a:r>
            <a:endParaRPr lang="de-DE" sz="2000" dirty="0"/>
          </a:p>
        </p:txBody>
      </p:sp>
      <p:sp>
        <p:nvSpPr>
          <p:cNvPr id="26" name="Textfeld 25"/>
          <p:cNvSpPr txBox="1"/>
          <p:nvPr/>
        </p:nvSpPr>
        <p:spPr>
          <a:xfrm rot="20054479">
            <a:off x="8132893" y="3038746"/>
            <a:ext cx="102624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dirty="0" smtClean="0"/>
              <a:t>Anzahl</a:t>
            </a:r>
            <a:endParaRPr lang="de-DE" sz="2000" dirty="0"/>
          </a:p>
        </p:txBody>
      </p:sp>
      <p:sp>
        <p:nvSpPr>
          <p:cNvPr id="27" name="Textfeld 26"/>
          <p:cNvSpPr txBox="1"/>
          <p:nvPr/>
        </p:nvSpPr>
        <p:spPr>
          <a:xfrm rot="16200000">
            <a:off x="3723617" y="1698589"/>
            <a:ext cx="167866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dirty="0" smtClean="0"/>
              <a:t>Qualität ???</a:t>
            </a:r>
            <a:endParaRPr lang="de-DE" sz="2000" dirty="0"/>
          </a:p>
        </p:txBody>
      </p:sp>
      <p:sp>
        <p:nvSpPr>
          <p:cNvPr id="25" name="Textfeld 24"/>
          <p:cNvSpPr txBox="1"/>
          <p:nvPr/>
        </p:nvSpPr>
        <p:spPr>
          <a:xfrm>
            <a:off x="6536698" y="475337"/>
            <a:ext cx="24400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Corona - Zeiten</a:t>
            </a:r>
            <a:endParaRPr lang="de-DE" dirty="0"/>
          </a:p>
        </p:txBody>
      </p:sp>
      <p:sp>
        <p:nvSpPr>
          <p:cNvPr id="6" name="AutoShape 2" descr="Browin Trichter groß Ø 22-25-31 cm Einfülltrichter Kunststoff Weinballon  Glasballon (Ø 31 cm): Amazon.de: Küche &amp; Haushalt"/>
          <p:cNvSpPr>
            <a:spLocks noChangeAspect="1" noChangeArrowheads="1"/>
          </p:cNvSpPr>
          <p:nvPr/>
        </p:nvSpPr>
        <p:spPr bwMode="auto">
          <a:xfrm>
            <a:off x="155575" y="-852488"/>
            <a:ext cx="2171700" cy="1790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7" name="AutoShape 4" descr="Browin Trichter groß Ø 22-25-31 cm Einfülltrichter Kunststoff Weinballon  Glasballon (Ø 31 cm): Amazon.de: Küche &amp; Haushalt"/>
          <p:cNvSpPr>
            <a:spLocks noChangeAspect="1" noChangeArrowheads="1"/>
          </p:cNvSpPr>
          <p:nvPr/>
        </p:nvSpPr>
        <p:spPr bwMode="auto">
          <a:xfrm>
            <a:off x="307975" y="-700088"/>
            <a:ext cx="2171700" cy="1790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8" name="AutoShape 6" descr="Browin Trichter groß Ø 22-25-31 cm Einfülltrichter Kunststoff Weinballon  Glasballon (Ø 31 cm): Amazon.de: Küche &amp; Haushalt"/>
          <p:cNvSpPr>
            <a:spLocks noChangeAspect="1" noChangeArrowheads="1"/>
          </p:cNvSpPr>
          <p:nvPr/>
        </p:nvSpPr>
        <p:spPr bwMode="auto">
          <a:xfrm>
            <a:off x="460375" y="-547688"/>
            <a:ext cx="2171700" cy="1790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894498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66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706987"/>
            <a:ext cx="7772400" cy="1077614"/>
          </a:xfrm>
        </p:spPr>
        <p:txBody>
          <a:bodyPr/>
          <a:lstStyle/>
          <a:p>
            <a:pPr algn="ctr"/>
            <a:r>
              <a:rPr lang="en-US" dirty="0" smtClean="0"/>
              <a:t>Mitten in </a:t>
            </a:r>
            <a:r>
              <a:rPr lang="en-US" dirty="0" err="1" smtClean="0"/>
              <a:t>einer</a:t>
            </a:r>
            <a:r>
              <a:rPr lang="en-US" dirty="0" smtClean="0"/>
              <a:t> </a:t>
            </a:r>
            <a:r>
              <a:rPr lang="en-US" dirty="0" err="1" smtClean="0"/>
              <a:t>gigantischen</a:t>
            </a:r>
            <a:r>
              <a:rPr lang="en-US" dirty="0" smtClean="0"/>
              <a:t> </a:t>
            </a:r>
            <a:r>
              <a:rPr lang="en-US" dirty="0" err="1" smtClean="0"/>
              <a:t>Beobachtungsstudie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6344556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66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706987"/>
            <a:ext cx="7772400" cy="1077614"/>
          </a:xfrm>
        </p:spPr>
        <p:txBody>
          <a:bodyPr/>
          <a:lstStyle/>
          <a:p>
            <a:pPr algn="ctr"/>
            <a:r>
              <a:rPr lang="en-US" dirty="0" err="1" smtClean="0"/>
              <a:t>Schließen</a:t>
            </a:r>
            <a:r>
              <a:rPr lang="en-US" dirty="0" smtClean="0"/>
              <a:t> </a:t>
            </a:r>
            <a:r>
              <a:rPr lang="en-US" dirty="0" err="1" smtClean="0"/>
              <a:t>oder</a:t>
            </a:r>
            <a:r>
              <a:rPr lang="en-US" dirty="0" smtClean="0"/>
              <a:t> </a:t>
            </a:r>
            <a:r>
              <a:rPr lang="en-US" dirty="0" err="1" smtClean="0"/>
              <a:t>Öffnen</a:t>
            </a:r>
            <a:r>
              <a:rPr lang="en-US" dirty="0" smtClean="0"/>
              <a:t>:</a:t>
            </a:r>
            <a:br>
              <a:rPr lang="en-US" dirty="0" smtClean="0"/>
            </a:br>
            <a:r>
              <a:rPr lang="en-US" dirty="0" smtClean="0"/>
              <a:t>z. B. </a:t>
            </a:r>
            <a:r>
              <a:rPr lang="en-US" dirty="0" err="1" smtClean="0"/>
              <a:t>Schulen</a:t>
            </a:r>
            <a:r>
              <a:rPr lang="en-US" dirty="0" smtClean="0"/>
              <a:t> und </a:t>
            </a:r>
            <a:r>
              <a:rPr lang="en-US" dirty="0" err="1" smtClean="0"/>
              <a:t>Kitas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1924209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 descr="A Huge Covid-19 Natural Experiment Is Underway—in Classrooms | WIRED - Mozilla Firefox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7" t="18637" r="9010" b="5813"/>
          <a:stretch/>
        </p:blipFill>
        <p:spPr>
          <a:xfrm>
            <a:off x="307818" y="1004962"/>
            <a:ext cx="8548940" cy="4182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630587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/>
          <p:cNvSpPr txBox="1"/>
          <p:nvPr/>
        </p:nvSpPr>
        <p:spPr>
          <a:xfrm>
            <a:off x="190123" y="2764020"/>
            <a:ext cx="88361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“Estimate </a:t>
            </a:r>
            <a:r>
              <a:rPr lang="en-US" sz="2000" dirty="0"/>
              <a:t>the relative effect of keeping schools </a:t>
            </a:r>
            <a:r>
              <a:rPr lang="en-US" sz="2000" dirty="0" smtClean="0"/>
              <a:t>partially </a:t>
            </a:r>
            <a:r>
              <a:rPr lang="en-US" sz="2000" dirty="0"/>
              <a:t>closed versus fully reopening schools </a:t>
            </a:r>
            <a:r>
              <a:rPr lang="en-US" sz="2000" dirty="0" smtClean="0"/>
              <a:t>on </a:t>
            </a:r>
            <a:r>
              <a:rPr lang="en-US" sz="2000" dirty="0"/>
              <a:t>community </a:t>
            </a:r>
            <a:r>
              <a:rPr lang="en-US" sz="2000" dirty="0" smtClean="0"/>
              <a:t>transmission . . . .”</a:t>
            </a:r>
            <a:endParaRPr lang="de-DE" sz="2000" dirty="0"/>
          </a:p>
        </p:txBody>
      </p:sp>
      <p:sp>
        <p:nvSpPr>
          <p:cNvPr id="4" name="Textfeld 3"/>
          <p:cNvSpPr txBox="1"/>
          <p:nvPr/>
        </p:nvSpPr>
        <p:spPr>
          <a:xfrm>
            <a:off x="190122" y="4137466"/>
            <a:ext cx="889217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Our Minister of Health said at a press conference May 7 </a:t>
            </a:r>
            <a:r>
              <a:rPr lang="en-US" sz="2000" dirty="0" smtClean="0"/>
              <a:t>(2020) that </a:t>
            </a:r>
            <a:r>
              <a:rPr lang="en-US" sz="2000" dirty="0" smtClean="0"/>
              <a:t>he </a:t>
            </a:r>
          </a:p>
          <a:p>
            <a:r>
              <a:rPr lang="en-US" sz="2000" dirty="0" smtClean="0"/>
              <a:t>thought </a:t>
            </a:r>
            <a:r>
              <a:rPr lang="en-US" sz="2000" dirty="0"/>
              <a:t>a trial was a good idea, but in their assessment </a:t>
            </a:r>
            <a:r>
              <a:rPr lang="en-US" sz="2000" dirty="0" smtClean="0"/>
              <a:t>it </a:t>
            </a:r>
            <a:r>
              <a:rPr lang="en-US" sz="2000" dirty="0"/>
              <a:t>would be </a:t>
            </a:r>
            <a:r>
              <a:rPr lang="en-US" sz="2000" dirty="0">
                <a:solidFill>
                  <a:srgbClr val="FF9B00"/>
                </a:solidFill>
              </a:rPr>
              <a:t>too </a:t>
            </a:r>
            <a:endParaRPr lang="en-US" sz="2000" dirty="0" smtClean="0">
              <a:solidFill>
                <a:srgbClr val="FF9B00"/>
              </a:solidFill>
            </a:endParaRPr>
          </a:p>
          <a:p>
            <a:r>
              <a:rPr lang="en-US" sz="2000" dirty="0" smtClean="0">
                <a:solidFill>
                  <a:srgbClr val="FF9B00"/>
                </a:solidFill>
              </a:rPr>
              <a:t>difficult </a:t>
            </a:r>
            <a:r>
              <a:rPr lang="en-US" sz="2000" dirty="0">
                <a:solidFill>
                  <a:srgbClr val="FF9B00"/>
                </a:solidFill>
              </a:rPr>
              <a:t>to get popular support for it</a:t>
            </a:r>
            <a:r>
              <a:rPr lang="en-US" sz="2000" dirty="0"/>
              <a:t>. </a:t>
            </a:r>
            <a:endParaRPr lang="de-DE" sz="2000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Schulschließungen in Norwegen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4137820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048"/>
          <a:stretch/>
        </p:blipFill>
        <p:spPr bwMode="auto">
          <a:xfrm>
            <a:off x="31532" y="18975"/>
            <a:ext cx="9095276" cy="24254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83" y="2550303"/>
            <a:ext cx="9112468" cy="19473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287"/>
          <a:stretch/>
        </p:blipFill>
        <p:spPr bwMode="auto">
          <a:xfrm>
            <a:off x="3892192" y="4741084"/>
            <a:ext cx="5207000" cy="1953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feld 4"/>
          <p:cNvSpPr txBox="1"/>
          <p:nvPr/>
        </p:nvSpPr>
        <p:spPr>
          <a:xfrm>
            <a:off x="885875" y="5704477"/>
            <a:ext cx="1620957" cy="369332"/>
          </a:xfrm>
          <a:prstGeom prst="rect">
            <a:avLst/>
          </a:prstGeom>
          <a:solidFill>
            <a:schemeClr val="bg2"/>
          </a:solidFill>
        </p:spPr>
        <p:txBody>
          <a:bodyPr wrap="none" rtlCol="0">
            <a:spAutoFit/>
          </a:bodyPr>
          <a:lstStyle/>
          <a:p>
            <a:r>
              <a:rPr lang="de-DE" sz="1800" dirty="0" smtClean="0"/>
              <a:t>15. Dez. 2020</a:t>
            </a:r>
            <a:endParaRPr lang="de-DE" sz="1800" dirty="0"/>
          </a:p>
        </p:txBody>
      </p:sp>
    </p:spTree>
    <p:extLst>
      <p:ext uri="{BB962C8B-B14F-4D97-AF65-F5344CB8AC3E}">
        <p14:creationId xmlns:p14="http://schemas.microsoft.com/office/powerpoint/2010/main" val="3311799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06" r="4665"/>
          <a:stretch/>
        </p:blipFill>
        <p:spPr bwMode="auto">
          <a:xfrm>
            <a:off x="217282" y="131479"/>
            <a:ext cx="8755405" cy="62783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feld 2"/>
          <p:cNvSpPr txBox="1"/>
          <p:nvPr/>
        </p:nvSpPr>
        <p:spPr>
          <a:xfrm>
            <a:off x="6920915" y="400298"/>
            <a:ext cx="1544012" cy="369332"/>
          </a:xfrm>
          <a:prstGeom prst="rect">
            <a:avLst/>
          </a:prstGeom>
          <a:solidFill>
            <a:schemeClr val="bg2"/>
          </a:solidFill>
        </p:spPr>
        <p:txBody>
          <a:bodyPr wrap="none" rtlCol="0">
            <a:spAutoFit/>
          </a:bodyPr>
          <a:lstStyle/>
          <a:p>
            <a:r>
              <a:rPr lang="de-DE" sz="1800" dirty="0" smtClean="0"/>
              <a:t>5. März 2021</a:t>
            </a:r>
            <a:endParaRPr lang="de-DE" sz="1800" dirty="0"/>
          </a:p>
        </p:txBody>
      </p:sp>
      <p:cxnSp>
        <p:nvCxnSpPr>
          <p:cNvPr id="4" name="Gerade Verbindung mit Pfeil 3"/>
          <p:cNvCxnSpPr/>
          <p:nvPr/>
        </p:nvCxnSpPr>
        <p:spPr bwMode="auto">
          <a:xfrm>
            <a:off x="1176954" y="4925085"/>
            <a:ext cx="950614" cy="9054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hlink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" name="Gerade Verbindung mit Pfeil 4"/>
          <p:cNvCxnSpPr/>
          <p:nvPr/>
        </p:nvCxnSpPr>
        <p:spPr bwMode="auto">
          <a:xfrm>
            <a:off x="1176954" y="6246891"/>
            <a:ext cx="950614" cy="9054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hlink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418767134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 descr="Home - National COVID-19 Clinical Evidence Taskforce - Mozilla Firefox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890" b="-16667"/>
          <a:stretch/>
        </p:blipFill>
        <p:spPr>
          <a:xfrm>
            <a:off x="0" y="18159"/>
            <a:ext cx="9144000" cy="4977707"/>
          </a:xfrm>
          <a:prstGeom prst="rect">
            <a:avLst/>
          </a:prstGeom>
        </p:spPr>
      </p:pic>
      <p:pic>
        <p:nvPicPr>
          <p:cNvPr id="5" name="Grafik 4" descr="Weekly Communique #30, November 5 - Mozilla Firefox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39" t="29979" r="28119"/>
          <a:stretch/>
        </p:blipFill>
        <p:spPr>
          <a:xfrm>
            <a:off x="4916027" y="3213784"/>
            <a:ext cx="4182701" cy="3633295"/>
          </a:xfrm>
          <a:prstGeom prst="rect">
            <a:avLst/>
          </a:prstGeom>
        </p:spPr>
      </p:pic>
      <p:sp>
        <p:nvSpPr>
          <p:cNvPr id="8" name="Textfeld 7"/>
          <p:cNvSpPr txBox="1"/>
          <p:nvPr/>
        </p:nvSpPr>
        <p:spPr>
          <a:xfrm>
            <a:off x="1425461" y="6339372"/>
            <a:ext cx="1351652" cy="369332"/>
          </a:xfrm>
          <a:prstGeom prst="rect">
            <a:avLst/>
          </a:prstGeom>
          <a:solidFill>
            <a:schemeClr val="bg2"/>
          </a:solidFill>
        </p:spPr>
        <p:txBody>
          <a:bodyPr wrap="none" rtlCol="0">
            <a:spAutoFit/>
          </a:bodyPr>
          <a:lstStyle/>
          <a:p>
            <a:r>
              <a:rPr lang="de-DE" sz="1800" dirty="0" smtClean="0"/>
              <a:t>Melbourne</a:t>
            </a:r>
            <a:endParaRPr lang="de-DE" sz="1800" dirty="0"/>
          </a:p>
        </p:txBody>
      </p:sp>
      <p:cxnSp>
        <p:nvCxnSpPr>
          <p:cNvPr id="6" name="Gerade Verbindung 5"/>
          <p:cNvCxnSpPr/>
          <p:nvPr/>
        </p:nvCxnSpPr>
        <p:spPr bwMode="auto">
          <a:xfrm>
            <a:off x="386865" y="2030814"/>
            <a:ext cx="699551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hlink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30409247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29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862" y="751438"/>
            <a:ext cx="8790865" cy="49431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3430982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2" r="1030"/>
          <a:stretch/>
        </p:blipFill>
        <p:spPr bwMode="auto">
          <a:xfrm>
            <a:off x="72427" y="45283"/>
            <a:ext cx="9002079" cy="45629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" name="Gerade Verbindung 2"/>
          <p:cNvCxnSpPr/>
          <p:nvPr/>
        </p:nvCxnSpPr>
        <p:spPr bwMode="auto">
          <a:xfrm flipV="1">
            <a:off x="2652665" y="959685"/>
            <a:ext cx="1828800" cy="9053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8012" y="4626335"/>
            <a:ext cx="5358801" cy="1495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hteck 3"/>
          <p:cNvSpPr/>
          <p:nvPr/>
        </p:nvSpPr>
        <p:spPr>
          <a:xfrm>
            <a:off x="4273193" y="6208063"/>
            <a:ext cx="480131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dirty="0"/>
              <a:t>https://covid19evidence.net.au/</a:t>
            </a:r>
          </a:p>
        </p:txBody>
      </p:sp>
    </p:spTree>
    <p:extLst>
      <p:ext uri="{BB962C8B-B14F-4D97-AF65-F5344CB8AC3E}">
        <p14:creationId xmlns:p14="http://schemas.microsoft.com/office/powerpoint/2010/main" val="146167374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Inhaltsplatzhalter 7"/>
          <p:cNvSpPr>
            <a:spLocks noGrp="1"/>
          </p:cNvSpPr>
          <p:nvPr>
            <p:ph sz="half" idx="1"/>
          </p:nvPr>
        </p:nvSpPr>
        <p:spPr>
          <a:xfrm>
            <a:off x="685800" y="358588"/>
            <a:ext cx="3810000" cy="6079534"/>
          </a:xfrm>
        </p:spPr>
        <p:txBody>
          <a:bodyPr/>
          <a:lstStyle/>
          <a:p>
            <a:pPr marL="0" indent="0">
              <a:buNone/>
            </a:pPr>
            <a:r>
              <a:rPr lang="de-DE" sz="2000" b="1" dirty="0" smtClean="0"/>
              <a:t>Orthodox</a:t>
            </a:r>
          </a:p>
          <a:p>
            <a:endParaRPr lang="de-DE" sz="2000" dirty="0" smtClean="0"/>
          </a:p>
          <a:p>
            <a:r>
              <a:rPr lang="en-US" sz="2000" dirty="0" err="1" smtClean="0"/>
              <a:t>Definierte</a:t>
            </a:r>
            <a:r>
              <a:rPr lang="en-US" sz="2000" dirty="0" smtClean="0"/>
              <a:t> </a:t>
            </a:r>
            <a:r>
              <a:rPr lang="en-US" sz="2000" dirty="0" err="1" smtClean="0"/>
              <a:t>Fragestellung</a:t>
            </a:r>
            <a:endParaRPr lang="de-DE" sz="2000" dirty="0" smtClean="0"/>
          </a:p>
          <a:p>
            <a:r>
              <a:rPr lang="de-DE" sz="2000" dirty="0" smtClean="0"/>
              <a:t>Prospektiv</a:t>
            </a:r>
          </a:p>
          <a:p>
            <a:r>
              <a:rPr lang="de-DE" sz="2000" dirty="0" smtClean="0"/>
              <a:t>Protokollgestützt</a:t>
            </a:r>
          </a:p>
          <a:p>
            <a:r>
              <a:rPr lang="de-DE" sz="2000" dirty="0" smtClean="0"/>
              <a:t>Gute wissenschaftliche Praxis</a:t>
            </a:r>
          </a:p>
          <a:p>
            <a:r>
              <a:rPr lang="de-DE" sz="2000" dirty="0" smtClean="0"/>
              <a:t>Qualität</a:t>
            </a:r>
          </a:p>
          <a:p>
            <a:r>
              <a:rPr lang="de-DE" sz="2000" dirty="0" smtClean="0"/>
              <a:t>Leitmotiv: </a:t>
            </a:r>
            <a:r>
              <a:rPr lang="de-DE" sz="2000" dirty="0" err="1" smtClean="0"/>
              <a:t>Risk</a:t>
            </a:r>
            <a:r>
              <a:rPr lang="de-DE" sz="2000" dirty="0" smtClean="0"/>
              <a:t>-</a:t>
            </a:r>
            <a:r>
              <a:rPr lang="de-DE" sz="2000" dirty="0" err="1" smtClean="0"/>
              <a:t>of</a:t>
            </a:r>
            <a:r>
              <a:rPr lang="de-DE" sz="2000" dirty="0" smtClean="0"/>
              <a:t>-Bias</a:t>
            </a:r>
          </a:p>
          <a:p>
            <a:r>
              <a:rPr lang="de-DE" sz="2000" dirty="0"/>
              <a:t>Rigide </a:t>
            </a:r>
            <a:r>
              <a:rPr lang="de-DE" sz="2000" dirty="0" smtClean="0"/>
              <a:t>Methodik</a:t>
            </a:r>
          </a:p>
          <a:p>
            <a:r>
              <a:rPr lang="de-DE" sz="2000" dirty="0" smtClean="0"/>
              <a:t>Wiederholbarkeit</a:t>
            </a:r>
          </a:p>
          <a:p>
            <a:r>
              <a:rPr lang="de-DE" sz="2000" dirty="0" smtClean="0"/>
              <a:t>Transparenz, Data Sharing</a:t>
            </a:r>
          </a:p>
          <a:p>
            <a:r>
              <a:rPr lang="de-DE" sz="2000" dirty="0"/>
              <a:t>Krise der Wissenschaft</a:t>
            </a:r>
          </a:p>
          <a:p>
            <a:endParaRPr lang="de-DE" sz="2000" dirty="0" smtClean="0"/>
          </a:p>
          <a:p>
            <a:r>
              <a:rPr lang="de-DE" sz="2000" dirty="0" smtClean="0"/>
              <a:t>Grundmodell: </a:t>
            </a:r>
            <a:br>
              <a:rPr lang="de-DE" sz="2000" dirty="0" smtClean="0"/>
            </a:br>
            <a:r>
              <a:rPr lang="de-DE" sz="2000" dirty="0" smtClean="0"/>
              <a:t>Inkrementeller </a:t>
            </a:r>
            <a:r>
              <a:rPr lang="de-DE" sz="2000" dirty="0" err="1" smtClean="0"/>
              <a:t>Forschritt</a:t>
            </a:r>
            <a:endParaRPr lang="de-DE" sz="2000" dirty="0" smtClean="0"/>
          </a:p>
          <a:p>
            <a:endParaRPr lang="de-DE" sz="2000" dirty="0"/>
          </a:p>
          <a:p>
            <a:endParaRPr lang="de-DE" sz="2000" dirty="0"/>
          </a:p>
        </p:txBody>
      </p:sp>
      <p:sp>
        <p:nvSpPr>
          <p:cNvPr id="9" name="Inhaltsplatzhalter 8"/>
          <p:cNvSpPr>
            <a:spLocks noGrp="1"/>
          </p:cNvSpPr>
          <p:nvPr>
            <p:ph sz="half" idx="2"/>
          </p:nvPr>
        </p:nvSpPr>
        <p:spPr>
          <a:xfrm>
            <a:off x="4648199" y="358588"/>
            <a:ext cx="4307541" cy="5737412"/>
          </a:xfrm>
        </p:spPr>
        <p:txBody>
          <a:bodyPr/>
          <a:lstStyle/>
          <a:p>
            <a:pPr marL="0" indent="0">
              <a:buNone/>
            </a:pPr>
            <a:r>
              <a:rPr lang="de-DE" sz="2000" b="1" dirty="0" smtClean="0"/>
              <a:t>Die Neue Welt</a:t>
            </a:r>
          </a:p>
          <a:p>
            <a:endParaRPr lang="de-DE" sz="2000" dirty="0" smtClean="0"/>
          </a:p>
          <a:p>
            <a:r>
              <a:rPr lang="de-DE" sz="2000" dirty="0" smtClean="0"/>
              <a:t>Ungeplant</a:t>
            </a:r>
          </a:p>
          <a:p>
            <a:r>
              <a:rPr lang="de-DE" sz="2000" dirty="0" smtClean="0"/>
              <a:t>Qualität?</a:t>
            </a:r>
          </a:p>
          <a:p>
            <a:r>
              <a:rPr lang="de-DE" sz="2000" dirty="0" smtClean="0"/>
              <a:t>Reproduzierbarkeit?</a:t>
            </a:r>
          </a:p>
          <a:p>
            <a:r>
              <a:rPr lang="de-DE" sz="2000" dirty="0" smtClean="0"/>
              <a:t>Minimale Modelle?</a:t>
            </a:r>
          </a:p>
          <a:p>
            <a:r>
              <a:rPr lang="de-DE" sz="2000" dirty="0" smtClean="0"/>
              <a:t>Signifikanz, klinische Relevanz</a:t>
            </a:r>
            <a:r>
              <a:rPr lang="de-DE" sz="2000" dirty="0" smtClean="0"/>
              <a:t>?</a:t>
            </a:r>
          </a:p>
          <a:p>
            <a:r>
              <a:rPr lang="de-DE" sz="2000" dirty="0" smtClean="0"/>
              <a:t>Peer Review</a:t>
            </a:r>
            <a:endParaRPr lang="en-US" sz="2000" dirty="0"/>
          </a:p>
          <a:p>
            <a:endParaRPr lang="en-US" sz="2000" dirty="0" smtClean="0"/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r>
              <a:rPr lang="en-US" sz="2000" dirty="0" err="1" smtClean="0"/>
              <a:t>Grundmodell</a:t>
            </a:r>
            <a:r>
              <a:rPr lang="en-US" sz="2000" dirty="0" smtClean="0"/>
              <a:t>:</a:t>
            </a:r>
            <a:br>
              <a:rPr lang="en-US" sz="2000" dirty="0" smtClean="0"/>
            </a:br>
            <a:r>
              <a:rPr lang="en-US" sz="2000" dirty="0" err="1" smtClean="0"/>
              <a:t>disruptiv</a:t>
            </a:r>
            <a:endParaRPr lang="de-DE" sz="2000" dirty="0" smtClean="0"/>
          </a:p>
          <a:p>
            <a:endParaRPr lang="de-DE" sz="2000" dirty="0"/>
          </a:p>
        </p:txBody>
      </p:sp>
      <p:sp>
        <p:nvSpPr>
          <p:cNvPr id="10" name="Line 3"/>
          <p:cNvSpPr>
            <a:spLocks noChangeShapeType="1"/>
          </p:cNvSpPr>
          <p:nvPr/>
        </p:nvSpPr>
        <p:spPr bwMode="auto">
          <a:xfrm flipV="1">
            <a:off x="4427220" y="289559"/>
            <a:ext cx="0" cy="5915297"/>
          </a:xfrm>
          <a:prstGeom prst="line">
            <a:avLst/>
          </a:prstGeom>
          <a:noFill/>
          <a:ln w="127000">
            <a:solidFill>
              <a:srgbClr val="FF9B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2920124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 descr="antes_ist_das_zeitalter_der_kausalitaet_vorbei_zefq_mai2016.pdf - Adobe Acrobat Reader DC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06" t="15515" r="30294" b="12040"/>
          <a:stretch/>
        </p:blipFill>
        <p:spPr>
          <a:xfrm>
            <a:off x="1317844" y="71717"/>
            <a:ext cx="6569647" cy="6714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116818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8050794" cy="739366"/>
          </a:xfrm>
        </p:spPr>
        <p:txBody>
          <a:bodyPr/>
          <a:lstStyle/>
          <a:p>
            <a:r>
              <a:rPr lang="de-DE" dirty="0" smtClean="0"/>
              <a:t>Die Achse POLITIK – WISSENSCHAFT – MEDIEN . . . .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85800" y="1492313"/>
            <a:ext cx="7772400" cy="4654990"/>
          </a:xfrm>
        </p:spPr>
        <p:txBody>
          <a:bodyPr/>
          <a:lstStyle/>
          <a:p>
            <a:r>
              <a:rPr lang="de-DE" dirty="0" smtClean="0"/>
              <a:t>. . . . </a:t>
            </a:r>
            <a:r>
              <a:rPr lang="de-DE" dirty="0"/>
              <a:t>f</a:t>
            </a:r>
            <a:r>
              <a:rPr lang="de-DE" dirty="0" smtClean="0"/>
              <a:t>unktioniert nicht:</a:t>
            </a:r>
          </a:p>
          <a:p>
            <a:endParaRPr lang="de-DE" dirty="0"/>
          </a:p>
          <a:p>
            <a:r>
              <a:rPr lang="de-DE" dirty="0" smtClean="0"/>
              <a:t>Weder in den einzelnen Komponenten noch als Kollektiv</a:t>
            </a:r>
          </a:p>
          <a:p>
            <a:endParaRPr lang="de-DE" dirty="0"/>
          </a:p>
          <a:p>
            <a:r>
              <a:rPr lang="de-DE" dirty="0" smtClean="0"/>
              <a:t>Übergriffige Politiker, z. B. durch Forderungen an die </a:t>
            </a:r>
            <a:r>
              <a:rPr lang="de-DE" dirty="0" err="1" smtClean="0"/>
              <a:t>Stiko</a:t>
            </a:r>
            <a:endParaRPr lang="de-DE" dirty="0" smtClean="0"/>
          </a:p>
          <a:p>
            <a:endParaRPr lang="de-DE" dirty="0"/>
          </a:p>
          <a:p>
            <a:r>
              <a:rPr lang="de-DE" dirty="0" smtClean="0"/>
              <a:t>Lautstark verkündete wissenschaftliche „Wahrheiten“ , die keine sind</a:t>
            </a:r>
          </a:p>
          <a:p>
            <a:endParaRPr lang="de-DE" dirty="0"/>
          </a:p>
          <a:p>
            <a:r>
              <a:rPr lang="de-DE" dirty="0" smtClean="0"/>
              <a:t>“</a:t>
            </a:r>
            <a:r>
              <a:rPr lang="de-DE" dirty="0" smtClean="0"/>
              <a:t>Willfährige“ </a:t>
            </a:r>
            <a:r>
              <a:rPr lang="de-DE" dirty="0" err="1" smtClean="0"/>
              <a:t>WissenschaftlerInnen</a:t>
            </a:r>
            <a:r>
              <a:rPr lang="de-DE" dirty="0" smtClean="0"/>
              <a:t>, schweigsame Fachgesellschaften</a:t>
            </a:r>
          </a:p>
          <a:p>
            <a:endParaRPr lang="de-DE" dirty="0"/>
          </a:p>
          <a:p>
            <a:r>
              <a:rPr lang="de-DE" dirty="0" smtClean="0"/>
              <a:t>Anmaßende Medien gegen “</a:t>
            </a:r>
            <a:r>
              <a:rPr lang="de-DE" dirty="0" err="1" smtClean="0"/>
              <a:t>False</a:t>
            </a:r>
            <a:r>
              <a:rPr lang="de-DE" dirty="0" smtClean="0"/>
              <a:t> </a:t>
            </a:r>
            <a:r>
              <a:rPr lang="de-DE" dirty="0" err="1" smtClean="0"/>
              <a:t>Balances</a:t>
            </a:r>
            <a:r>
              <a:rPr lang="de-DE" dirty="0" smtClean="0"/>
              <a:t>“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9379759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591671"/>
          </a:xfrm>
        </p:spPr>
        <p:txBody>
          <a:bodyPr/>
          <a:lstStyle/>
          <a:p>
            <a:r>
              <a:rPr lang="de-DE" dirty="0" smtClean="0"/>
              <a:t>Methodenwelten</a:t>
            </a:r>
            <a:endParaRPr lang="de-DE" dirty="0"/>
          </a:p>
        </p:txBody>
      </p:sp>
      <p:sp>
        <p:nvSpPr>
          <p:cNvPr id="8" name="Inhaltsplatzhalter 7"/>
          <p:cNvSpPr>
            <a:spLocks noGrp="1"/>
          </p:cNvSpPr>
          <p:nvPr>
            <p:ph sz="half" idx="1"/>
          </p:nvPr>
        </p:nvSpPr>
        <p:spPr>
          <a:xfrm>
            <a:off x="587188" y="1694345"/>
            <a:ext cx="4728882" cy="4204431"/>
          </a:xfrm>
        </p:spPr>
        <p:txBody>
          <a:bodyPr/>
          <a:lstStyle/>
          <a:p>
            <a:pPr marL="571500" indent="-571500">
              <a:buFont typeface="+mj-lt"/>
              <a:buAutoNum type="romanUcPeriod"/>
            </a:pPr>
            <a:r>
              <a:rPr lang="de-DE" sz="2400" dirty="0" smtClean="0"/>
              <a:t>Vergleichende Studien</a:t>
            </a:r>
          </a:p>
          <a:p>
            <a:pPr marL="514350" indent="-514350">
              <a:buFont typeface="+mj-lt"/>
              <a:buAutoNum type="romanUcPeriod"/>
            </a:pPr>
            <a:endParaRPr lang="de-DE" sz="2400" dirty="0" smtClean="0"/>
          </a:p>
          <a:p>
            <a:pPr marL="571500" indent="-571500">
              <a:buFont typeface="+mj-lt"/>
              <a:buAutoNum type="romanUcPeriod"/>
            </a:pPr>
            <a:r>
              <a:rPr lang="de-DE" sz="2400" dirty="0" smtClean="0"/>
              <a:t>Real World Data (RWD)</a:t>
            </a:r>
          </a:p>
          <a:p>
            <a:pPr marL="514350" indent="-514350">
              <a:buFont typeface="+mj-lt"/>
              <a:buAutoNum type="romanUcPeriod"/>
            </a:pPr>
            <a:endParaRPr lang="de-DE" sz="2400" dirty="0" smtClean="0"/>
          </a:p>
          <a:p>
            <a:pPr marL="571500" indent="-571500">
              <a:buFont typeface="+mj-lt"/>
              <a:buAutoNum type="romanUcPeriod"/>
            </a:pPr>
            <a:r>
              <a:rPr lang="de-DE" sz="2400" dirty="0" smtClean="0"/>
              <a:t>Big Data (RWD XXL)</a:t>
            </a:r>
          </a:p>
          <a:p>
            <a:pPr marL="571500" indent="-571500">
              <a:buFont typeface="+mj-lt"/>
              <a:buAutoNum type="romanUcPeriod"/>
            </a:pPr>
            <a:endParaRPr lang="de-DE" sz="2400" dirty="0"/>
          </a:p>
          <a:p>
            <a:pPr marL="571500" indent="-571500">
              <a:buFont typeface="+mj-lt"/>
              <a:buAutoNum type="romanUcPeriod"/>
            </a:pPr>
            <a:r>
              <a:rPr lang="de-DE" sz="2400" dirty="0" err="1" smtClean="0"/>
              <a:t>Fake</a:t>
            </a:r>
            <a:r>
              <a:rPr lang="de-DE" sz="2400" dirty="0" smtClean="0"/>
              <a:t> News / </a:t>
            </a:r>
            <a:r>
              <a:rPr lang="de-DE" sz="2400" dirty="0" err="1" smtClean="0"/>
              <a:t>Fake</a:t>
            </a:r>
            <a:r>
              <a:rPr lang="de-DE" sz="2400" dirty="0" smtClean="0"/>
              <a:t> Science</a:t>
            </a:r>
            <a:endParaRPr lang="de-DE" sz="2400" dirty="0"/>
          </a:p>
        </p:txBody>
      </p:sp>
      <p:sp>
        <p:nvSpPr>
          <p:cNvPr id="9" name="Inhaltsplatzhalter 8"/>
          <p:cNvSpPr>
            <a:spLocks noGrp="1"/>
          </p:cNvSpPr>
          <p:nvPr>
            <p:ph sz="half" idx="2"/>
          </p:nvPr>
        </p:nvSpPr>
        <p:spPr>
          <a:xfrm>
            <a:off x="5332049" y="1694345"/>
            <a:ext cx="3721415" cy="5038149"/>
          </a:xfrm>
        </p:spPr>
        <p:txBody>
          <a:bodyPr/>
          <a:lstStyle/>
          <a:p>
            <a:r>
              <a:rPr lang="de-DE" sz="2400" dirty="0" smtClean="0"/>
              <a:t>Rigide Methodik</a:t>
            </a:r>
          </a:p>
          <a:p>
            <a:pPr marL="0" indent="0">
              <a:buNone/>
            </a:pPr>
            <a:endParaRPr lang="de-DE" sz="2400" dirty="0" smtClean="0"/>
          </a:p>
          <a:p>
            <a:r>
              <a:rPr lang="de-DE" sz="2400" dirty="0" smtClean="0"/>
              <a:t>Weiche</a:t>
            </a:r>
            <a:r>
              <a:rPr lang="de-DE" sz="2400" dirty="0"/>
              <a:t> </a:t>
            </a:r>
            <a:r>
              <a:rPr lang="de-DE" sz="2400" dirty="0" smtClean="0"/>
              <a:t>Methodik </a:t>
            </a:r>
          </a:p>
          <a:p>
            <a:pPr marL="0" indent="0">
              <a:buNone/>
            </a:pPr>
            <a:endParaRPr lang="de-DE" sz="2400" dirty="0"/>
          </a:p>
          <a:p>
            <a:r>
              <a:rPr lang="de-DE" sz="2400" dirty="0" smtClean="0"/>
              <a:t>Methodenfreie Zone</a:t>
            </a:r>
          </a:p>
          <a:p>
            <a:endParaRPr lang="de-DE" sz="2400" dirty="0"/>
          </a:p>
          <a:p>
            <a:pPr lvl="1"/>
            <a:r>
              <a:rPr lang="de-DE" sz="2000" dirty="0" smtClean="0"/>
              <a:t>Verschwörungstheorien, Glauben, Interessenkonflikte</a:t>
            </a:r>
          </a:p>
          <a:p>
            <a:pPr lvl="1"/>
            <a:r>
              <a:rPr lang="de-DE" sz="2000" dirty="0" smtClean="0"/>
              <a:t>Vorsätzlich: </a:t>
            </a:r>
            <a:br>
              <a:rPr lang="de-DE" sz="2000" dirty="0" smtClean="0"/>
            </a:br>
            <a:r>
              <a:rPr lang="de-DE" sz="2000" dirty="0" smtClean="0"/>
              <a:t>z. B. </a:t>
            </a:r>
            <a:r>
              <a:rPr lang="de-DE" sz="2000" dirty="0" err="1" smtClean="0"/>
              <a:t>Social</a:t>
            </a:r>
            <a:r>
              <a:rPr lang="de-DE" sz="2000" dirty="0" smtClean="0"/>
              <a:t> Media Bots?</a:t>
            </a:r>
          </a:p>
          <a:p>
            <a:endParaRPr lang="de-DE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316886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538" name="Group 2"/>
          <p:cNvGrpSpPr>
            <a:grpSpLocks/>
          </p:cNvGrpSpPr>
          <p:nvPr/>
        </p:nvGrpSpPr>
        <p:grpSpPr bwMode="auto">
          <a:xfrm>
            <a:off x="3848100" y="1111250"/>
            <a:ext cx="1603375" cy="1614488"/>
            <a:chOff x="1010" y="1491"/>
            <a:chExt cx="1010" cy="1017"/>
          </a:xfrm>
        </p:grpSpPr>
        <p:sp>
          <p:nvSpPr>
            <p:cNvPr id="65548" name="Oval 3"/>
            <p:cNvSpPr>
              <a:spLocks noChangeArrowheads="1"/>
            </p:cNvSpPr>
            <p:nvPr/>
          </p:nvSpPr>
          <p:spPr bwMode="auto">
            <a:xfrm>
              <a:off x="1010" y="1491"/>
              <a:ext cx="1010" cy="1017"/>
            </a:xfrm>
            <a:prstGeom prst="ellipse">
              <a:avLst/>
            </a:prstGeom>
            <a:noFill/>
            <a:ln w="1016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rgbClr val="FFFF00"/>
                  </a:solidFill>
                  <a:latin typeface="Arial" pitchFamily="34" charset="0"/>
                </a:defRPr>
              </a:lvl1pPr>
              <a:lvl2pPr marL="742950" indent="-285750">
                <a:defRPr sz="2400" b="1">
                  <a:solidFill>
                    <a:srgbClr val="FFFF00"/>
                  </a:solidFill>
                  <a:latin typeface="Arial" pitchFamily="34" charset="0"/>
                </a:defRPr>
              </a:lvl2pPr>
              <a:lvl3pPr marL="1143000" indent="-228600">
                <a:defRPr sz="2400" b="1">
                  <a:solidFill>
                    <a:srgbClr val="FFFF00"/>
                  </a:solidFill>
                  <a:latin typeface="Arial" pitchFamily="34" charset="0"/>
                </a:defRPr>
              </a:lvl3pPr>
              <a:lvl4pPr marL="1600200" indent="-228600">
                <a:defRPr sz="2400" b="1">
                  <a:solidFill>
                    <a:srgbClr val="FFFF00"/>
                  </a:solidFill>
                  <a:latin typeface="Arial" pitchFamily="34" charset="0"/>
                </a:defRPr>
              </a:lvl4pPr>
              <a:lvl5pPr marL="2057400" indent="-228600">
                <a:defRPr sz="2400" b="1">
                  <a:solidFill>
                    <a:srgbClr val="FFFF00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FFF00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FFF00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FFF00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FFF00"/>
                  </a:solidFill>
                  <a:latin typeface="Arial" pitchFamily="34" charset="0"/>
                </a:defRPr>
              </a:lvl9pPr>
            </a:lstStyle>
            <a:p>
              <a:endParaRPr lang="de-DE" altLang="de-DE" smtClean="0"/>
            </a:p>
          </p:txBody>
        </p:sp>
        <p:sp>
          <p:nvSpPr>
            <p:cNvPr id="65549" name="Text Box 4"/>
            <p:cNvSpPr txBox="1">
              <a:spLocks noChangeArrowheads="1"/>
            </p:cNvSpPr>
            <p:nvPr/>
          </p:nvSpPr>
          <p:spPr bwMode="auto">
            <a:xfrm>
              <a:off x="1130" y="1844"/>
              <a:ext cx="75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01600">
                  <a:solidFill>
                    <a:schemeClr val="hlink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rgbClr val="FFFF00"/>
                  </a:solidFill>
                  <a:latin typeface="Arial" pitchFamily="34" charset="0"/>
                </a:defRPr>
              </a:lvl1pPr>
              <a:lvl2pPr marL="742950" indent="-285750">
                <a:defRPr sz="2400" b="1">
                  <a:solidFill>
                    <a:srgbClr val="FFFF00"/>
                  </a:solidFill>
                  <a:latin typeface="Arial" pitchFamily="34" charset="0"/>
                </a:defRPr>
              </a:lvl2pPr>
              <a:lvl3pPr marL="1143000" indent="-228600">
                <a:defRPr sz="2400" b="1">
                  <a:solidFill>
                    <a:srgbClr val="FFFF00"/>
                  </a:solidFill>
                  <a:latin typeface="Arial" pitchFamily="34" charset="0"/>
                </a:defRPr>
              </a:lvl3pPr>
              <a:lvl4pPr marL="1600200" indent="-228600">
                <a:defRPr sz="2400" b="1">
                  <a:solidFill>
                    <a:srgbClr val="FFFF00"/>
                  </a:solidFill>
                  <a:latin typeface="Arial" pitchFamily="34" charset="0"/>
                </a:defRPr>
              </a:lvl4pPr>
              <a:lvl5pPr marL="2057400" indent="-228600">
                <a:defRPr sz="2400" b="1">
                  <a:solidFill>
                    <a:srgbClr val="FFFF00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FFF00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FFF00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FFF00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FFF00"/>
                  </a:solidFill>
                  <a:latin typeface="Arial" pitchFamily="34" charset="0"/>
                </a:defRPr>
              </a:lvl9pPr>
            </a:lstStyle>
            <a:p>
              <a:r>
                <a:rPr lang="de-DE" altLang="de-DE" smtClean="0">
                  <a:solidFill>
                    <a:srgbClr val="FFFFFF"/>
                  </a:solidFill>
                </a:rPr>
                <a:t>Nutzen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0432782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538" name="Group 2"/>
          <p:cNvGrpSpPr>
            <a:grpSpLocks/>
          </p:cNvGrpSpPr>
          <p:nvPr/>
        </p:nvGrpSpPr>
        <p:grpSpPr bwMode="auto">
          <a:xfrm>
            <a:off x="3848100" y="1111250"/>
            <a:ext cx="1603375" cy="1614488"/>
            <a:chOff x="1010" y="1491"/>
            <a:chExt cx="1010" cy="1017"/>
          </a:xfrm>
        </p:grpSpPr>
        <p:sp>
          <p:nvSpPr>
            <p:cNvPr id="65548" name="Oval 3"/>
            <p:cNvSpPr>
              <a:spLocks noChangeArrowheads="1"/>
            </p:cNvSpPr>
            <p:nvPr/>
          </p:nvSpPr>
          <p:spPr bwMode="auto">
            <a:xfrm>
              <a:off x="1010" y="1491"/>
              <a:ext cx="1010" cy="1017"/>
            </a:xfrm>
            <a:prstGeom prst="ellipse">
              <a:avLst/>
            </a:prstGeom>
            <a:noFill/>
            <a:ln w="1016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rgbClr val="FFFF00"/>
                  </a:solidFill>
                  <a:latin typeface="Arial" pitchFamily="34" charset="0"/>
                </a:defRPr>
              </a:lvl1pPr>
              <a:lvl2pPr marL="742950" indent="-285750">
                <a:defRPr sz="2400" b="1">
                  <a:solidFill>
                    <a:srgbClr val="FFFF00"/>
                  </a:solidFill>
                  <a:latin typeface="Arial" pitchFamily="34" charset="0"/>
                </a:defRPr>
              </a:lvl2pPr>
              <a:lvl3pPr marL="1143000" indent="-228600">
                <a:defRPr sz="2400" b="1">
                  <a:solidFill>
                    <a:srgbClr val="FFFF00"/>
                  </a:solidFill>
                  <a:latin typeface="Arial" pitchFamily="34" charset="0"/>
                </a:defRPr>
              </a:lvl3pPr>
              <a:lvl4pPr marL="1600200" indent="-228600">
                <a:defRPr sz="2400" b="1">
                  <a:solidFill>
                    <a:srgbClr val="FFFF00"/>
                  </a:solidFill>
                  <a:latin typeface="Arial" pitchFamily="34" charset="0"/>
                </a:defRPr>
              </a:lvl4pPr>
              <a:lvl5pPr marL="2057400" indent="-228600">
                <a:defRPr sz="2400" b="1">
                  <a:solidFill>
                    <a:srgbClr val="FFFF00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FFF00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FFF00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FFF00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FFF00"/>
                  </a:solidFill>
                  <a:latin typeface="Arial" pitchFamily="34" charset="0"/>
                </a:defRPr>
              </a:lvl9pPr>
            </a:lstStyle>
            <a:p>
              <a:endParaRPr lang="de-DE" altLang="de-DE" smtClean="0"/>
            </a:p>
          </p:txBody>
        </p:sp>
        <p:sp>
          <p:nvSpPr>
            <p:cNvPr id="65549" name="Text Box 4"/>
            <p:cNvSpPr txBox="1">
              <a:spLocks noChangeArrowheads="1"/>
            </p:cNvSpPr>
            <p:nvPr/>
          </p:nvSpPr>
          <p:spPr bwMode="auto">
            <a:xfrm>
              <a:off x="1130" y="1844"/>
              <a:ext cx="75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01600">
                  <a:solidFill>
                    <a:schemeClr val="hlink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rgbClr val="FFFF00"/>
                  </a:solidFill>
                  <a:latin typeface="Arial" pitchFamily="34" charset="0"/>
                </a:defRPr>
              </a:lvl1pPr>
              <a:lvl2pPr marL="742950" indent="-285750">
                <a:defRPr sz="2400" b="1">
                  <a:solidFill>
                    <a:srgbClr val="FFFF00"/>
                  </a:solidFill>
                  <a:latin typeface="Arial" pitchFamily="34" charset="0"/>
                </a:defRPr>
              </a:lvl2pPr>
              <a:lvl3pPr marL="1143000" indent="-228600">
                <a:defRPr sz="2400" b="1">
                  <a:solidFill>
                    <a:srgbClr val="FFFF00"/>
                  </a:solidFill>
                  <a:latin typeface="Arial" pitchFamily="34" charset="0"/>
                </a:defRPr>
              </a:lvl3pPr>
              <a:lvl4pPr marL="1600200" indent="-228600">
                <a:defRPr sz="2400" b="1">
                  <a:solidFill>
                    <a:srgbClr val="FFFF00"/>
                  </a:solidFill>
                  <a:latin typeface="Arial" pitchFamily="34" charset="0"/>
                </a:defRPr>
              </a:lvl4pPr>
              <a:lvl5pPr marL="2057400" indent="-228600">
                <a:defRPr sz="2400" b="1">
                  <a:solidFill>
                    <a:srgbClr val="FFFF00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FFF00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FFF00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FFF00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FFF00"/>
                  </a:solidFill>
                  <a:latin typeface="Arial" pitchFamily="34" charset="0"/>
                </a:defRPr>
              </a:lvl9pPr>
            </a:lstStyle>
            <a:p>
              <a:r>
                <a:rPr lang="de-DE" altLang="de-DE" smtClean="0">
                  <a:solidFill>
                    <a:srgbClr val="FFFFFF"/>
                  </a:solidFill>
                </a:rPr>
                <a:t>Nutzen</a:t>
              </a:r>
            </a:p>
          </p:txBody>
        </p:sp>
      </p:grpSp>
      <p:grpSp>
        <p:nvGrpSpPr>
          <p:cNvPr id="65539" name="Group 5"/>
          <p:cNvGrpSpPr>
            <a:grpSpLocks/>
          </p:cNvGrpSpPr>
          <p:nvPr/>
        </p:nvGrpSpPr>
        <p:grpSpPr bwMode="auto">
          <a:xfrm>
            <a:off x="1763713" y="4160838"/>
            <a:ext cx="1603375" cy="1614487"/>
            <a:chOff x="868" y="2621"/>
            <a:chExt cx="1010" cy="1017"/>
          </a:xfrm>
        </p:grpSpPr>
        <p:sp>
          <p:nvSpPr>
            <p:cNvPr id="65546" name="Oval 6"/>
            <p:cNvSpPr>
              <a:spLocks noChangeArrowheads="1"/>
            </p:cNvSpPr>
            <p:nvPr/>
          </p:nvSpPr>
          <p:spPr bwMode="auto">
            <a:xfrm>
              <a:off x="868" y="2621"/>
              <a:ext cx="1010" cy="1017"/>
            </a:xfrm>
            <a:prstGeom prst="ellipse">
              <a:avLst/>
            </a:prstGeom>
            <a:noFill/>
            <a:ln w="1016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rgbClr val="FFFF00"/>
                  </a:solidFill>
                  <a:latin typeface="Arial" pitchFamily="34" charset="0"/>
                </a:defRPr>
              </a:lvl1pPr>
              <a:lvl2pPr marL="742950" indent="-285750">
                <a:defRPr sz="2400" b="1">
                  <a:solidFill>
                    <a:srgbClr val="FFFF00"/>
                  </a:solidFill>
                  <a:latin typeface="Arial" pitchFamily="34" charset="0"/>
                </a:defRPr>
              </a:lvl2pPr>
              <a:lvl3pPr marL="1143000" indent="-228600">
                <a:defRPr sz="2400" b="1">
                  <a:solidFill>
                    <a:srgbClr val="FFFF00"/>
                  </a:solidFill>
                  <a:latin typeface="Arial" pitchFamily="34" charset="0"/>
                </a:defRPr>
              </a:lvl3pPr>
              <a:lvl4pPr marL="1600200" indent="-228600">
                <a:defRPr sz="2400" b="1">
                  <a:solidFill>
                    <a:srgbClr val="FFFF00"/>
                  </a:solidFill>
                  <a:latin typeface="Arial" pitchFamily="34" charset="0"/>
                </a:defRPr>
              </a:lvl4pPr>
              <a:lvl5pPr marL="2057400" indent="-228600">
                <a:defRPr sz="2400" b="1">
                  <a:solidFill>
                    <a:srgbClr val="FFFF00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FFF00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FFF00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FFF00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FFF00"/>
                  </a:solidFill>
                  <a:latin typeface="Arial" pitchFamily="34" charset="0"/>
                </a:defRPr>
              </a:lvl9pPr>
            </a:lstStyle>
            <a:p>
              <a:endParaRPr lang="de-DE" altLang="de-DE" smtClean="0"/>
            </a:p>
          </p:txBody>
        </p:sp>
        <p:sp>
          <p:nvSpPr>
            <p:cNvPr id="65547" name="Text Box 7"/>
            <p:cNvSpPr txBox="1">
              <a:spLocks noChangeArrowheads="1"/>
            </p:cNvSpPr>
            <p:nvPr/>
          </p:nvSpPr>
          <p:spPr bwMode="auto">
            <a:xfrm>
              <a:off x="916" y="2974"/>
              <a:ext cx="91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01600">
                  <a:solidFill>
                    <a:schemeClr val="hlink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rgbClr val="FFFF00"/>
                  </a:solidFill>
                  <a:latin typeface="Arial" pitchFamily="34" charset="0"/>
                </a:defRPr>
              </a:lvl1pPr>
              <a:lvl2pPr marL="742950" indent="-285750">
                <a:defRPr sz="2400" b="1">
                  <a:solidFill>
                    <a:srgbClr val="FFFF00"/>
                  </a:solidFill>
                  <a:latin typeface="Arial" pitchFamily="34" charset="0"/>
                </a:defRPr>
              </a:lvl2pPr>
              <a:lvl3pPr marL="1143000" indent="-228600">
                <a:defRPr sz="2400" b="1">
                  <a:solidFill>
                    <a:srgbClr val="FFFF00"/>
                  </a:solidFill>
                  <a:latin typeface="Arial" pitchFamily="34" charset="0"/>
                </a:defRPr>
              </a:lvl3pPr>
              <a:lvl4pPr marL="1600200" indent="-228600">
                <a:defRPr sz="2400" b="1">
                  <a:solidFill>
                    <a:srgbClr val="FFFF00"/>
                  </a:solidFill>
                  <a:latin typeface="Arial" pitchFamily="34" charset="0"/>
                </a:defRPr>
              </a:lvl4pPr>
              <a:lvl5pPr marL="2057400" indent="-228600">
                <a:defRPr sz="2400" b="1">
                  <a:solidFill>
                    <a:srgbClr val="FFFF00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FFF00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FFF00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FFF00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FFF00"/>
                  </a:solidFill>
                  <a:latin typeface="Arial" pitchFamily="34" charset="0"/>
                </a:defRPr>
              </a:lvl9pPr>
            </a:lstStyle>
            <a:p>
              <a:r>
                <a:rPr lang="de-DE" altLang="de-DE" smtClean="0">
                  <a:solidFill>
                    <a:srgbClr val="FFFFFF"/>
                  </a:solidFill>
                </a:rPr>
                <a:t>Schaden</a:t>
              </a:r>
            </a:p>
          </p:txBody>
        </p:sp>
      </p:grpSp>
      <p:grpSp>
        <p:nvGrpSpPr>
          <p:cNvPr id="65540" name="Group 8"/>
          <p:cNvGrpSpPr>
            <a:grpSpLocks/>
          </p:cNvGrpSpPr>
          <p:nvPr/>
        </p:nvGrpSpPr>
        <p:grpSpPr bwMode="auto">
          <a:xfrm>
            <a:off x="6083300" y="4160838"/>
            <a:ext cx="1603375" cy="1614487"/>
            <a:chOff x="1010" y="1491"/>
            <a:chExt cx="1010" cy="1017"/>
          </a:xfrm>
        </p:grpSpPr>
        <p:sp>
          <p:nvSpPr>
            <p:cNvPr id="65544" name="Oval 9"/>
            <p:cNvSpPr>
              <a:spLocks noChangeArrowheads="1"/>
            </p:cNvSpPr>
            <p:nvPr/>
          </p:nvSpPr>
          <p:spPr bwMode="auto">
            <a:xfrm>
              <a:off x="1010" y="1491"/>
              <a:ext cx="1010" cy="1017"/>
            </a:xfrm>
            <a:prstGeom prst="ellipse">
              <a:avLst/>
            </a:prstGeom>
            <a:noFill/>
            <a:ln w="1016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rgbClr val="FFFF00"/>
                  </a:solidFill>
                  <a:latin typeface="Arial" pitchFamily="34" charset="0"/>
                </a:defRPr>
              </a:lvl1pPr>
              <a:lvl2pPr marL="742950" indent="-285750">
                <a:defRPr sz="2400" b="1">
                  <a:solidFill>
                    <a:srgbClr val="FFFF00"/>
                  </a:solidFill>
                  <a:latin typeface="Arial" pitchFamily="34" charset="0"/>
                </a:defRPr>
              </a:lvl2pPr>
              <a:lvl3pPr marL="1143000" indent="-228600">
                <a:defRPr sz="2400" b="1">
                  <a:solidFill>
                    <a:srgbClr val="FFFF00"/>
                  </a:solidFill>
                  <a:latin typeface="Arial" pitchFamily="34" charset="0"/>
                </a:defRPr>
              </a:lvl3pPr>
              <a:lvl4pPr marL="1600200" indent="-228600">
                <a:defRPr sz="2400" b="1">
                  <a:solidFill>
                    <a:srgbClr val="FFFF00"/>
                  </a:solidFill>
                  <a:latin typeface="Arial" pitchFamily="34" charset="0"/>
                </a:defRPr>
              </a:lvl4pPr>
              <a:lvl5pPr marL="2057400" indent="-228600">
                <a:defRPr sz="2400" b="1">
                  <a:solidFill>
                    <a:srgbClr val="FFFF00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FFF00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FFF00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FFF00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FFF00"/>
                  </a:solidFill>
                  <a:latin typeface="Arial" pitchFamily="34" charset="0"/>
                </a:defRPr>
              </a:lvl9pPr>
            </a:lstStyle>
            <a:p>
              <a:endParaRPr lang="de-DE" altLang="de-DE" smtClean="0"/>
            </a:p>
          </p:txBody>
        </p:sp>
        <p:sp>
          <p:nvSpPr>
            <p:cNvPr id="65545" name="Text Box 10"/>
            <p:cNvSpPr txBox="1">
              <a:spLocks noChangeArrowheads="1"/>
            </p:cNvSpPr>
            <p:nvPr/>
          </p:nvSpPr>
          <p:spPr bwMode="auto">
            <a:xfrm>
              <a:off x="1130" y="1844"/>
              <a:ext cx="767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01600">
                  <a:solidFill>
                    <a:schemeClr val="hlink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rgbClr val="FFFF00"/>
                  </a:solidFill>
                  <a:latin typeface="Arial" pitchFamily="34" charset="0"/>
                </a:defRPr>
              </a:lvl1pPr>
              <a:lvl2pPr marL="742950" indent="-285750">
                <a:defRPr sz="2400" b="1">
                  <a:solidFill>
                    <a:srgbClr val="FFFF00"/>
                  </a:solidFill>
                  <a:latin typeface="Arial" pitchFamily="34" charset="0"/>
                </a:defRPr>
              </a:lvl2pPr>
              <a:lvl3pPr marL="1143000" indent="-228600">
                <a:defRPr sz="2400" b="1">
                  <a:solidFill>
                    <a:srgbClr val="FFFF00"/>
                  </a:solidFill>
                  <a:latin typeface="Arial" pitchFamily="34" charset="0"/>
                </a:defRPr>
              </a:lvl3pPr>
              <a:lvl4pPr marL="1600200" indent="-228600">
                <a:defRPr sz="2400" b="1">
                  <a:solidFill>
                    <a:srgbClr val="FFFF00"/>
                  </a:solidFill>
                  <a:latin typeface="Arial" pitchFamily="34" charset="0"/>
                </a:defRPr>
              </a:lvl4pPr>
              <a:lvl5pPr marL="2057400" indent="-228600">
                <a:defRPr sz="2400" b="1">
                  <a:solidFill>
                    <a:srgbClr val="FFFF00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FFF00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FFF00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FFF00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FFF00"/>
                  </a:solidFill>
                  <a:latin typeface="Arial" pitchFamily="34" charset="0"/>
                </a:defRPr>
              </a:lvl9pPr>
            </a:lstStyle>
            <a:p>
              <a:r>
                <a:rPr lang="de-DE" altLang="de-DE" smtClean="0">
                  <a:solidFill>
                    <a:srgbClr val="FFFFFF"/>
                  </a:solidFill>
                </a:rPr>
                <a:t>Kosten</a:t>
              </a:r>
            </a:p>
          </p:txBody>
        </p:sp>
      </p:grpSp>
      <p:sp>
        <p:nvSpPr>
          <p:cNvPr id="65541" name="Line 11"/>
          <p:cNvSpPr>
            <a:spLocks noChangeShapeType="1"/>
          </p:cNvSpPr>
          <p:nvPr/>
        </p:nvSpPr>
        <p:spPr bwMode="auto">
          <a:xfrm flipV="1">
            <a:off x="3067050" y="2600325"/>
            <a:ext cx="1085850" cy="1689100"/>
          </a:xfrm>
          <a:prstGeom prst="line">
            <a:avLst/>
          </a:prstGeom>
          <a:noFill/>
          <a:ln w="1016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smtClean="0">
              <a:latin typeface="Arial" pitchFamily="34" charset="0"/>
            </a:endParaRPr>
          </a:p>
        </p:txBody>
      </p:sp>
      <p:sp>
        <p:nvSpPr>
          <p:cNvPr id="65542" name="Line 12"/>
          <p:cNvSpPr>
            <a:spLocks noChangeShapeType="1"/>
          </p:cNvSpPr>
          <p:nvPr/>
        </p:nvSpPr>
        <p:spPr bwMode="auto">
          <a:xfrm flipH="1" flipV="1">
            <a:off x="5167313" y="2600325"/>
            <a:ext cx="1166812" cy="1743075"/>
          </a:xfrm>
          <a:prstGeom prst="line">
            <a:avLst/>
          </a:prstGeom>
          <a:noFill/>
          <a:ln w="1016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smtClean="0">
              <a:latin typeface="Arial" pitchFamily="34" charset="0"/>
            </a:endParaRPr>
          </a:p>
        </p:txBody>
      </p:sp>
      <p:sp>
        <p:nvSpPr>
          <p:cNvPr id="65543" name="Line 13"/>
          <p:cNvSpPr>
            <a:spLocks noChangeShapeType="1"/>
          </p:cNvSpPr>
          <p:nvPr/>
        </p:nvSpPr>
        <p:spPr bwMode="auto">
          <a:xfrm flipH="1" flipV="1">
            <a:off x="3367088" y="4975225"/>
            <a:ext cx="2716212" cy="0"/>
          </a:xfrm>
          <a:prstGeom prst="line">
            <a:avLst/>
          </a:prstGeom>
          <a:noFill/>
          <a:ln w="1016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smtClean="0">
              <a:latin typeface="Arial" pitchFamily="34" charset="0"/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85800" y="62735"/>
            <a:ext cx="7772400" cy="645459"/>
          </a:xfrm>
        </p:spPr>
        <p:txBody>
          <a:bodyPr/>
          <a:lstStyle/>
          <a:p>
            <a:r>
              <a:rPr lang="de-DE" dirty="0" smtClean="0"/>
              <a:t>Technikfolgenabschätzung (H)TA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5736206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8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609600"/>
          </a:xfrm>
        </p:spPr>
        <p:txBody>
          <a:bodyPr/>
          <a:lstStyle/>
          <a:p>
            <a:r>
              <a:rPr lang="de-DE" dirty="0" smtClean="0"/>
              <a:t>Fazit</a:t>
            </a:r>
            <a:endParaRPr lang="de-DE" dirty="0"/>
          </a:p>
        </p:txBody>
      </p:sp>
      <p:sp>
        <p:nvSpPr>
          <p:cNvPr id="7198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41313" y="1164610"/>
            <a:ext cx="8599487" cy="5441463"/>
          </a:xfrm>
        </p:spPr>
        <p:txBody>
          <a:bodyPr/>
          <a:lstStyle/>
          <a:p>
            <a:pPr lvl="0">
              <a:spcAft>
                <a:spcPct val="40000"/>
              </a:spcAft>
            </a:pPr>
            <a:endParaRPr lang="de-DE" b="1" dirty="0" smtClean="0">
              <a:solidFill>
                <a:srgbClr val="FFFFFF"/>
              </a:solidFill>
            </a:endParaRPr>
          </a:p>
          <a:p>
            <a:pPr lvl="0">
              <a:spcAft>
                <a:spcPct val="40000"/>
              </a:spcAft>
            </a:pPr>
            <a:r>
              <a:rPr lang="de-DE" b="1" dirty="0" err="1" smtClean="0">
                <a:solidFill>
                  <a:srgbClr val="FFFFFF"/>
                </a:solidFill>
              </a:rPr>
              <a:t>Systematic</a:t>
            </a:r>
            <a:r>
              <a:rPr lang="de-DE" b="1" dirty="0" smtClean="0">
                <a:solidFill>
                  <a:srgbClr val="FFFFFF"/>
                </a:solidFill>
              </a:rPr>
              <a:t> </a:t>
            </a:r>
            <a:r>
              <a:rPr lang="de-DE" b="1" dirty="0">
                <a:solidFill>
                  <a:srgbClr val="FFFFFF"/>
                </a:solidFill>
              </a:rPr>
              <a:t>Reviews (SRs)</a:t>
            </a:r>
            <a:r>
              <a:rPr lang="de-DE" dirty="0">
                <a:solidFill>
                  <a:srgbClr val="FFFFFF"/>
                </a:solidFill>
              </a:rPr>
              <a:t> als Schlüsseltechnologie der </a:t>
            </a:r>
            <a:r>
              <a:rPr lang="de-DE" dirty="0" err="1" smtClean="0">
                <a:solidFill>
                  <a:srgbClr val="FFFFFF"/>
                </a:solidFill>
              </a:rPr>
              <a:t>Evidenzbasierung</a:t>
            </a:r>
            <a:r>
              <a:rPr lang="de-DE" dirty="0" smtClean="0">
                <a:solidFill>
                  <a:srgbClr val="FFFFFF"/>
                </a:solidFill>
              </a:rPr>
              <a:t> </a:t>
            </a:r>
            <a:r>
              <a:rPr lang="de-DE" dirty="0">
                <a:solidFill>
                  <a:srgbClr val="FFFFFF"/>
                </a:solidFill>
              </a:rPr>
              <a:t>und Knowledge </a:t>
            </a:r>
            <a:r>
              <a:rPr lang="de-DE" dirty="0" smtClean="0">
                <a:solidFill>
                  <a:srgbClr val="FFFFFF"/>
                </a:solidFill>
              </a:rPr>
              <a:t>Translation</a:t>
            </a:r>
            <a:endParaRPr lang="de-DE" dirty="0" smtClean="0"/>
          </a:p>
          <a:p>
            <a:pPr>
              <a:spcAft>
                <a:spcPct val="40000"/>
              </a:spcAft>
            </a:pPr>
            <a:endParaRPr lang="de-DE" dirty="0"/>
          </a:p>
          <a:p>
            <a:pPr>
              <a:spcAft>
                <a:spcPct val="40000"/>
              </a:spcAft>
            </a:pPr>
            <a:r>
              <a:rPr lang="de-DE" dirty="0" smtClean="0"/>
              <a:t>Patientensicherheit ist zwingend angewiesen auf </a:t>
            </a:r>
            <a:r>
              <a:rPr lang="de-DE" b="1" dirty="0" smtClean="0"/>
              <a:t>verlässliche Information aus Studien</a:t>
            </a:r>
            <a:r>
              <a:rPr lang="de-DE" dirty="0" smtClean="0"/>
              <a:t> auf der Metaebene (global)</a:t>
            </a:r>
            <a:endParaRPr lang="de-DE" dirty="0" smtClean="0"/>
          </a:p>
          <a:p>
            <a:pPr>
              <a:spcAft>
                <a:spcPct val="40000"/>
              </a:spcAft>
            </a:pPr>
            <a:endParaRPr lang="de-DE" dirty="0"/>
          </a:p>
          <a:p>
            <a:pPr>
              <a:spcAft>
                <a:spcPct val="40000"/>
              </a:spcAft>
            </a:pPr>
            <a:r>
              <a:rPr lang="de-DE" b="1" dirty="0" smtClean="0"/>
              <a:t>Mehr wissenschaftlich valide Methodik</a:t>
            </a:r>
            <a:r>
              <a:rPr lang="de-DE" dirty="0" smtClean="0"/>
              <a:t>, nicht weniger: </a:t>
            </a:r>
            <a:br>
              <a:rPr lang="de-DE" dirty="0" smtClean="0"/>
            </a:br>
            <a:r>
              <a:rPr lang="de-DE" dirty="0" smtClean="0"/>
              <a:t>Konservative Nutzung der Prinzipien von </a:t>
            </a:r>
            <a:r>
              <a:rPr lang="de-DE" b="1" dirty="0" err="1" smtClean="0"/>
              <a:t>Good</a:t>
            </a:r>
            <a:r>
              <a:rPr lang="de-DE" b="1" dirty="0" smtClean="0"/>
              <a:t> Scientific </a:t>
            </a:r>
            <a:r>
              <a:rPr lang="de-DE" b="1" dirty="0" smtClean="0"/>
              <a:t>Practice</a:t>
            </a:r>
          </a:p>
          <a:p>
            <a:pPr>
              <a:spcAft>
                <a:spcPct val="40000"/>
              </a:spcAft>
            </a:pPr>
            <a:endParaRPr lang="de-DE" b="1" dirty="0"/>
          </a:p>
          <a:p>
            <a:pPr>
              <a:spcAft>
                <a:spcPct val="40000"/>
              </a:spcAft>
            </a:pPr>
            <a:r>
              <a:rPr lang="de-DE" b="1" dirty="0" smtClean="0"/>
              <a:t>Mehr Austausch </a:t>
            </a:r>
            <a:r>
              <a:rPr lang="de-DE" dirty="0" smtClean="0"/>
              <a:t>zwischen den Partnern in der Wissensgenerierung und Anwendung</a:t>
            </a:r>
            <a:endParaRPr lang="de-DE" dirty="0"/>
          </a:p>
          <a:p>
            <a:pPr marL="0" indent="0">
              <a:spcAft>
                <a:spcPct val="40000"/>
              </a:spcAft>
              <a:buNone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109933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Wo ist der Beweis?: Plädoyer für eine evidenzbasierte Medizin: Amazon.de: Imogen Evans, Hazel Thornton, Iain Chalmers, Paul Glasziou, Karin Beifuss: Bücher - Mozilla Firefox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19" t="25880" r="47763" b="8680"/>
          <a:stretch/>
        </p:blipFill>
        <p:spPr>
          <a:xfrm>
            <a:off x="30099" y="24063"/>
            <a:ext cx="4325329" cy="6798503"/>
          </a:xfrm>
          <a:prstGeom prst="rect">
            <a:avLst/>
          </a:prstGeom>
        </p:spPr>
      </p:pic>
      <p:sp>
        <p:nvSpPr>
          <p:cNvPr id="4" name="Textfeld 3"/>
          <p:cNvSpPr txBox="1"/>
          <p:nvPr/>
        </p:nvSpPr>
        <p:spPr>
          <a:xfrm>
            <a:off x="4463716" y="363180"/>
            <a:ext cx="4452116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Mai 2013</a:t>
            </a:r>
            <a:br>
              <a:rPr lang="de-DE" dirty="0" smtClean="0"/>
            </a:br>
            <a:r>
              <a:rPr lang="de-DE" dirty="0" smtClean="0"/>
              <a:t>Englisch: </a:t>
            </a:r>
            <a:r>
              <a:rPr lang="de-DE" dirty="0" err="1" smtClean="0"/>
              <a:t>Testing</a:t>
            </a:r>
            <a:r>
              <a:rPr lang="de-DE" dirty="0" smtClean="0"/>
              <a:t> Treatments</a:t>
            </a:r>
          </a:p>
          <a:p>
            <a:endParaRPr lang="de-DE" dirty="0"/>
          </a:p>
          <a:p>
            <a:r>
              <a:rPr lang="de-DE" sz="2000" dirty="0" smtClean="0"/>
              <a:t>Als </a:t>
            </a:r>
            <a:r>
              <a:rPr lang="de-DE" sz="2000" dirty="0" err="1" smtClean="0"/>
              <a:t>pdf</a:t>
            </a:r>
            <a:r>
              <a:rPr lang="de-DE" sz="2000" dirty="0" smtClean="0"/>
              <a:t> und als </a:t>
            </a:r>
            <a:r>
              <a:rPr lang="de-DE" sz="2000" dirty="0" err="1" smtClean="0"/>
              <a:t>html</a:t>
            </a:r>
            <a:r>
              <a:rPr lang="de-DE" sz="2000" dirty="0" smtClean="0"/>
              <a:t> komplett</a:t>
            </a:r>
          </a:p>
          <a:p>
            <a:r>
              <a:rPr lang="de-DE" sz="2000" dirty="0"/>
              <a:t>a</a:t>
            </a:r>
            <a:r>
              <a:rPr lang="de-DE" sz="2000" dirty="0" smtClean="0"/>
              <a:t>uf </a:t>
            </a:r>
          </a:p>
          <a:p>
            <a:r>
              <a:rPr lang="de-DE" sz="2000" dirty="0" smtClean="0"/>
              <a:t>de.testingtreatments.org</a:t>
            </a:r>
            <a:endParaRPr lang="de-DE" sz="2000" dirty="0"/>
          </a:p>
        </p:txBody>
      </p:sp>
      <p:sp>
        <p:nvSpPr>
          <p:cNvPr id="5" name="Inhaltsplatzhalter 2"/>
          <p:cNvSpPr txBox="1">
            <a:spLocks/>
          </p:cNvSpPr>
          <p:nvPr/>
        </p:nvSpPr>
        <p:spPr>
          <a:xfrm>
            <a:off x="5198052" y="4411692"/>
            <a:ext cx="3813604" cy="2145632"/>
          </a:xfrm>
          <a:prstGeom prst="rect">
            <a:avLst/>
          </a:prstGeom>
          <a:ln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de-DE" b="0" kern="0" dirty="0" smtClean="0">
                <a:solidFill>
                  <a:srgbClr val="FFFFFF"/>
                </a:solidFill>
              </a:rPr>
              <a:t>www.cochrane.de</a:t>
            </a:r>
          </a:p>
          <a:p>
            <a:endParaRPr lang="de-DE" b="0" kern="0" dirty="0" smtClean="0">
              <a:solidFill>
                <a:srgbClr val="FFFFFF"/>
              </a:solidFill>
            </a:endParaRPr>
          </a:p>
          <a:p>
            <a:r>
              <a:rPr lang="de-DE" b="0" kern="0" dirty="0" smtClean="0">
                <a:solidFill>
                  <a:srgbClr val="FFFFFF"/>
                </a:solidFill>
              </a:rPr>
              <a:t>www.cochrane.org</a:t>
            </a:r>
          </a:p>
          <a:p>
            <a:endParaRPr lang="de-DE" b="0" kern="0" dirty="0" smtClean="0">
              <a:solidFill>
                <a:srgbClr val="FFFFFF"/>
              </a:solidFill>
            </a:endParaRPr>
          </a:p>
          <a:p>
            <a:r>
              <a:rPr lang="de-DE" b="0" kern="0" dirty="0" smtClean="0">
                <a:solidFill>
                  <a:srgbClr val="FFFFFF"/>
                </a:solidFill>
              </a:rPr>
              <a:t>www.thecochranelibrary.com</a:t>
            </a:r>
            <a:endParaRPr lang="de-DE" b="0" kern="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846210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andarddesign">
  <a:themeElements>
    <a:clrScheme name="Standarddesign 2">
      <a:dk1>
        <a:srgbClr val="000000"/>
      </a:dk1>
      <a:lt1>
        <a:srgbClr val="FFFFFF"/>
      </a:lt1>
      <a:dk2>
        <a:srgbClr val="0000FF"/>
      </a:dk2>
      <a:lt2>
        <a:srgbClr val="FFFF00"/>
      </a:lt2>
      <a:accent1>
        <a:srgbClr val="FF9900"/>
      </a:accent1>
      <a:accent2>
        <a:srgbClr val="00FFFF"/>
      </a:accent2>
      <a:accent3>
        <a:srgbClr val="AAAAFF"/>
      </a:accent3>
      <a:accent4>
        <a:srgbClr val="DADADA"/>
      </a:accent4>
      <a:accent5>
        <a:srgbClr val="FFCAAA"/>
      </a:accent5>
      <a:accent6>
        <a:srgbClr val="00E7E7"/>
      </a:accent6>
      <a:hlink>
        <a:srgbClr val="FF0000"/>
      </a:hlink>
      <a:folHlink>
        <a:srgbClr val="969696"/>
      </a:folHlink>
    </a:clrScheme>
    <a:fontScheme name="Standard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01600" cap="flat" cmpd="sng" algn="ctr">
          <a:solidFill>
            <a:schemeClr val="hlink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1" i="0" u="none" strike="noStrike" cap="none" normalizeH="0" baseline="0" smtClean="0">
            <a:ln>
              <a:noFill/>
            </a:ln>
            <a:solidFill>
              <a:srgbClr val="FFFF00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01600" cap="flat" cmpd="sng" algn="ctr">
          <a:solidFill>
            <a:schemeClr val="hlink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1" i="0" u="none" strike="noStrike" cap="none" normalizeH="0" baseline="0" smtClean="0">
            <a:ln>
              <a:noFill/>
            </a:ln>
            <a:solidFill>
              <a:srgbClr val="FFFF00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Standarddesign">
  <a:themeElements>
    <a:clrScheme name="1_Standarddesign 2">
      <a:dk1>
        <a:srgbClr val="000000"/>
      </a:dk1>
      <a:lt1>
        <a:srgbClr val="FFFFFF"/>
      </a:lt1>
      <a:dk2>
        <a:srgbClr val="0000FF"/>
      </a:dk2>
      <a:lt2>
        <a:srgbClr val="FFFF00"/>
      </a:lt2>
      <a:accent1>
        <a:srgbClr val="FF9900"/>
      </a:accent1>
      <a:accent2>
        <a:srgbClr val="00FFFF"/>
      </a:accent2>
      <a:accent3>
        <a:srgbClr val="AAAAFF"/>
      </a:accent3>
      <a:accent4>
        <a:srgbClr val="DADADA"/>
      </a:accent4>
      <a:accent5>
        <a:srgbClr val="FFCAAA"/>
      </a:accent5>
      <a:accent6>
        <a:srgbClr val="00E7E7"/>
      </a:accent6>
      <a:hlink>
        <a:srgbClr val="FF0000"/>
      </a:hlink>
      <a:folHlink>
        <a:srgbClr val="969696"/>
      </a:folHlink>
    </a:clrScheme>
    <a:fontScheme name="1_Standard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01600" cap="flat" cmpd="sng" algn="ctr">
          <a:solidFill>
            <a:schemeClr val="hlink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1" i="0" u="none" strike="noStrike" cap="none" normalizeH="0" baseline="0" smtClean="0">
            <a:ln>
              <a:noFill/>
            </a:ln>
            <a:solidFill>
              <a:srgbClr val="FFFF00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01600" cap="flat" cmpd="sng" algn="ctr">
          <a:solidFill>
            <a:schemeClr val="hlink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1" i="0" u="none" strike="noStrike" cap="none" normalizeH="0" baseline="0" smtClean="0">
            <a:ln>
              <a:noFill/>
            </a:ln>
            <a:solidFill>
              <a:srgbClr val="FFFF00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rd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tandard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rd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01600" cap="flat" cmpd="sng" algn="ctr">
          <a:solidFill>
            <a:schemeClr val="hlink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1" i="0" u="none" strike="noStrike" cap="none" normalizeH="0" baseline="0" smtClean="0">
            <a:ln>
              <a:noFill/>
            </a:ln>
            <a:solidFill>
              <a:srgbClr val="FFFF00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01600" cap="flat" cmpd="sng" algn="ctr">
          <a:solidFill>
            <a:schemeClr val="hlink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1" i="0" u="none" strike="noStrike" cap="none" normalizeH="0" baseline="0" smtClean="0">
            <a:ln>
              <a:noFill/>
            </a:ln>
            <a:solidFill>
              <a:srgbClr val="FFFF00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6_Standarddesign">
  <a:themeElements>
    <a:clrScheme name="Standarddesign 2">
      <a:dk1>
        <a:srgbClr val="000000"/>
      </a:dk1>
      <a:lt1>
        <a:srgbClr val="FFFFFF"/>
      </a:lt1>
      <a:dk2>
        <a:srgbClr val="0000FF"/>
      </a:dk2>
      <a:lt2>
        <a:srgbClr val="FFFF00"/>
      </a:lt2>
      <a:accent1>
        <a:srgbClr val="FF9900"/>
      </a:accent1>
      <a:accent2>
        <a:srgbClr val="00FFFF"/>
      </a:accent2>
      <a:accent3>
        <a:srgbClr val="AAAAFF"/>
      </a:accent3>
      <a:accent4>
        <a:srgbClr val="DADADA"/>
      </a:accent4>
      <a:accent5>
        <a:srgbClr val="FFCAAA"/>
      </a:accent5>
      <a:accent6>
        <a:srgbClr val="00E7E7"/>
      </a:accent6>
      <a:hlink>
        <a:srgbClr val="FF0000"/>
      </a:hlink>
      <a:folHlink>
        <a:srgbClr val="969696"/>
      </a:folHlink>
    </a:clrScheme>
    <a:fontScheme name="Standard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01600" cap="flat" cmpd="sng" algn="ctr">
          <a:solidFill>
            <a:schemeClr val="hlink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1" i="0" u="none" strike="noStrike" cap="none" normalizeH="0" baseline="0" smtClean="0">
            <a:ln>
              <a:noFill/>
            </a:ln>
            <a:solidFill>
              <a:srgbClr val="FFFF00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01600" cap="flat" cmpd="sng" algn="ctr">
          <a:solidFill>
            <a:schemeClr val="hlink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1" i="0" u="none" strike="noStrike" cap="none" normalizeH="0" baseline="0" smtClean="0">
            <a:ln>
              <a:noFill/>
            </a:ln>
            <a:solidFill>
              <a:srgbClr val="FFFF00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1_Standarddesign">
  <a:themeElements>
    <a:clrScheme name="Standarddesign 2">
      <a:dk1>
        <a:srgbClr val="000000"/>
      </a:dk1>
      <a:lt1>
        <a:srgbClr val="FFFFFF"/>
      </a:lt1>
      <a:dk2>
        <a:srgbClr val="0000FF"/>
      </a:dk2>
      <a:lt2>
        <a:srgbClr val="FFFF00"/>
      </a:lt2>
      <a:accent1>
        <a:srgbClr val="FF9900"/>
      </a:accent1>
      <a:accent2>
        <a:srgbClr val="00FFFF"/>
      </a:accent2>
      <a:accent3>
        <a:srgbClr val="AAAAFF"/>
      </a:accent3>
      <a:accent4>
        <a:srgbClr val="DADADA"/>
      </a:accent4>
      <a:accent5>
        <a:srgbClr val="FFCAAA"/>
      </a:accent5>
      <a:accent6>
        <a:srgbClr val="00E7E7"/>
      </a:accent6>
      <a:hlink>
        <a:srgbClr val="FF0000"/>
      </a:hlink>
      <a:folHlink>
        <a:srgbClr val="969696"/>
      </a:folHlink>
    </a:clrScheme>
    <a:fontScheme name="Standard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01600" cap="flat" cmpd="sng" algn="ctr">
          <a:solidFill>
            <a:schemeClr val="hlink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1" i="0" u="none" strike="noStrike" cap="none" normalizeH="0" baseline="0" smtClean="0">
            <a:ln>
              <a:noFill/>
            </a:ln>
            <a:solidFill>
              <a:srgbClr val="FFFF00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01600" cap="flat" cmpd="sng" algn="ctr">
          <a:solidFill>
            <a:schemeClr val="hlink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1" i="0" u="none" strike="noStrike" cap="none" normalizeH="0" baseline="0" smtClean="0">
            <a:ln>
              <a:noFill/>
            </a:ln>
            <a:solidFill>
              <a:srgbClr val="FFFF00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13_Standarddesign">
  <a:themeElements>
    <a:clrScheme name="Standarddesign 2">
      <a:dk1>
        <a:srgbClr val="000000"/>
      </a:dk1>
      <a:lt1>
        <a:srgbClr val="FFFFFF"/>
      </a:lt1>
      <a:dk2>
        <a:srgbClr val="0000FF"/>
      </a:dk2>
      <a:lt2>
        <a:srgbClr val="FFFF00"/>
      </a:lt2>
      <a:accent1>
        <a:srgbClr val="FF9900"/>
      </a:accent1>
      <a:accent2>
        <a:srgbClr val="00FFFF"/>
      </a:accent2>
      <a:accent3>
        <a:srgbClr val="AAAAFF"/>
      </a:accent3>
      <a:accent4>
        <a:srgbClr val="DADADA"/>
      </a:accent4>
      <a:accent5>
        <a:srgbClr val="FFCAAA"/>
      </a:accent5>
      <a:accent6>
        <a:srgbClr val="00E7E7"/>
      </a:accent6>
      <a:hlink>
        <a:srgbClr val="FF0000"/>
      </a:hlink>
      <a:folHlink>
        <a:srgbClr val="969696"/>
      </a:folHlink>
    </a:clrScheme>
    <a:fontScheme name="Standard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01600" cap="flat" cmpd="sng" algn="ctr">
          <a:solidFill>
            <a:schemeClr val="hlink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1" i="0" u="none" strike="noStrike" cap="none" normalizeH="0" baseline="0" smtClean="0">
            <a:ln>
              <a:noFill/>
            </a:ln>
            <a:solidFill>
              <a:srgbClr val="FFFF00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01600" cap="flat" cmpd="sng" algn="ctr">
          <a:solidFill>
            <a:schemeClr val="hlink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1" i="0" u="none" strike="noStrike" cap="none" normalizeH="0" baseline="0" smtClean="0">
            <a:ln>
              <a:noFill/>
            </a:ln>
            <a:solidFill>
              <a:srgbClr val="FFFF00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3_Standarddesign">
  <a:themeElements>
    <a:clrScheme name="1_Standarddesign 2">
      <a:dk1>
        <a:srgbClr val="000000"/>
      </a:dk1>
      <a:lt1>
        <a:srgbClr val="FFFFFF"/>
      </a:lt1>
      <a:dk2>
        <a:srgbClr val="0000FF"/>
      </a:dk2>
      <a:lt2>
        <a:srgbClr val="FFFF00"/>
      </a:lt2>
      <a:accent1>
        <a:srgbClr val="FF9900"/>
      </a:accent1>
      <a:accent2>
        <a:srgbClr val="00FFFF"/>
      </a:accent2>
      <a:accent3>
        <a:srgbClr val="AAAAFF"/>
      </a:accent3>
      <a:accent4>
        <a:srgbClr val="DADADA"/>
      </a:accent4>
      <a:accent5>
        <a:srgbClr val="FFCAAA"/>
      </a:accent5>
      <a:accent6>
        <a:srgbClr val="00E7E7"/>
      </a:accent6>
      <a:hlink>
        <a:srgbClr val="FF0000"/>
      </a:hlink>
      <a:folHlink>
        <a:srgbClr val="969696"/>
      </a:folHlink>
    </a:clrScheme>
    <a:fontScheme name="1_Standard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01600" cap="flat" cmpd="sng" algn="ctr">
          <a:solidFill>
            <a:schemeClr val="hlink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1" i="0" u="none" strike="noStrike" cap="none" normalizeH="0" baseline="0" smtClean="0">
            <a:ln>
              <a:noFill/>
            </a:ln>
            <a:solidFill>
              <a:srgbClr val="FFFF00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01600" cap="flat" cmpd="sng" algn="ctr">
          <a:solidFill>
            <a:schemeClr val="hlink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1" i="0" u="none" strike="noStrike" cap="none" normalizeH="0" baseline="0" smtClean="0">
            <a:ln>
              <a:noFill/>
            </a:ln>
            <a:solidFill>
              <a:srgbClr val="FFFF00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rd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tandard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rd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10_Standarddesign">
  <a:themeElements>
    <a:clrScheme name="Standarddesign 2">
      <a:dk1>
        <a:srgbClr val="000000"/>
      </a:dk1>
      <a:lt1>
        <a:srgbClr val="FFFFFF"/>
      </a:lt1>
      <a:dk2>
        <a:srgbClr val="0000FF"/>
      </a:dk2>
      <a:lt2>
        <a:srgbClr val="FFFF00"/>
      </a:lt2>
      <a:accent1>
        <a:srgbClr val="FF9900"/>
      </a:accent1>
      <a:accent2>
        <a:srgbClr val="00FFFF"/>
      </a:accent2>
      <a:accent3>
        <a:srgbClr val="AAAAFF"/>
      </a:accent3>
      <a:accent4>
        <a:srgbClr val="DADADA"/>
      </a:accent4>
      <a:accent5>
        <a:srgbClr val="FFCAAA"/>
      </a:accent5>
      <a:accent6>
        <a:srgbClr val="00E7E7"/>
      </a:accent6>
      <a:hlink>
        <a:srgbClr val="FF0000"/>
      </a:hlink>
      <a:folHlink>
        <a:srgbClr val="969696"/>
      </a:folHlink>
    </a:clrScheme>
    <a:fontScheme name="Standard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01600" cap="flat" cmpd="sng" algn="ctr">
          <a:solidFill>
            <a:schemeClr val="hlink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1" i="0" u="none" strike="noStrike" cap="none" normalizeH="0" baseline="0" smtClean="0">
            <a:ln>
              <a:noFill/>
            </a:ln>
            <a:solidFill>
              <a:srgbClr val="FFFF00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01600" cap="flat" cmpd="sng" algn="ctr">
          <a:solidFill>
            <a:schemeClr val="hlink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1" i="0" u="none" strike="noStrike" cap="none" normalizeH="0" baseline="0" smtClean="0">
            <a:ln>
              <a:noFill/>
            </a:ln>
            <a:solidFill>
              <a:srgbClr val="FFFF00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5_Standarddesign">
  <a:themeElements>
    <a:clrScheme name="Standarddesign 2">
      <a:dk1>
        <a:srgbClr val="000000"/>
      </a:dk1>
      <a:lt1>
        <a:srgbClr val="FFFFFF"/>
      </a:lt1>
      <a:dk2>
        <a:srgbClr val="0000FF"/>
      </a:dk2>
      <a:lt2>
        <a:srgbClr val="FFFF00"/>
      </a:lt2>
      <a:accent1>
        <a:srgbClr val="FF9900"/>
      </a:accent1>
      <a:accent2>
        <a:srgbClr val="00FFFF"/>
      </a:accent2>
      <a:accent3>
        <a:srgbClr val="AAAAFF"/>
      </a:accent3>
      <a:accent4>
        <a:srgbClr val="DADADA"/>
      </a:accent4>
      <a:accent5>
        <a:srgbClr val="FFCAAA"/>
      </a:accent5>
      <a:accent6>
        <a:srgbClr val="00E7E7"/>
      </a:accent6>
      <a:hlink>
        <a:srgbClr val="FF0000"/>
      </a:hlink>
      <a:folHlink>
        <a:srgbClr val="969696"/>
      </a:folHlink>
    </a:clrScheme>
    <a:fontScheme name="Standard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01600" cap="flat" cmpd="sng" algn="ctr">
          <a:solidFill>
            <a:schemeClr val="hlink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altLang="de-DE" sz="2400" b="1" i="0" u="none" strike="noStrike" cap="none" normalizeH="0" baseline="0" smtClean="0">
            <a:ln>
              <a:noFill/>
            </a:ln>
            <a:solidFill>
              <a:srgbClr val="FFFF00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01600" cap="flat" cmpd="sng" algn="ctr">
          <a:solidFill>
            <a:schemeClr val="hlink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altLang="de-DE" sz="2400" b="1" i="0" u="none" strike="noStrike" cap="none" normalizeH="0" baseline="0" smtClean="0">
            <a:ln>
              <a:noFill/>
            </a:ln>
            <a:solidFill>
              <a:srgbClr val="FFFF00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2_Standarddesign">
  <a:themeElements>
    <a:clrScheme name="Standarddesign 2">
      <a:dk1>
        <a:srgbClr val="000000"/>
      </a:dk1>
      <a:lt1>
        <a:srgbClr val="FFFFFF"/>
      </a:lt1>
      <a:dk2>
        <a:srgbClr val="0000FF"/>
      </a:dk2>
      <a:lt2>
        <a:srgbClr val="FFFF00"/>
      </a:lt2>
      <a:accent1>
        <a:srgbClr val="FF9900"/>
      </a:accent1>
      <a:accent2>
        <a:srgbClr val="00FFFF"/>
      </a:accent2>
      <a:accent3>
        <a:srgbClr val="AAAAFF"/>
      </a:accent3>
      <a:accent4>
        <a:srgbClr val="DADADA"/>
      </a:accent4>
      <a:accent5>
        <a:srgbClr val="FFCAAA"/>
      </a:accent5>
      <a:accent6>
        <a:srgbClr val="00E7E7"/>
      </a:accent6>
      <a:hlink>
        <a:srgbClr val="FF0000"/>
      </a:hlink>
      <a:folHlink>
        <a:srgbClr val="969696"/>
      </a:folHlink>
    </a:clrScheme>
    <a:fontScheme name="Standard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01600" cap="flat" cmpd="sng" algn="ctr">
          <a:solidFill>
            <a:schemeClr val="hlink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1" i="0" u="none" strike="noStrike" cap="none" normalizeH="0" baseline="0" smtClean="0">
            <a:ln>
              <a:noFill/>
            </a:ln>
            <a:solidFill>
              <a:srgbClr val="FFFF00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01600" cap="flat" cmpd="sng" algn="ctr">
          <a:solidFill>
            <a:schemeClr val="hlink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1" i="0" u="none" strike="noStrike" cap="none" normalizeH="0" baseline="0" smtClean="0">
            <a:ln>
              <a:noFill/>
            </a:ln>
            <a:solidFill>
              <a:srgbClr val="FFFF00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C:\Programme\Microsoft Office\Vorlagen\Präsentationsdesigns\GETRAGEN.POT</Template>
  <TotalTime>0</TotalTime>
  <Words>1523</Words>
  <Application>Microsoft Office PowerPoint</Application>
  <PresentationFormat>Overheadfolien</PresentationFormat>
  <Paragraphs>586</Paragraphs>
  <Slides>82</Slides>
  <Notes>23</Notes>
  <HiddenSlides>0</HiddenSlides>
  <MMClips>0</MMClips>
  <ScaleCrop>false</ScaleCrop>
  <HeadingPairs>
    <vt:vector size="4" baseType="variant">
      <vt:variant>
        <vt:lpstr>Design</vt:lpstr>
      </vt:variant>
      <vt:variant>
        <vt:i4>10</vt:i4>
      </vt:variant>
      <vt:variant>
        <vt:lpstr>Folientitel</vt:lpstr>
      </vt:variant>
      <vt:variant>
        <vt:i4>82</vt:i4>
      </vt:variant>
    </vt:vector>
  </HeadingPairs>
  <TitlesOfParts>
    <vt:vector size="92" baseType="lpstr">
      <vt:lpstr>Standarddesign</vt:lpstr>
      <vt:lpstr>1_Standarddesign</vt:lpstr>
      <vt:lpstr>Default Design</vt:lpstr>
      <vt:lpstr>6_Standarddesign</vt:lpstr>
      <vt:lpstr>11_Standarddesign</vt:lpstr>
      <vt:lpstr>13_Standarddesign</vt:lpstr>
      <vt:lpstr>3_Standarddesign</vt:lpstr>
      <vt:lpstr>10_Standarddesign</vt:lpstr>
      <vt:lpstr>5_Standarddesign</vt:lpstr>
      <vt:lpstr>2_Standarddesign</vt:lpstr>
      <vt:lpstr>Risikokommunikation und Wissenschaft  – Abwägung von  Nutzen, Risiko und Kosten</vt:lpstr>
      <vt:lpstr>Interessenkonflikte</vt:lpstr>
      <vt:lpstr>Inhalt</vt:lpstr>
      <vt:lpstr>PowerPoint-Präsentation</vt:lpstr>
      <vt:lpstr>Studienqualität (Validität, interne)</vt:lpstr>
      <vt:lpstr>Der Weg zur “Wahrheit“ – nicht ohne Kontrolle</vt:lpstr>
      <vt:lpstr>Entscheidende Orientierung</vt:lpstr>
      <vt:lpstr>Randomisierte klinische Studien: Rationale</vt:lpstr>
      <vt:lpstr>Beobachtungsstudien</vt:lpstr>
      <vt:lpstr>Fall-Kontroll-Studien</vt:lpstr>
      <vt:lpstr>Transfer von Forschung in die Praxis</vt:lpstr>
      <vt:lpstr>Transfer von Forschung in die Praxis</vt:lpstr>
      <vt:lpstr>Berührung der Evidenz- und Studienwelt und der Patientensicherheit und Qualitätssicherung</vt:lpstr>
      <vt:lpstr>Wissen aus Studien</vt:lpstr>
      <vt:lpstr>PowerPoint-Präsentation</vt:lpstr>
      <vt:lpstr>Die Wahrheit</vt:lpstr>
      <vt:lpstr>PowerPoint-Präsentation</vt:lpstr>
      <vt:lpstr>PowerPoint-Präsentation</vt:lpstr>
      <vt:lpstr>Transfer von Forschung in die Praxis</vt:lpstr>
      <vt:lpstr>Eine Studie ist keine Studie: Die Wissensraffinerie</vt:lpstr>
      <vt:lpstr>PowerPoint-Präsentation</vt:lpstr>
      <vt:lpstr>Example Thrombolyse nach  akutem Herzinfarkt          NEJM 1992</vt:lpstr>
      <vt:lpstr>Cumulative Forest Plot:</vt:lpstr>
      <vt:lpstr>Ungelöste Probleme</vt:lpstr>
      <vt:lpstr>PowerPoint-Präsentation</vt:lpstr>
      <vt:lpstr>„Alle“ Studien (&gt;60000/Jahr)?</vt:lpstr>
      <vt:lpstr>PowerPoint-Präsentation</vt:lpstr>
      <vt:lpstr>PowerPoint-Präsentation</vt:lpstr>
      <vt:lpstr>Transfer von Forschung in die Praxis</vt:lpstr>
      <vt:lpstr>Evidenzbasierte natürliche oder eingeleitete Geburt</vt:lpstr>
      <vt:lpstr>PowerPoint-Präsentation</vt:lpstr>
      <vt:lpstr>PowerPoint-Präsentation</vt:lpstr>
      <vt:lpstr>Transfer von medizinischer Forschung in die Praxis</vt:lpstr>
      <vt:lpstr>Prinzipien gelten für alle Themenfelder: Medizin und Public Health (EBHC), soziale Interventionen, Ausbildung, Home Office . . . . .</vt:lpstr>
      <vt:lpstr>PowerPoint-Präsentation</vt:lpstr>
      <vt:lpstr>Ist selektives Berichten und Publizieren  wirklich schädlich?   Beispiele</vt:lpstr>
      <vt:lpstr>Beispiel: Klasse-I-Antiarrythmika nach Herzinfarkt</vt:lpstr>
      <vt:lpstr>PowerPoint-Präsentation</vt:lpstr>
      <vt:lpstr>PowerPoint-Präsentation</vt:lpstr>
      <vt:lpstr>PowerPoint-Präsentation</vt:lpstr>
      <vt:lpstr>Beispiel: Kortikosteroid bei Schädel-Hirn-Trauma</vt:lpstr>
      <vt:lpstr>Kortikosteroid bei Schädel-Hirn-Trauma</vt:lpstr>
      <vt:lpstr>Die Cochrane Collaboration (seit 1993)</vt:lpstr>
      <vt:lpstr>Systematic Reviews mit Fehlerschutzprogramm:  Minimierung von systematischen Fehlern</vt:lpstr>
      <vt:lpstr>Qualitätsdefizite überall Vertrauen in welche Evidenz?</vt:lpstr>
      <vt:lpstr>Transfer von Forschungsergebnissen in die Praxis</vt:lpstr>
      <vt:lpstr>Wissen aus “einfacheren“ Quellen? Beobachtungsstudien “ausreichend“. Real world data?</vt:lpstr>
      <vt:lpstr>PowerPoint-Präsentation</vt:lpstr>
      <vt:lpstr>Der Stein des Anstoßes </vt:lpstr>
      <vt:lpstr>Level der Evidenz</vt:lpstr>
      <vt:lpstr>Level der Evidenz</vt:lpstr>
      <vt:lpstr>PowerPoint-Präsentation</vt:lpstr>
      <vt:lpstr>Und noch ein Krisen- und Diskussionspunkt:  Register </vt:lpstr>
      <vt:lpstr>PowerPoint-Präsentation</vt:lpstr>
      <vt:lpstr>PowerPoint-Präsentation</vt:lpstr>
      <vt:lpstr>PowerPoint-Präsentation</vt:lpstr>
      <vt:lpstr>PowerPoint-Präsentation</vt:lpstr>
      <vt:lpstr>Neue Welt in 2007  Die Lösung aller Probleme - Big Data . . . </vt:lpstr>
      <vt:lpstr>Methodikfreie Zone</vt:lpstr>
      <vt:lpstr>Fundamentale Widersprüche</vt:lpstr>
      <vt:lpstr>Der Weg zur “Wahrheit“</vt:lpstr>
      <vt:lpstr>Vom Experiment zu Real World Data XXL</vt:lpstr>
      <vt:lpstr>Die Pandemie:   Evidenz/Evidence in Corona-Zeiten</vt:lpstr>
      <vt:lpstr>PowerPoint-Präsentation</vt:lpstr>
      <vt:lpstr>PowerPoint-Präsentation</vt:lpstr>
      <vt:lpstr>Mitten in einer gigantischen Beobachtungsstudie</vt:lpstr>
      <vt:lpstr>Schließen oder Öffnen: z. B. Schulen und Kitas</vt:lpstr>
      <vt:lpstr>PowerPoint-Präsentation</vt:lpstr>
      <vt:lpstr>Schulschließungen in Norwegen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Die Achse POLITIK – WISSENSCHAFT – MEDIEN . . . .</vt:lpstr>
      <vt:lpstr>Methodenwelten</vt:lpstr>
      <vt:lpstr>PowerPoint-Präsentation</vt:lpstr>
      <vt:lpstr>Technikfolgenabschätzung (H)TA</vt:lpstr>
      <vt:lpstr>Fazit</vt:lpstr>
      <vt:lpstr>PowerPoint-Präsentation</vt:lpstr>
    </vt:vector>
  </TitlesOfParts>
  <Company>Universitätsklinikum Freiburg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EBM und die Cochrane Collaboration- was ist das und wo stehen wir</dc:title>
  <dc:creator>Antes</dc:creator>
  <cp:lastModifiedBy>Prof. Dr. Gerd Antes</cp:lastModifiedBy>
  <cp:revision>968</cp:revision>
  <dcterms:created xsi:type="dcterms:W3CDTF">2000-11-02T08:01:32Z</dcterms:created>
  <dcterms:modified xsi:type="dcterms:W3CDTF">2022-09-28T05:31:56Z</dcterms:modified>
</cp:coreProperties>
</file>